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7" r:id="rId4"/>
  </p:sldMasterIdLst>
  <p:notesMasterIdLst>
    <p:notesMasterId r:id="rId84"/>
  </p:notesMasterIdLst>
  <p:sldIdLst>
    <p:sldId id="985" r:id="rId5"/>
    <p:sldId id="1228" r:id="rId6"/>
    <p:sldId id="1229" r:id="rId7"/>
    <p:sldId id="1230" r:id="rId8"/>
    <p:sldId id="1231" r:id="rId9"/>
    <p:sldId id="1232" r:id="rId10"/>
    <p:sldId id="1325" r:id="rId11"/>
    <p:sldId id="1326" r:id="rId12"/>
    <p:sldId id="1235" r:id="rId13"/>
    <p:sldId id="1236" r:id="rId14"/>
    <p:sldId id="1341" r:id="rId15"/>
    <p:sldId id="1342" r:id="rId16"/>
    <p:sldId id="1306" r:id="rId17"/>
    <p:sldId id="1338" r:id="rId18"/>
    <p:sldId id="1337" r:id="rId19"/>
    <p:sldId id="1334" r:id="rId20"/>
    <p:sldId id="1329" r:id="rId21"/>
    <p:sldId id="1330" r:id="rId22"/>
    <p:sldId id="1335" r:id="rId23"/>
    <p:sldId id="1333" r:id="rId24"/>
    <p:sldId id="1250" r:id="rId25"/>
    <p:sldId id="268" r:id="rId26"/>
    <p:sldId id="270" r:id="rId27"/>
    <p:sldId id="1253" r:id="rId28"/>
    <p:sldId id="1316" r:id="rId29"/>
    <p:sldId id="1266" r:id="rId30"/>
    <p:sldId id="1273" r:id="rId31"/>
    <p:sldId id="1281" r:id="rId32"/>
    <p:sldId id="1282" r:id="rId33"/>
    <p:sldId id="1284" r:id="rId34"/>
    <p:sldId id="1331" r:id="rId35"/>
    <p:sldId id="1339" r:id="rId36"/>
    <p:sldId id="1082" r:id="rId37"/>
    <p:sldId id="1070" r:id="rId38"/>
    <p:sldId id="1069" r:id="rId39"/>
    <p:sldId id="1094" r:id="rId40"/>
    <p:sldId id="1340" r:id="rId41"/>
    <p:sldId id="1299" r:id="rId42"/>
    <p:sldId id="1300" r:id="rId43"/>
    <p:sldId id="347" r:id="rId44"/>
    <p:sldId id="425" r:id="rId45"/>
    <p:sldId id="290" r:id="rId46"/>
    <p:sldId id="424" r:id="rId47"/>
    <p:sldId id="423" r:id="rId48"/>
    <p:sldId id="420" r:id="rId49"/>
    <p:sldId id="482" r:id="rId50"/>
    <p:sldId id="483" r:id="rId51"/>
    <p:sldId id="484" r:id="rId52"/>
    <p:sldId id="485" r:id="rId53"/>
    <p:sldId id="486" r:id="rId54"/>
    <p:sldId id="487" r:id="rId55"/>
    <p:sldId id="488" r:id="rId56"/>
    <p:sldId id="490" r:id="rId57"/>
    <p:sldId id="416" r:id="rId58"/>
    <p:sldId id="256" r:id="rId59"/>
    <p:sldId id="474" r:id="rId60"/>
    <p:sldId id="478" r:id="rId61"/>
    <p:sldId id="353" r:id="rId62"/>
    <p:sldId id="445" r:id="rId63"/>
    <p:sldId id="448" r:id="rId64"/>
    <p:sldId id="456" r:id="rId65"/>
    <p:sldId id="457" r:id="rId66"/>
    <p:sldId id="458" r:id="rId67"/>
    <p:sldId id="492" r:id="rId68"/>
    <p:sldId id="491" r:id="rId69"/>
    <p:sldId id="274" r:id="rId70"/>
    <p:sldId id="276" r:id="rId71"/>
    <p:sldId id="271" r:id="rId72"/>
    <p:sldId id="272" r:id="rId73"/>
    <p:sldId id="264" r:id="rId74"/>
    <p:sldId id="265" r:id="rId75"/>
    <p:sldId id="260" r:id="rId76"/>
    <p:sldId id="258" r:id="rId77"/>
    <p:sldId id="267" r:id="rId78"/>
    <p:sldId id="273" r:id="rId79"/>
    <p:sldId id="1343" r:id="rId80"/>
    <p:sldId id="1344" r:id="rId81"/>
    <p:sldId id="263" r:id="rId82"/>
    <p:sldId id="269"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25" autoAdjust="0"/>
    <p:restoredTop sz="91074" autoAdjust="0"/>
  </p:normalViewPr>
  <p:slideViewPr>
    <p:cSldViewPr snapToGrid="0" showGuides="1">
      <p:cViewPr>
        <p:scale>
          <a:sx n="69" d="100"/>
          <a:sy n="69" d="100"/>
        </p:scale>
        <p:origin x="-432" y="8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oleObject" Target="file:///C:\Users\tnoori\Documents\HIV%20surveillance%20reports\HIV%20surveillance%20report%202020%20with%202019%20data\Report%20Figures%202019%20data_EU%20chapter_updates_10%20November%202020%20AM%20edits%20D1%2014-11-20_GK_AP.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140808039665078E-2"/>
          <c:y val="3.6754036172764057E-2"/>
          <c:w val="0.72272587532864796"/>
          <c:h val="0.79098536617179072"/>
        </c:manualLayout>
      </c:layout>
      <c:lineChart>
        <c:grouping val="standard"/>
        <c:varyColors val="0"/>
        <c:ser>
          <c:idx val="0"/>
          <c:order val="0"/>
          <c:tx>
            <c:strRef>
              <c:f>'New Fig 1.15'!$A$5</c:f>
              <c:strCache>
                <c:ptCount val="1"/>
                <c:pt idx="0">
                  <c:v>Heterosexual (female)</c:v>
                </c:pt>
              </c:strCache>
            </c:strRef>
          </c:tx>
          <c:spPr>
            <a:ln w="38100" cap="rnd">
              <a:solidFill>
                <a:srgbClr val="92D050"/>
              </a:solidFill>
              <a:round/>
            </a:ln>
            <a:effectLst/>
          </c:spPr>
          <c:marker>
            <c:symbol val="none"/>
          </c:marker>
          <c:cat>
            <c:numRef>
              <c:f>'New Fig 1.15'!$B$4:$L$4</c:f>
              <c:numCache>
                <c:formatCode>General</c:formatCode>
                <c:ptCount val="11"/>
                <c:pt idx="0">
                  <c:v>2010</c:v>
                </c:pt>
                <c:pt idx="1">
                  <c:v>2011</c:v>
                </c:pt>
                <c:pt idx="2">
                  <c:v>2012</c:v>
                </c:pt>
                <c:pt idx="3">
                  <c:v>2013</c:v>
                </c:pt>
                <c:pt idx="4">
                  <c:v>2014</c:v>
                </c:pt>
                <c:pt idx="5">
                  <c:v>2015</c:v>
                </c:pt>
                <c:pt idx="6">
                  <c:v>2016</c:v>
                </c:pt>
                <c:pt idx="7">
                  <c:v>2017</c:v>
                </c:pt>
                <c:pt idx="8">
                  <c:v>2018</c:v>
                </c:pt>
                <c:pt idx="9">
                  <c:v>2019</c:v>
                </c:pt>
              </c:numCache>
            </c:numRef>
          </c:cat>
          <c:val>
            <c:numRef>
              <c:f>'New Fig 1.15'!$B$5:$L$5</c:f>
              <c:numCache>
                <c:formatCode>#,##0</c:formatCode>
                <c:ptCount val="11"/>
                <c:pt idx="0">
                  <c:v>2056</c:v>
                </c:pt>
                <c:pt idx="1">
                  <c:v>1887</c:v>
                </c:pt>
                <c:pt idx="2">
                  <c:v>1891</c:v>
                </c:pt>
                <c:pt idx="3">
                  <c:v>1725</c:v>
                </c:pt>
                <c:pt idx="4">
                  <c:v>1669</c:v>
                </c:pt>
                <c:pt idx="5">
                  <c:v>1575</c:v>
                </c:pt>
                <c:pt idx="6">
                  <c:v>1387</c:v>
                </c:pt>
                <c:pt idx="7">
                  <c:v>1355</c:v>
                </c:pt>
                <c:pt idx="8">
                  <c:v>1380</c:v>
                </c:pt>
                <c:pt idx="9">
                  <c:v>1201</c:v>
                </c:pt>
                <c:pt idx="10" formatCode="0.0%">
                  <c:v>-0.41585603112840469</c:v>
                </c:pt>
              </c:numCache>
            </c:numRef>
          </c:val>
          <c:smooth val="0"/>
          <c:extLst>
            <c:ext xmlns:c16="http://schemas.microsoft.com/office/drawing/2014/chart" uri="{C3380CC4-5D6E-409C-BE32-E72D297353CC}">
              <c16:uniqueId val="{00000000-9F66-4A0E-BDEE-C3FD2A238901}"/>
            </c:ext>
          </c:extLst>
        </c:ser>
        <c:ser>
          <c:idx val="1"/>
          <c:order val="1"/>
          <c:tx>
            <c:strRef>
              <c:f>'New Fig 1.15'!$A$6</c:f>
              <c:strCache>
                <c:ptCount val="1"/>
                <c:pt idx="0">
                  <c:v>Heterosexual (male)</c:v>
                </c:pt>
              </c:strCache>
            </c:strRef>
          </c:tx>
          <c:spPr>
            <a:ln w="38100" cap="rnd">
              <a:solidFill>
                <a:srgbClr val="00B050"/>
              </a:solidFill>
              <a:round/>
            </a:ln>
            <a:effectLst/>
          </c:spPr>
          <c:marker>
            <c:symbol val="none"/>
          </c:marker>
          <c:cat>
            <c:numRef>
              <c:f>'New Fig 1.15'!$B$4:$L$4</c:f>
              <c:numCache>
                <c:formatCode>General</c:formatCode>
                <c:ptCount val="11"/>
                <c:pt idx="0">
                  <c:v>2010</c:v>
                </c:pt>
                <c:pt idx="1">
                  <c:v>2011</c:v>
                </c:pt>
                <c:pt idx="2">
                  <c:v>2012</c:v>
                </c:pt>
                <c:pt idx="3">
                  <c:v>2013</c:v>
                </c:pt>
                <c:pt idx="4">
                  <c:v>2014</c:v>
                </c:pt>
                <c:pt idx="5">
                  <c:v>2015</c:v>
                </c:pt>
                <c:pt idx="6">
                  <c:v>2016</c:v>
                </c:pt>
                <c:pt idx="7">
                  <c:v>2017</c:v>
                </c:pt>
                <c:pt idx="8">
                  <c:v>2018</c:v>
                </c:pt>
                <c:pt idx="9">
                  <c:v>2019</c:v>
                </c:pt>
              </c:numCache>
            </c:numRef>
          </c:cat>
          <c:val>
            <c:numRef>
              <c:f>'New Fig 1.15'!$B$6:$L$6</c:f>
              <c:numCache>
                <c:formatCode>#,##0</c:formatCode>
                <c:ptCount val="11"/>
                <c:pt idx="0">
                  <c:v>1906</c:v>
                </c:pt>
                <c:pt idx="1">
                  <c:v>2004</c:v>
                </c:pt>
                <c:pt idx="2">
                  <c:v>1863</c:v>
                </c:pt>
                <c:pt idx="3">
                  <c:v>1891</c:v>
                </c:pt>
                <c:pt idx="4">
                  <c:v>1818</c:v>
                </c:pt>
                <c:pt idx="5">
                  <c:v>1792</c:v>
                </c:pt>
                <c:pt idx="6">
                  <c:v>1689</c:v>
                </c:pt>
                <c:pt idx="7">
                  <c:v>1572</c:v>
                </c:pt>
                <c:pt idx="8">
                  <c:v>1585</c:v>
                </c:pt>
                <c:pt idx="9">
                  <c:v>1352</c:v>
                </c:pt>
                <c:pt idx="10" formatCode="0.0%">
                  <c:v>-0.29066107030430222</c:v>
                </c:pt>
              </c:numCache>
            </c:numRef>
          </c:val>
          <c:smooth val="0"/>
          <c:extLst>
            <c:ext xmlns:c16="http://schemas.microsoft.com/office/drawing/2014/chart" uri="{C3380CC4-5D6E-409C-BE32-E72D297353CC}">
              <c16:uniqueId val="{00000001-9F66-4A0E-BDEE-C3FD2A238901}"/>
            </c:ext>
          </c:extLst>
        </c:ser>
        <c:ser>
          <c:idx val="2"/>
          <c:order val="2"/>
          <c:tx>
            <c:strRef>
              <c:f>'New Fig 1.15'!$A$7</c:f>
              <c:strCache>
                <c:ptCount val="1"/>
                <c:pt idx="0">
                  <c:v>Injecting drug use</c:v>
                </c:pt>
              </c:strCache>
            </c:strRef>
          </c:tx>
          <c:spPr>
            <a:ln w="38100" cap="rnd">
              <a:solidFill>
                <a:srgbClr val="7030A0"/>
              </a:solidFill>
              <a:round/>
            </a:ln>
            <a:effectLst/>
          </c:spPr>
          <c:marker>
            <c:symbol val="none"/>
          </c:marker>
          <c:cat>
            <c:numRef>
              <c:f>'New Fig 1.15'!$B$4:$L$4</c:f>
              <c:numCache>
                <c:formatCode>General</c:formatCode>
                <c:ptCount val="11"/>
                <c:pt idx="0">
                  <c:v>2010</c:v>
                </c:pt>
                <c:pt idx="1">
                  <c:v>2011</c:v>
                </c:pt>
                <c:pt idx="2">
                  <c:v>2012</c:v>
                </c:pt>
                <c:pt idx="3">
                  <c:v>2013</c:v>
                </c:pt>
                <c:pt idx="4">
                  <c:v>2014</c:v>
                </c:pt>
                <c:pt idx="5">
                  <c:v>2015</c:v>
                </c:pt>
                <c:pt idx="6">
                  <c:v>2016</c:v>
                </c:pt>
                <c:pt idx="7">
                  <c:v>2017</c:v>
                </c:pt>
                <c:pt idx="8">
                  <c:v>2018</c:v>
                </c:pt>
                <c:pt idx="9">
                  <c:v>2019</c:v>
                </c:pt>
              </c:numCache>
            </c:numRef>
          </c:cat>
          <c:val>
            <c:numRef>
              <c:f>'New Fig 1.15'!$B$7:$L$7</c:f>
              <c:numCache>
                <c:formatCode>General</c:formatCode>
                <c:ptCount val="11"/>
                <c:pt idx="0">
                  <c:v>319</c:v>
                </c:pt>
                <c:pt idx="1">
                  <c:v>456</c:v>
                </c:pt>
                <c:pt idx="2">
                  <c:v>621</c:v>
                </c:pt>
                <c:pt idx="3">
                  <c:v>538</c:v>
                </c:pt>
                <c:pt idx="4">
                  <c:v>445</c:v>
                </c:pt>
                <c:pt idx="5">
                  <c:v>429</c:v>
                </c:pt>
                <c:pt idx="6">
                  <c:v>280</c:v>
                </c:pt>
                <c:pt idx="7">
                  <c:v>260</c:v>
                </c:pt>
                <c:pt idx="8">
                  <c:v>250</c:v>
                </c:pt>
                <c:pt idx="9">
                  <c:v>191</c:v>
                </c:pt>
                <c:pt idx="10" formatCode="0.0%">
                  <c:v>-0.40125391849529779</c:v>
                </c:pt>
              </c:numCache>
            </c:numRef>
          </c:val>
          <c:smooth val="0"/>
          <c:extLst>
            <c:ext xmlns:c16="http://schemas.microsoft.com/office/drawing/2014/chart" uri="{C3380CC4-5D6E-409C-BE32-E72D297353CC}">
              <c16:uniqueId val="{00000002-9F66-4A0E-BDEE-C3FD2A238901}"/>
            </c:ext>
          </c:extLst>
        </c:ser>
        <c:ser>
          <c:idx val="3"/>
          <c:order val="3"/>
          <c:tx>
            <c:strRef>
              <c:f>'New Fig 1.15'!$A$8</c:f>
              <c:strCache>
                <c:ptCount val="1"/>
                <c:pt idx="0">
                  <c:v>Sex between men</c:v>
                </c:pt>
              </c:strCache>
            </c:strRef>
          </c:tx>
          <c:spPr>
            <a:ln w="38100" cap="rnd">
              <a:solidFill>
                <a:srgbClr val="0070C0"/>
              </a:solidFill>
              <a:round/>
            </a:ln>
            <a:effectLst/>
          </c:spPr>
          <c:marker>
            <c:symbol val="none"/>
          </c:marker>
          <c:cat>
            <c:numRef>
              <c:f>'New Fig 1.15'!$B$4:$L$4</c:f>
              <c:numCache>
                <c:formatCode>General</c:formatCode>
                <c:ptCount val="11"/>
                <c:pt idx="0">
                  <c:v>2010</c:v>
                </c:pt>
                <c:pt idx="1">
                  <c:v>2011</c:v>
                </c:pt>
                <c:pt idx="2">
                  <c:v>2012</c:v>
                </c:pt>
                <c:pt idx="3">
                  <c:v>2013</c:v>
                </c:pt>
                <c:pt idx="4">
                  <c:v>2014</c:v>
                </c:pt>
                <c:pt idx="5">
                  <c:v>2015</c:v>
                </c:pt>
                <c:pt idx="6">
                  <c:v>2016</c:v>
                </c:pt>
                <c:pt idx="7">
                  <c:v>2017</c:v>
                </c:pt>
                <c:pt idx="8">
                  <c:v>2018</c:v>
                </c:pt>
                <c:pt idx="9">
                  <c:v>2019</c:v>
                </c:pt>
              </c:numCache>
            </c:numRef>
          </c:cat>
          <c:val>
            <c:numRef>
              <c:f>'New Fig 1.15'!$B$8:$L$8</c:f>
              <c:numCache>
                <c:formatCode>#,##0</c:formatCode>
                <c:ptCount val="11"/>
                <c:pt idx="0">
                  <c:v>2529</c:v>
                </c:pt>
                <c:pt idx="1">
                  <c:v>2552</c:v>
                </c:pt>
                <c:pt idx="2">
                  <c:v>2698</c:v>
                </c:pt>
                <c:pt idx="3">
                  <c:v>2591</c:v>
                </c:pt>
                <c:pt idx="4">
                  <c:v>2604</c:v>
                </c:pt>
                <c:pt idx="5">
                  <c:v>2717</c:v>
                </c:pt>
                <c:pt idx="6">
                  <c:v>2411</c:v>
                </c:pt>
                <c:pt idx="7">
                  <c:v>2277</c:v>
                </c:pt>
                <c:pt idx="8">
                  <c:v>2188</c:v>
                </c:pt>
                <c:pt idx="9">
                  <c:v>1914</c:v>
                </c:pt>
                <c:pt idx="10" formatCode="0.0%">
                  <c:v>-0.2431791221826809</c:v>
                </c:pt>
              </c:numCache>
            </c:numRef>
          </c:val>
          <c:smooth val="0"/>
          <c:extLst>
            <c:ext xmlns:c16="http://schemas.microsoft.com/office/drawing/2014/chart" uri="{C3380CC4-5D6E-409C-BE32-E72D297353CC}">
              <c16:uniqueId val="{00000003-9F66-4A0E-BDEE-C3FD2A238901}"/>
            </c:ext>
          </c:extLst>
        </c:ser>
        <c:ser>
          <c:idx val="7"/>
          <c:order val="7"/>
          <c:tx>
            <c:strRef>
              <c:f>'New Fig 1.15'!$A$12</c:f>
              <c:strCache>
                <c:ptCount val="1"/>
                <c:pt idx="0">
                  <c:v>Other/undetermined</c:v>
                </c:pt>
              </c:strCache>
            </c:strRef>
          </c:tx>
          <c:spPr>
            <a:ln w="38100" cap="rnd">
              <a:solidFill>
                <a:sysClr val="window" lastClr="FFFFFF">
                  <a:lumMod val="75000"/>
                </a:sysClr>
              </a:solidFill>
              <a:round/>
            </a:ln>
            <a:effectLst/>
          </c:spPr>
          <c:marker>
            <c:symbol val="none"/>
          </c:marker>
          <c:cat>
            <c:numRef>
              <c:f>'New Fig 1.15'!$B$4:$L$4</c:f>
              <c:numCache>
                <c:formatCode>General</c:formatCode>
                <c:ptCount val="11"/>
                <c:pt idx="0">
                  <c:v>2010</c:v>
                </c:pt>
                <c:pt idx="1">
                  <c:v>2011</c:v>
                </c:pt>
                <c:pt idx="2">
                  <c:v>2012</c:v>
                </c:pt>
                <c:pt idx="3">
                  <c:v>2013</c:v>
                </c:pt>
                <c:pt idx="4">
                  <c:v>2014</c:v>
                </c:pt>
                <c:pt idx="5">
                  <c:v>2015</c:v>
                </c:pt>
                <c:pt idx="6">
                  <c:v>2016</c:v>
                </c:pt>
                <c:pt idx="7">
                  <c:v>2017</c:v>
                </c:pt>
                <c:pt idx="8">
                  <c:v>2018</c:v>
                </c:pt>
                <c:pt idx="9">
                  <c:v>2019</c:v>
                </c:pt>
              </c:numCache>
            </c:numRef>
          </c:cat>
          <c:val>
            <c:numRef>
              <c:f>'New Fig 1.15'!$B$12:$L$12</c:f>
              <c:numCache>
                <c:formatCode>General</c:formatCode>
                <c:ptCount val="11"/>
                <c:pt idx="0">
                  <c:v>547</c:v>
                </c:pt>
                <c:pt idx="1">
                  <c:v>573</c:v>
                </c:pt>
                <c:pt idx="2">
                  <c:v>573</c:v>
                </c:pt>
                <c:pt idx="3">
                  <c:v>654</c:v>
                </c:pt>
                <c:pt idx="4">
                  <c:v>610</c:v>
                </c:pt>
                <c:pt idx="5">
                  <c:v>643</c:v>
                </c:pt>
                <c:pt idx="6">
                  <c:v>512</c:v>
                </c:pt>
                <c:pt idx="7">
                  <c:v>571</c:v>
                </c:pt>
                <c:pt idx="8">
                  <c:v>569</c:v>
                </c:pt>
                <c:pt idx="9">
                  <c:v>540</c:v>
                </c:pt>
                <c:pt idx="10" formatCode="0.0%">
                  <c:v>-1.2797074954296161E-2</c:v>
                </c:pt>
              </c:numCache>
            </c:numRef>
          </c:val>
          <c:smooth val="0"/>
          <c:extLst>
            <c:ext xmlns:c16="http://schemas.microsoft.com/office/drawing/2014/chart" uri="{C3380CC4-5D6E-409C-BE32-E72D297353CC}">
              <c16:uniqueId val="{00000004-9F66-4A0E-BDEE-C3FD2A238901}"/>
            </c:ext>
          </c:extLst>
        </c:ser>
        <c:dLbls>
          <c:showLegendKey val="0"/>
          <c:showVal val="0"/>
          <c:showCatName val="0"/>
          <c:showSerName val="0"/>
          <c:showPercent val="0"/>
          <c:showBubbleSize val="0"/>
        </c:dLbls>
        <c:smooth val="0"/>
        <c:axId val="446467103"/>
        <c:axId val="524613119"/>
        <c:extLst>
          <c:ext xmlns:c15="http://schemas.microsoft.com/office/drawing/2012/chart" uri="{02D57815-91ED-43cb-92C2-25804820EDAC}">
            <c15:filteredLineSeries>
              <c15:ser>
                <c:idx val="4"/>
                <c:order val="4"/>
                <c:tx>
                  <c:strRef>
                    <c:extLst>
                      <c:ext uri="{02D57815-91ED-43cb-92C2-25804820EDAC}">
                        <c15:formulaRef>
                          <c15:sqref>'New Fig 1.15'!$A$9</c15:sqref>
                        </c15:formulaRef>
                      </c:ext>
                    </c:extLst>
                    <c:strCache>
                      <c:ptCount val="1"/>
                      <c:pt idx="0">
                        <c:v>MTCT</c:v>
                      </c:pt>
                    </c:strCache>
                  </c:strRef>
                </c:tx>
                <c:spPr>
                  <a:ln w="28575" cap="rnd">
                    <a:solidFill>
                      <a:schemeClr val="accent5"/>
                    </a:solidFill>
                    <a:round/>
                  </a:ln>
                  <a:effectLst/>
                </c:spPr>
                <c:marker>
                  <c:symbol val="none"/>
                </c:marker>
                <c:cat>
                  <c:numRef>
                    <c:extLst>
                      <c:ext uri="{02D57815-91ED-43cb-92C2-25804820EDAC}">
                        <c15:formulaRef>
                          <c15:sqref>'New Fig 1.15'!$B$4:$L$4</c15:sqref>
                        </c15:formulaRef>
                      </c:ext>
                    </c:extLst>
                    <c:numCache>
                      <c:formatCode>General</c:formatCode>
                      <c:ptCount val="11"/>
                      <c:pt idx="0">
                        <c:v>2010</c:v>
                      </c:pt>
                      <c:pt idx="1">
                        <c:v>2011</c:v>
                      </c:pt>
                      <c:pt idx="2">
                        <c:v>2012</c:v>
                      </c:pt>
                      <c:pt idx="3">
                        <c:v>2013</c:v>
                      </c:pt>
                      <c:pt idx="4">
                        <c:v>2014</c:v>
                      </c:pt>
                      <c:pt idx="5">
                        <c:v>2015</c:v>
                      </c:pt>
                      <c:pt idx="6">
                        <c:v>2016</c:v>
                      </c:pt>
                      <c:pt idx="7">
                        <c:v>2017</c:v>
                      </c:pt>
                      <c:pt idx="8">
                        <c:v>2018</c:v>
                      </c:pt>
                      <c:pt idx="9">
                        <c:v>2019</c:v>
                      </c:pt>
                    </c:numCache>
                  </c:numRef>
                </c:cat>
                <c:val>
                  <c:numRef>
                    <c:extLst>
                      <c:ext uri="{02D57815-91ED-43cb-92C2-25804820EDAC}">
                        <c15:formulaRef>
                          <c15:sqref>'New Fig 1.15'!$B$9:$L$9</c15:sqref>
                        </c15:formulaRef>
                      </c:ext>
                    </c:extLst>
                    <c:numCache>
                      <c:formatCode>General</c:formatCode>
                      <c:ptCount val="11"/>
                      <c:pt idx="0">
                        <c:v>45</c:v>
                      </c:pt>
                      <c:pt idx="1">
                        <c:v>54</c:v>
                      </c:pt>
                      <c:pt idx="2">
                        <c:v>44</c:v>
                      </c:pt>
                      <c:pt idx="3">
                        <c:v>45</c:v>
                      </c:pt>
                      <c:pt idx="4">
                        <c:v>51</c:v>
                      </c:pt>
                      <c:pt idx="5">
                        <c:v>36</c:v>
                      </c:pt>
                      <c:pt idx="6">
                        <c:v>35</c:v>
                      </c:pt>
                      <c:pt idx="7">
                        <c:v>32</c:v>
                      </c:pt>
                      <c:pt idx="8">
                        <c:v>32</c:v>
                      </c:pt>
                      <c:pt idx="9">
                        <c:v>34</c:v>
                      </c:pt>
                      <c:pt idx="10" formatCode="0.0%">
                        <c:v>-0.24444444444444444</c:v>
                      </c:pt>
                    </c:numCache>
                  </c:numRef>
                </c:val>
                <c:smooth val="0"/>
                <c:extLst>
                  <c:ext xmlns:c16="http://schemas.microsoft.com/office/drawing/2014/chart" uri="{C3380CC4-5D6E-409C-BE32-E72D297353CC}">
                    <c16:uniqueId val="{00000005-9F66-4A0E-BDEE-C3FD2A238901}"/>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'New Fig 1.15'!$A$10</c15:sqref>
                        </c15:formulaRef>
                      </c:ext>
                    </c:extLst>
                    <c:strCache>
                      <c:ptCount val="1"/>
                      <c:pt idx="0">
                        <c:v>NOSO</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'New Fig 1.15'!$B$4:$L$4</c15:sqref>
                        </c15:formulaRef>
                      </c:ext>
                    </c:extLst>
                    <c:numCache>
                      <c:formatCode>General</c:formatCode>
                      <c:ptCount val="11"/>
                      <c:pt idx="0">
                        <c:v>2010</c:v>
                      </c:pt>
                      <c:pt idx="1">
                        <c:v>2011</c:v>
                      </c:pt>
                      <c:pt idx="2">
                        <c:v>2012</c:v>
                      </c:pt>
                      <c:pt idx="3">
                        <c:v>2013</c:v>
                      </c:pt>
                      <c:pt idx="4">
                        <c:v>2014</c:v>
                      </c:pt>
                      <c:pt idx="5">
                        <c:v>2015</c:v>
                      </c:pt>
                      <c:pt idx="6">
                        <c:v>2016</c:v>
                      </c:pt>
                      <c:pt idx="7">
                        <c:v>2017</c:v>
                      </c:pt>
                      <c:pt idx="8">
                        <c:v>2018</c:v>
                      </c:pt>
                      <c:pt idx="9">
                        <c:v>2019</c:v>
                      </c:pt>
                    </c:numCache>
                  </c:numRef>
                </c:cat>
                <c:val>
                  <c:numRef>
                    <c:extLst xmlns:c15="http://schemas.microsoft.com/office/drawing/2012/chart">
                      <c:ext xmlns:c15="http://schemas.microsoft.com/office/drawing/2012/chart" uri="{02D57815-91ED-43cb-92C2-25804820EDAC}">
                        <c15:formulaRef>
                          <c15:sqref>'New Fig 1.15'!$B$10:$L$10</c15:sqref>
                        </c15:formulaRef>
                      </c:ext>
                    </c:extLst>
                    <c:numCache>
                      <c:formatCode>General</c:formatCode>
                      <c:ptCount val="11"/>
                      <c:pt idx="0">
                        <c:v>8</c:v>
                      </c:pt>
                      <c:pt idx="1">
                        <c:v>7</c:v>
                      </c:pt>
                      <c:pt idx="2">
                        <c:v>5</c:v>
                      </c:pt>
                      <c:pt idx="3">
                        <c:v>2</c:v>
                      </c:pt>
                      <c:pt idx="4">
                        <c:v>5</c:v>
                      </c:pt>
                      <c:pt idx="5">
                        <c:v>3</c:v>
                      </c:pt>
                      <c:pt idx="6">
                        <c:v>4</c:v>
                      </c:pt>
                      <c:pt idx="7">
                        <c:v>6</c:v>
                      </c:pt>
                      <c:pt idx="8">
                        <c:v>2</c:v>
                      </c:pt>
                      <c:pt idx="9">
                        <c:v>9</c:v>
                      </c:pt>
                      <c:pt idx="10" formatCode="0.0%">
                        <c:v>0.125</c:v>
                      </c:pt>
                    </c:numCache>
                  </c:numRef>
                </c:val>
                <c:smooth val="0"/>
                <c:extLst xmlns:c15="http://schemas.microsoft.com/office/drawing/2012/chart">
                  <c:ext xmlns:c16="http://schemas.microsoft.com/office/drawing/2014/chart" uri="{C3380CC4-5D6E-409C-BE32-E72D297353CC}">
                    <c16:uniqueId val="{00000006-9F66-4A0E-BDEE-C3FD2A238901}"/>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'New Fig 1.15'!$A$11</c15:sqref>
                        </c15:formulaRef>
                      </c:ext>
                    </c:extLst>
                    <c:strCache>
                      <c:ptCount val="1"/>
                      <c:pt idx="0">
                        <c:v>TRANSFU</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'New Fig 1.15'!$B$4:$L$4</c15:sqref>
                        </c15:formulaRef>
                      </c:ext>
                    </c:extLst>
                    <c:numCache>
                      <c:formatCode>General</c:formatCode>
                      <c:ptCount val="11"/>
                      <c:pt idx="0">
                        <c:v>2010</c:v>
                      </c:pt>
                      <c:pt idx="1">
                        <c:v>2011</c:v>
                      </c:pt>
                      <c:pt idx="2">
                        <c:v>2012</c:v>
                      </c:pt>
                      <c:pt idx="3">
                        <c:v>2013</c:v>
                      </c:pt>
                      <c:pt idx="4">
                        <c:v>2014</c:v>
                      </c:pt>
                      <c:pt idx="5">
                        <c:v>2015</c:v>
                      </c:pt>
                      <c:pt idx="6">
                        <c:v>2016</c:v>
                      </c:pt>
                      <c:pt idx="7">
                        <c:v>2017</c:v>
                      </c:pt>
                      <c:pt idx="8">
                        <c:v>2018</c:v>
                      </c:pt>
                      <c:pt idx="9">
                        <c:v>2019</c:v>
                      </c:pt>
                    </c:numCache>
                  </c:numRef>
                </c:cat>
                <c:val>
                  <c:numRef>
                    <c:extLst xmlns:c15="http://schemas.microsoft.com/office/drawing/2012/chart">
                      <c:ext xmlns:c15="http://schemas.microsoft.com/office/drawing/2012/chart" uri="{02D57815-91ED-43cb-92C2-25804820EDAC}">
                        <c15:formulaRef>
                          <c15:sqref>'New Fig 1.15'!$B$11:$L$11</c15:sqref>
                        </c15:formulaRef>
                      </c:ext>
                    </c:extLst>
                    <c:numCache>
                      <c:formatCode>General</c:formatCode>
                      <c:ptCount val="11"/>
                      <c:pt idx="0">
                        <c:v>31</c:v>
                      </c:pt>
                      <c:pt idx="1">
                        <c:v>18</c:v>
                      </c:pt>
                      <c:pt idx="2">
                        <c:v>18</c:v>
                      </c:pt>
                      <c:pt idx="3">
                        <c:v>24</c:v>
                      </c:pt>
                      <c:pt idx="4">
                        <c:v>22</c:v>
                      </c:pt>
                      <c:pt idx="5">
                        <c:v>23</c:v>
                      </c:pt>
                      <c:pt idx="6">
                        <c:v>26</c:v>
                      </c:pt>
                      <c:pt idx="7">
                        <c:v>25</c:v>
                      </c:pt>
                      <c:pt idx="8">
                        <c:v>37</c:v>
                      </c:pt>
                      <c:pt idx="9">
                        <c:v>24</c:v>
                      </c:pt>
                      <c:pt idx="10" formatCode="0.0%">
                        <c:v>-0.22580645161290322</c:v>
                      </c:pt>
                    </c:numCache>
                  </c:numRef>
                </c:val>
                <c:smooth val="0"/>
                <c:extLst xmlns:c15="http://schemas.microsoft.com/office/drawing/2012/chart">
                  <c:ext xmlns:c16="http://schemas.microsoft.com/office/drawing/2014/chart" uri="{C3380CC4-5D6E-409C-BE32-E72D297353CC}">
                    <c16:uniqueId val="{00000007-9F66-4A0E-BDEE-C3FD2A238901}"/>
                  </c:ext>
                </c:extLst>
              </c15:ser>
            </c15:filteredLineSeries>
          </c:ext>
        </c:extLst>
      </c:lineChart>
      <c:catAx>
        <c:axId val="446467103"/>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GB" sz="1100" b="1"/>
                  <a:t>Year of diagnosis</a:t>
                </a:r>
              </a:p>
            </c:rich>
          </c:tx>
          <c:layout>
            <c:manualLayout>
              <c:xMode val="edge"/>
              <c:yMode val="edge"/>
              <c:x val="0.4138341695107402"/>
              <c:y val="0.93974730349519198"/>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24613119"/>
        <c:crosses val="autoZero"/>
        <c:auto val="1"/>
        <c:lblAlgn val="ctr"/>
        <c:lblOffset val="100"/>
        <c:noMultiLvlLbl val="0"/>
      </c:catAx>
      <c:valAx>
        <c:axId val="524613119"/>
        <c:scaling>
          <c:orientation val="minMax"/>
        </c:scaling>
        <c:delete val="0"/>
        <c:axPos val="l"/>
        <c:title>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n-GB" sz="1050" b="1"/>
                  <a:t>Number</a:t>
                </a:r>
                <a:r>
                  <a:rPr lang="en-GB" sz="1050" b="1" baseline="0"/>
                  <a:t> of late HIV diagnoses</a:t>
                </a:r>
                <a:endParaRPr lang="en-GB" sz="1050" b="1"/>
              </a:p>
            </c:rich>
          </c:tx>
          <c:layout>
            <c:manualLayout>
              <c:xMode val="edge"/>
              <c:yMode val="edge"/>
              <c:x val="1.0132058821388257E-2"/>
              <c:y val="0.24840378674205499"/>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446467103"/>
        <c:crosses val="autoZero"/>
        <c:crossBetween val="between"/>
      </c:valAx>
      <c:spPr>
        <a:noFill/>
        <a:ln>
          <a:noFill/>
        </a:ln>
        <a:effectLst/>
      </c:spPr>
    </c:plotArea>
    <c:legend>
      <c:legendPos val="r"/>
      <c:layout>
        <c:manualLayout>
          <c:xMode val="edge"/>
          <c:yMode val="edge"/>
          <c:x val="0.79951368289954972"/>
          <c:y val="0.13691786943635131"/>
          <c:w val="0.19288725735390816"/>
          <c:h val="0.6916532979843469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309919295508572E-2"/>
          <c:y val="5.8928145775139766E-2"/>
          <c:w val="0.86551582563032026"/>
          <c:h val="0.66423706063715215"/>
        </c:manualLayout>
      </c:layout>
      <c:lineChart>
        <c:grouping val="standard"/>
        <c:varyColors val="0"/>
        <c:ser>
          <c:idx val="0"/>
          <c:order val="0"/>
          <c:tx>
            <c:strRef>
              <c:f>'Fig 1.14 adjusted'!$A$6</c:f>
              <c:strCache>
                <c:ptCount val="1"/>
                <c:pt idx="0">
                  <c:v>Sex  between men (born in reporting country)</c:v>
                </c:pt>
              </c:strCache>
            </c:strRef>
          </c:tx>
          <c:spPr>
            <a:ln w="38100" cap="rnd">
              <a:noFill/>
              <a:round/>
            </a:ln>
            <a:effectLst/>
          </c:spPr>
          <c:marker>
            <c:symbol val="none"/>
          </c:marker>
          <c:cat>
            <c:numRef>
              <c:f>'Fig 1.14 adjusted'!$B$5:$K$5</c:f>
              <c:numCache>
                <c:formatCode>0</c:formatCode>
                <c:ptCount val="10"/>
                <c:pt idx="0">
                  <c:v>2010</c:v>
                </c:pt>
                <c:pt idx="1">
                  <c:v>2011</c:v>
                </c:pt>
                <c:pt idx="2">
                  <c:v>2012</c:v>
                </c:pt>
                <c:pt idx="3">
                  <c:v>2013</c:v>
                </c:pt>
                <c:pt idx="4">
                  <c:v>2014</c:v>
                </c:pt>
                <c:pt idx="5">
                  <c:v>2015</c:v>
                </c:pt>
                <c:pt idx="6">
                  <c:v>2016</c:v>
                </c:pt>
                <c:pt idx="7" formatCode="General">
                  <c:v>2017</c:v>
                </c:pt>
                <c:pt idx="8" formatCode="General">
                  <c:v>2018</c:v>
                </c:pt>
                <c:pt idx="9" formatCode="General">
                  <c:v>2019</c:v>
                </c:pt>
              </c:numCache>
            </c:numRef>
          </c:cat>
          <c:val>
            <c:numRef>
              <c:f>'Fig 1.14 adjusted'!$B$6:$K$6</c:f>
              <c:numCache>
                <c:formatCode>#,##0</c:formatCode>
                <c:ptCount val="10"/>
                <c:pt idx="0">
                  <c:v>6248</c:v>
                </c:pt>
                <c:pt idx="1">
                  <c:v>6191</c:v>
                </c:pt>
                <c:pt idx="2">
                  <c:v>6665</c:v>
                </c:pt>
                <c:pt idx="3">
                  <c:v>6611</c:v>
                </c:pt>
                <c:pt idx="4">
                  <c:v>6823</c:v>
                </c:pt>
                <c:pt idx="5">
                  <c:v>6434</c:v>
                </c:pt>
                <c:pt idx="6">
                  <c:v>5716.9936811923981</c:v>
                </c:pt>
                <c:pt idx="7">
                  <c:v>5198.7782982587814</c:v>
                </c:pt>
                <c:pt idx="8">
                  <c:v>4772.1541292667389</c:v>
                </c:pt>
                <c:pt idx="9">
                  <c:v>3992.0320701599121</c:v>
                </c:pt>
              </c:numCache>
            </c:numRef>
          </c:val>
          <c:smooth val="0"/>
          <c:extLst>
            <c:ext xmlns:c16="http://schemas.microsoft.com/office/drawing/2014/chart" uri="{C3380CC4-5D6E-409C-BE32-E72D297353CC}">
              <c16:uniqueId val="{00000000-73B3-4B53-8776-8E23A8EADD53}"/>
            </c:ext>
          </c:extLst>
        </c:ser>
        <c:ser>
          <c:idx val="1"/>
          <c:order val="1"/>
          <c:tx>
            <c:strRef>
              <c:f>'Fig 1.14 adjusted'!$A$7</c:f>
              <c:strCache>
                <c:ptCount val="1"/>
                <c:pt idx="0">
                  <c:v>Sex between men (foreign-born)</c:v>
                </c:pt>
              </c:strCache>
            </c:strRef>
          </c:tx>
          <c:spPr>
            <a:ln w="38100" cap="rnd">
              <a:noFill/>
              <a:prstDash val="sysDash"/>
              <a:round/>
            </a:ln>
            <a:effectLst/>
          </c:spPr>
          <c:marker>
            <c:symbol val="none"/>
          </c:marker>
          <c:cat>
            <c:numRef>
              <c:f>'Fig 1.14 adjusted'!$B$5:$K$5</c:f>
              <c:numCache>
                <c:formatCode>0</c:formatCode>
                <c:ptCount val="10"/>
                <c:pt idx="0">
                  <c:v>2010</c:v>
                </c:pt>
                <c:pt idx="1">
                  <c:v>2011</c:v>
                </c:pt>
                <c:pt idx="2">
                  <c:v>2012</c:v>
                </c:pt>
                <c:pt idx="3">
                  <c:v>2013</c:v>
                </c:pt>
                <c:pt idx="4">
                  <c:v>2014</c:v>
                </c:pt>
                <c:pt idx="5">
                  <c:v>2015</c:v>
                </c:pt>
                <c:pt idx="6">
                  <c:v>2016</c:v>
                </c:pt>
                <c:pt idx="7" formatCode="General">
                  <c:v>2017</c:v>
                </c:pt>
                <c:pt idx="8" formatCode="General">
                  <c:v>2018</c:v>
                </c:pt>
                <c:pt idx="9" formatCode="General">
                  <c:v>2019</c:v>
                </c:pt>
              </c:numCache>
            </c:numRef>
          </c:cat>
          <c:val>
            <c:numRef>
              <c:f>'Fig 1.14 adjusted'!$B$7:$K$7</c:f>
              <c:numCache>
                <c:formatCode>#,##0</c:formatCode>
                <c:ptCount val="10"/>
                <c:pt idx="0">
                  <c:v>2094</c:v>
                </c:pt>
                <c:pt idx="1">
                  <c:v>2167</c:v>
                </c:pt>
                <c:pt idx="2">
                  <c:v>2426</c:v>
                </c:pt>
                <c:pt idx="3">
                  <c:v>2641</c:v>
                </c:pt>
                <c:pt idx="4">
                  <c:v>2768</c:v>
                </c:pt>
                <c:pt idx="5">
                  <c:v>3035</c:v>
                </c:pt>
                <c:pt idx="6">
                  <c:v>2858.496840596199</c:v>
                </c:pt>
                <c:pt idx="7">
                  <c:v>2828.0461622476578</c:v>
                </c:pt>
                <c:pt idx="8">
                  <c:v>2775.078075170517</c:v>
                </c:pt>
                <c:pt idx="9">
                  <c:v>2552.7560448646545</c:v>
                </c:pt>
              </c:numCache>
            </c:numRef>
          </c:val>
          <c:smooth val="0"/>
          <c:extLst>
            <c:ext xmlns:c16="http://schemas.microsoft.com/office/drawing/2014/chart" uri="{C3380CC4-5D6E-409C-BE32-E72D297353CC}">
              <c16:uniqueId val="{00000001-73B3-4B53-8776-8E23A8EADD53}"/>
            </c:ext>
          </c:extLst>
        </c:ser>
        <c:ser>
          <c:idx val="2"/>
          <c:order val="2"/>
          <c:tx>
            <c:strRef>
              <c:f>'Fig 1.14 adjusted'!$A$8</c:f>
              <c:strCache>
                <c:ptCount val="1"/>
                <c:pt idx="0">
                  <c:v>Heterosexual (born in reporting country)</c:v>
                </c:pt>
              </c:strCache>
            </c:strRef>
          </c:tx>
          <c:spPr>
            <a:ln w="38100" cap="rnd">
              <a:solidFill>
                <a:srgbClr val="00B050"/>
              </a:solidFill>
              <a:round/>
            </a:ln>
            <a:effectLst/>
          </c:spPr>
          <c:marker>
            <c:symbol val="none"/>
          </c:marker>
          <c:cat>
            <c:numRef>
              <c:f>'Fig 1.14 adjusted'!$B$5:$K$5</c:f>
              <c:numCache>
                <c:formatCode>0</c:formatCode>
                <c:ptCount val="10"/>
                <c:pt idx="0">
                  <c:v>2010</c:v>
                </c:pt>
                <c:pt idx="1">
                  <c:v>2011</c:v>
                </c:pt>
                <c:pt idx="2">
                  <c:v>2012</c:v>
                </c:pt>
                <c:pt idx="3">
                  <c:v>2013</c:v>
                </c:pt>
                <c:pt idx="4">
                  <c:v>2014</c:v>
                </c:pt>
                <c:pt idx="5">
                  <c:v>2015</c:v>
                </c:pt>
                <c:pt idx="6">
                  <c:v>2016</c:v>
                </c:pt>
                <c:pt idx="7" formatCode="General">
                  <c:v>2017</c:v>
                </c:pt>
                <c:pt idx="8" formatCode="General">
                  <c:v>2018</c:v>
                </c:pt>
                <c:pt idx="9" formatCode="General">
                  <c:v>2019</c:v>
                </c:pt>
              </c:numCache>
            </c:numRef>
          </c:cat>
          <c:val>
            <c:numRef>
              <c:f>'Fig 1.14 adjusted'!$B$8:$K$8</c:f>
              <c:numCache>
                <c:formatCode>#,##0</c:formatCode>
                <c:ptCount val="10"/>
                <c:pt idx="0">
                  <c:v>3240</c:v>
                </c:pt>
                <c:pt idx="1">
                  <c:v>3266</c:v>
                </c:pt>
                <c:pt idx="2">
                  <c:v>3235</c:v>
                </c:pt>
                <c:pt idx="3">
                  <c:v>3187</c:v>
                </c:pt>
                <c:pt idx="4">
                  <c:v>3248</c:v>
                </c:pt>
                <c:pt idx="5">
                  <c:v>3117</c:v>
                </c:pt>
                <c:pt idx="6">
                  <c:v>3137.5011644363403</c:v>
                </c:pt>
                <c:pt idx="7">
                  <c:v>2959.6119917631149</c:v>
                </c:pt>
                <c:pt idx="8">
                  <c:v>2819.0280232429504</c:v>
                </c:pt>
                <c:pt idx="9">
                  <c:v>2506.5599060058594</c:v>
                </c:pt>
              </c:numCache>
            </c:numRef>
          </c:val>
          <c:smooth val="0"/>
          <c:extLst>
            <c:ext xmlns:c16="http://schemas.microsoft.com/office/drawing/2014/chart" uri="{C3380CC4-5D6E-409C-BE32-E72D297353CC}">
              <c16:uniqueId val="{00000002-73B3-4B53-8776-8E23A8EADD53}"/>
            </c:ext>
          </c:extLst>
        </c:ser>
        <c:ser>
          <c:idx val="3"/>
          <c:order val="3"/>
          <c:tx>
            <c:strRef>
              <c:f>'Fig 1.14 adjusted'!$A$9</c:f>
              <c:strCache>
                <c:ptCount val="1"/>
                <c:pt idx="0">
                  <c:v>Heterosexual (foreign-born)</c:v>
                </c:pt>
              </c:strCache>
            </c:strRef>
          </c:tx>
          <c:spPr>
            <a:ln w="38100" cap="rnd">
              <a:solidFill>
                <a:srgbClr val="00B050"/>
              </a:solidFill>
              <a:prstDash val="sysDash"/>
              <a:round/>
            </a:ln>
            <a:effectLst/>
          </c:spPr>
          <c:marker>
            <c:symbol val="none"/>
          </c:marker>
          <c:cat>
            <c:numRef>
              <c:f>'Fig 1.14 adjusted'!$B$5:$K$5</c:f>
              <c:numCache>
                <c:formatCode>0</c:formatCode>
                <c:ptCount val="10"/>
                <c:pt idx="0">
                  <c:v>2010</c:v>
                </c:pt>
                <c:pt idx="1">
                  <c:v>2011</c:v>
                </c:pt>
                <c:pt idx="2">
                  <c:v>2012</c:v>
                </c:pt>
                <c:pt idx="3">
                  <c:v>2013</c:v>
                </c:pt>
                <c:pt idx="4">
                  <c:v>2014</c:v>
                </c:pt>
                <c:pt idx="5">
                  <c:v>2015</c:v>
                </c:pt>
                <c:pt idx="6">
                  <c:v>2016</c:v>
                </c:pt>
                <c:pt idx="7" formatCode="General">
                  <c:v>2017</c:v>
                </c:pt>
                <c:pt idx="8" formatCode="General">
                  <c:v>2018</c:v>
                </c:pt>
                <c:pt idx="9" formatCode="General">
                  <c:v>2019</c:v>
                </c:pt>
              </c:numCache>
            </c:numRef>
          </c:cat>
          <c:val>
            <c:numRef>
              <c:f>'Fig 1.14 adjusted'!$B$9:$K$9</c:f>
              <c:numCache>
                <c:formatCode>#,##0</c:formatCode>
                <c:ptCount val="10"/>
                <c:pt idx="0">
                  <c:v>5351</c:v>
                </c:pt>
                <c:pt idx="1">
                  <c:v>4989</c:v>
                </c:pt>
                <c:pt idx="2">
                  <c:v>4873</c:v>
                </c:pt>
                <c:pt idx="3">
                  <c:v>4543</c:v>
                </c:pt>
                <c:pt idx="4">
                  <c:v>4814</c:v>
                </c:pt>
                <c:pt idx="5">
                  <c:v>4441</c:v>
                </c:pt>
                <c:pt idx="6">
                  <c:v>4120.8362159729004</c:v>
                </c:pt>
                <c:pt idx="7">
                  <c:v>4009.1999888420105</c:v>
                </c:pt>
                <c:pt idx="8">
                  <c:v>4185.8610345125198</c:v>
                </c:pt>
                <c:pt idx="9">
                  <c:v>4053.0178480148315</c:v>
                </c:pt>
              </c:numCache>
            </c:numRef>
          </c:val>
          <c:smooth val="0"/>
          <c:extLst>
            <c:ext xmlns:c16="http://schemas.microsoft.com/office/drawing/2014/chart" uri="{C3380CC4-5D6E-409C-BE32-E72D297353CC}">
              <c16:uniqueId val="{00000003-73B3-4B53-8776-8E23A8EADD53}"/>
            </c:ext>
          </c:extLst>
        </c:ser>
        <c:dLbls>
          <c:showLegendKey val="0"/>
          <c:showVal val="0"/>
          <c:showCatName val="0"/>
          <c:showSerName val="0"/>
          <c:showPercent val="0"/>
          <c:showBubbleSize val="0"/>
        </c:dLbls>
        <c:smooth val="0"/>
        <c:axId val="189410248"/>
        <c:axId val="189410640"/>
      </c:lineChart>
      <c:catAx>
        <c:axId val="189410248"/>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GB" sz="1100">
                    <a:latin typeface="Calibri" panose="020F0502020204030204" pitchFamily="34" charset="0"/>
                    <a:cs typeface="Calibri" panose="020F0502020204030204" pitchFamily="34" charset="0"/>
                  </a:rPr>
                  <a:t>Year of diagnosis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89410640"/>
        <c:crosses val="autoZero"/>
        <c:auto val="1"/>
        <c:lblAlgn val="ctr"/>
        <c:lblOffset val="100"/>
        <c:noMultiLvlLbl val="0"/>
      </c:catAx>
      <c:valAx>
        <c:axId val="189410640"/>
        <c:scaling>
          <c:orientation val="minMax"/>
          <c:max val="7000"/>
          <c:min val="0"/>
        </c:scaling>
        <c:delete val="0"/>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GB" sz="1200" b="1">
                    <a:latin typeface="Calibri" panose="020F0502020204030204" pitchFamily="34" charset="0"/>
                    <a:cs typeface="Calibri" panose="020F0502020204030204" pitchFamily="34" charset="0"/>
                  </a:rPr>
                  <a:t>New HIV </a:t>
                </a:r>
                <a:r>
                  <a:rPr lang="en-GB" sz="1200" b="1" baseline="0">
                    <a:latin typeface="Calibri" panose="020F0502020204030204" pitchFamily="34" charset="0"/>
                    <a:cs typeface="Calibri" panose="020F0502020204030204" pitchFamily="34" charset="0"/>
                  </a:rPr>
                  <a:t>diagnoses </a:t>
                </a:r>
                <a:endParaRPr lang="en-GB" sz="1200" b="1">
                  <a:latin typeface="Calibri" panose="020F0502020204030204" pitchFamily="34" charset="0"/>
                  <a:cs typeface="Calibri" panose="020F0502020204030204" pitchFamily="34" charset="0"/>
                </a:endParaRPr>
              </a:p>
            </c:rich>
          </c:tx>
          <c:layout>
            <c:manualLayout>
              <c:xMode val="edge"/>
              <c:yMode val="edge"/>
              <c:x val="1.070886938566201E-2"/>
              <c:y val="0.25931174243937605"/>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89410248"/>
        <c:crosses val="autoZero"/>
        <c:crossBetween val="between"/>
      </c:valAx>
      <c:spPr>
        <a:noFill/>
        <a:ln>
          <a:noFill/>
        </a:ln>
        <a:effectLst/>
      </c:spPr>
    </c:plotArea>
    <c:legend>
      <c:legendPos val="b"/>
      <c:layout>
        <c:manualLayout>
          <c:xMode val="edge"/>
          <c:yMode val="edge"/>
          <c:x val="0.1568682550026225"/>
          <c:y val="0.87725382122100559"/>
          <c:w val="0.71856000762909866"/>
          <c:h val="0.1074187918812707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309919295508572E-2"/>
          <c:y val="5.8928145775139766E-2"/>
          <c:w val="0.86551582563032026"/>
          <c:h val="0.66423706063715215"/>
        </c:manualLayout>
      </c:layout>
      <c:lineChart>
        <c:grouping val="standard"/>
        <c:varyColors val="0"/>
        <c:ser>
          <c:idx val="0"/>
          <c:order val="0"/>
          <c:tx>
            <c:strRef>
              <c:f>'Fig 1.14 adjusted'!$A$6</c:f>
              <c:strCache>
                <c:ptCount val="1"/>
                <c:pt idx="0">
                  <c:v>Sex  between men (born in reporting country)</c:v>
                </c:pt>
              </c:strCache>
            </c:strRef>
          </c:tx>
          <c:spPr>
            <a:ln w="38100" cap="rnd">
              <a:solidFill>
                <a:srgbClr val="00B0F0"/>
              </a:solidFill>
              <a:round/>
            </a:ln>
            <a:effectLst/>
          </c:spPr>
          <c:marker>
            <c:symbol val="none"/>
          </c:marker>
          <c:cat>
            <c:numRef>
              <c:f>'Fig 1.14 adjusted'!$B$5:$K$5</c:f>
              <c:numCache>
                <c:formatCode>0</c:formatCode>
                <c:ptCount val="10"/>
                <c:pt idx="0">
                  <c:v>2010</c:v>
                </c:pt>
                <c:pt idx="1">
                  <c:v>2011</c:v>
                </c:pt>
                <c:pt idx="2">
                  <c:v>2012</c:v>
                </c:pt>
                <c:pt idx="3">
                  <c:v>2013</c:v>
                </c:pt>
                <c:pt idx="4">
                  <c:v>2014</c:v>
                </c:pt>
                <c:pt idx="5">
                  <c:v>2015</c:v>
                </c:pt>
                <c:pt idx="6">
                  <c:v>2016</c:v>
                </c:pt>
                <c:pt idx="7" formatCode="General">
                  <c:v>2017</c:v>
                </c:pt>
                <c:pt idx="8" formatCode="General">
                  <c:v>2018</c:v>
                </c:pt>
                <c:pt idx="9" formatCode="General">
                  <c:v>2019</c:v>
                </c:pt>
              </c:numCache>
            </c:numRef>
          </c:cat>
          <c:val>
            <c:numRef>
              <c:f>'Fig 1.14 adjusted'!$B$6:$K$6</c:f>
              <c:numCache>
                <c:formatCode>#,##0</c:formatCode>
                <c:ptCount val="10"/>
                <c:pt idx="0">
                  <c:v>6248</c:v>
                </c:pt>
                <c:pt idx="1">
                  <c:v>6191</c:v>
                </c:pt>
                <c:pt idx="2">
                  <c:v>6665</c:v>
                </c:pt>
                <c:pt idx="3">
                  <c:v>6611</c:v>
                </c:pt>
                <c:pt idx="4">
                  <c:v>6823</c:v>
                </c:pt>
                <c:pt idx="5">
                  <c:v>6434</c:v>
                </c:pt>
                <c:pt idx="6">
                  <c:v>5716.9936811923981</c:v>
                </c:pt>
                <c:pt idx="7">
                  <c:v>5198.7782982587814</c:v>
                </c:pt>
                <c:pt idx="8">
                  <c:v>4772.1541292667389</c:v>
                </c:pt>
                <c:pt idx="9">
                  <c:v>3992.0320701599121</c:v>
                </c:pt>
              </c:numCache>
            </c:numRef>
          </c:val>
          <c:smooth val="0"/>
          <c:extLst>
            <c:ext xmlns:c16="http://schemas.microsoft.com/office/drawing/2014/chart" uri="{C3380CC4-5D6E-409C-BE32-E72D297353CC}">
              <c16:uniqueId val="{00000000-73B3-4B53-8776-8E23A8EADD53}"/>
            </c:ext>
          </c:extLst>
        </c:ser>
        <c:ser>
          <c:idx val="1"/>
          <c:order val="1"/>
          <c:tx>
            <c:strRef>
              <c:f>'Fig 1.14 adjusted'!$A$7</c:f>
              <c:strCache>
                <c:ptCount val="1"/>
                <c:pt idx="0">
                  <c:v>Sex between men (foreign-born)</c:v>
                </c:pt>
              </c:strCache>
            </c:strRef>
          </c:tx>
          <c:spPr>
            <a:ln w="38100" cap="rnd">
              <a:solidFill>
                <a:srgbClr val="00B0F0"/>
              </a:solidFill>
              <a:prstDash val="sysDash"/>
              <a:round/>
            </a:ln>
            <a:effectLst/>
          </c:spPr>
          <c:marker>
            <c:symbol val="none"/>
          </c:marker>
          <c:cat>
            <c:numRef>
              <c:f>'Fig 1.14 adjusted'!$B$5:$K$5</c:f>
              <c:numCache>
                <c:formatCode>0</c:formatCode>
                <c:ptCount val="10"/>
                <c:pt idx="0">
                  <c:v>2010</c:v>
                </c:pt>
                <c:pt idx="1">
                  <c:v>2011</c:v>
                </c:pt>
                <c:pt idx="2">
                  <c:v>2012</c:v>
                </c:pt>
                <c:pt idx="3">
                  <c:v>2013</c:v>
                </c:pt>
                <c:pt idx="4">
                  <c:v>2014</c:v>
                </c:pt>
                <c:pt idx="5">
                  <c:v>2015</c:v>
                </c:pt>
                <c:pt idx="6">
                  <c:v>2016</c:v>
                </c:pt>
                <c:pt idx="7" formatCode="General">
                  <c:v>2017</c:v>
                </c:pt>
                <c:pt idx="8" formatCode="General">
                  <c:v>2018</c:v>
                </c:pt>
                <c:pt idx="9" formatCode="General">
                  <c:v>2019</c:v>
                </c:pt>
              </c:numCache>
            </c:numRef>
          </c:cat>
          <c:val>
            <c:numRef>
              <c:f>'Fig 1.14 adjusted'!$B$7:$K$7</c:f>
              <c:numCache>
                <c:formatCode>#,##0</c:formatCode>
                <c:ptCount val="10"/>
                <c:pt idx="0">
                  <c:v>2094</c:v>
                </c:pt>
                <c:pt idx="1">
                  <c:v>2167</c:v>
                </c:pt>
                <c:pt idx="2">
                  <c:v>2426</c:v>
                </c:pt>
                <c:pt idx="3">
                  <c:v>2641</c:v>
                </c:pt>
                <c:pt idx="4">
                  <c:v>2768</c:v>
                </c:pt>
                <c:pt idx="5">
                  <c:v>3035</c:v>
                </c:pt>
                <c:pt idx="6">
                  <c:v>2858.496840596199</c:v>
                </c:pt>
                <c:pt idx="7">
                  <c:v>2828.0461622476578</c:v>
                </c:pt>
                <c:pt idx="8">
                  <c:v>2775.078075170517</c:v>
                </c:pt>
                <c:pt idx="9">
                  <c:v>2552.7560448646545</c:v>
                </c:pt>
              </c:numCache>
            </c:numRef>
          </c:val>
          <c:smooth val="0"/>
          <c:extLst>
            <c:ext xmlns:c16="http://schemas.microsoft.com/office/drawing/2014/chart" uri="{C3380CC4-5D6E-409C-BE32-E72D297353CC}">
              <c16:uniqueId val="{00000001-73B3-4B53-8776-8E23A8EADD53}"/>
            </c:ext>
          </c:extLst>
        </c:ser>
        <c:ser>
          <c:idx val="2"/>
          <c:order val="2"/>
          <c:tx>
            <c:strRef>
              <c:f>'Fig 1.14 adjusted'!$A$8</c:f>
              <c:strCache>
                <c:ptCount val="1"/>
                <c:pt idx="0">
                  <c:v>Heterosexual (born in reporting country)</c:v>
                </c:pt>
              </c:strCache>
            </c:strRef>
          </c:tx>
          <c:spPr>
            <a:ln w="38100" cap="rnd">
              <a:solidFill>
                <a:srgbClr val="00B050"/>
              </a:solidFill>
              <a:round/>
            </a:ln>
            <a:effectLst/>
          </c:spPr>
          <c:marker>
            <c:symbol val="none"/>
          </c:marker>
          <c:cat>
            <c:numRef>
              <c:f>'Fig 1.14 adjusted'!$B$5:$K$5</c:f>
              <c:numCache>
                <c:formatCode>0</c:formatCode>
                <c:ptCount val="10"/>
                <c:pt idx="0">
                  <c:v>2010</c:v>
                </c:pt>
                <c:pt idx="1">
                  <c:v>2011</c:v>
                </c:pt>
                <c:pt idx="2">
                  <c:v>2012</c:v>
                </c:pt>
                <c:pt idx="3">
                  <c:v>2013</c:v>
                </c:pt>
                <c:pt idx="4">
                  <c:v>2014</c:v>
                </c:pt>
                <c:pt idx="5">
                  <c:v>2015</c:v>
                </c:pt>
                <c:pt idx="6">
                  <c:v>2016</c:v>
                </c:pt>
                <c:pt idx="7" formatCode="General">
                  <c:v>2017</c:v>
                </c:pt>
                <c:pt idx="8" formatCode="General">
                  <c:v>2018</c:v>
                </c:pt>
                <c:pt idx="9" formatCode="General">
                  <c:v>2019</c:v>
                </c:pt>
              </c:numCache>
            </c:numRef>
          </c:cat>
          <c:val>
            <c:numRef>
              <c:f>'Fig 1.14 adjusted'!$B$8:$K$8</c:f>
              <c:numCache>
                <c:formatCode>#,##0</c:formatCode>
                <c:ptCount val="10"/>
                <c:pt idx="0">
                  <c:v>3240</c:v>
                </c:pt>
                <c:pt idx="1">
                  <c:v>3266</c:v>
                </c:pt>
                <c:pt idx="2">
                  <c:v>3235</c:v>
                </c:pt>
                <c:pt idx="3">
                  <c:v>3187</c:v>
                </c:pt>
                <c:pt idx="4">
                  <c:v>3248</c:v>
                </c:pt>
                <c:pt idx="5">
                  <c:v>3117</c:v>
                </c:pt>
                <c:pt idx="6">
                  <c:v>3137.5011644363403</c:v>
                </c:pt>
                <c:pt idx="7">
                  <c:v>2959.6119917631149</c:v>
                </c:pt>
                <c:pt idx="8">
                  <c:v>2819.0280232429504</c:v>
                </c:pt>
                <c:pt idx="9">
                  <c:v>2506.5599060058594</c:v>
                </c:pt>
              </c:numCache>
            </c:numRef>
          </c:val>
          <c:smooth val="0"/>
          <c:extLst>
            <c:ext xmlns:c16="http://schemas.microsoft.com/office/drawing/2014/chart" uri="{C3380CC4-5D6E-409C-BE32-E72D297353CC}">
              <c16:uniqueId val="{00000002-73B3-4B53-8776-8E23A8EADD53}"/>
            </c:ext>
          </c:extLst>
        </c:ser>
        <c:ser>
          <c:idx val="3"/>
          <c:order val="3"/>
          <c:tx>
            <c:strRef>
              <c:f>'Fig 1.14 adjusted'!$A$9</c:f>
              <c:strCache>
                <c:ptCount val="1"/>
                <c:pt idx="0">
                  <c:v>Heterosexual (foreign-born)</c:v>
                </c:pt>
              </c:strCache>
            </c:strRef>
          </c:tx>
          <c:spPr>
            <a:ln w="38100" cap="rnd">
              <a:solidFill>
                <a:srgbClr val="00B050"/>
              </a:solidFill>
              <a:prstDash val="sysDash"/>
              <a:round/>
            </a:ln>
            <a:effectLst/>
          </c:spPr>
          <c:marker>
            <c:symbol val="none"/>
          </c:marker>
          <c:cat>
            <c:numRef>
              <c:f>'Fig 1.14 adjusted'!$B$5:$K$5</c:f>
              <c:numCache>
                <c:formatCode>0</c:formatCode>
                <c:ptCount val="10"/>
                <c:pt idx="0">
                  <c:v>2010</c:v>
                </c:pt>
                <c:pt idx="1">
                  <c:v>2011</c:v>
                </c:pt>
                <c:pt idx="2">
                  <c:v>2012</c:v>
                </c:pt>
                <c:pt idx="3">
                  <c:v>2013</c:v>
                </c:pt>
                <c:pt idx="4">
                  <c:v>2014</c:v>
                </c:pt>
                <c:pt idx="5">
                  <c:v>2015</c:v>
                </c:pt>
                <c:pt idx="6">
                  <c:v>2016</c:v>
                </c:pt>
                <c:pt idx="7" formatCode="General">
                  <c:v>2017</c:v>
                </c:pt>
                <c:pt idx="8" formatCode="General">
                  <c:v>2018</c:v>
                </c:pt>
                <c:pt idx="9" formatCode="General">
                  <c:v>2019</c:v>
                </c:pt>
              </c:numCache>
            </c:numRef>
          </c:cat>
          <c:val>
            <c:numRef>
              <c:f>'Fig 1.14 adjusted'!$B$9:$K$9</c:f>
              <c:numCache>
                <c:formatCode>#,##0</c:formatCode>
                <c:ptCount val="10"/>
                <c:pt idx="0">
                  <c:v>5351</c:v>
                </c:pt>
                <c:pt idx="1">
                  <c:v>4989</c:v>
                </c:pt>
                <c:pt idx="2">
                  <c:v>4873</c:v>
                </c:pt>
                <c:pt idx="3">
                  <c:v>4543</c:v>
                </c:pt>
                <c:pt idx="4">
                  <c:v>4814</c:v>
                </c:pt>
                <c:pt idx="5">
                  <c:v>4441</c:v>
                </c:pt>
                <c:pt idx="6">
                  <c:v>4120.8362159729004</c:v>
                </c:pt>
                <c:pt idx="7">
                  <c:v>4009.1999888420105</c:v>
                </c:pt>
                <c:pt idx="8">
                  <c:v>4185.8610345125198</c:v>
                </c:pt>
                <c:pt idx="9">
                  <c:v>4053.0178480148315</c:v>
                </c:pt>
              </c:numCache>
            </c:numRef>
          </c:val>
          <c:smooth val="0"/>
          <c:extLst>
            <c:ext xmlns:c16="http://schemas.microsoft.com/office/drawing/2014/chart" uri="{C3380CC4-5D6E-409C-BE32-E72D297353CC}">
              <c16:uniqueId val="{00000003-73B3-4B53-8776-8E23A8EADD53}"/>
            </c:ext>
          </c:extLst>
        </c:ser>
        <c:dLbls>
          <c:showLegendKey val="0"/>
          <c:showVal val="0"/>
          <c:showCatName val="0"/>
          <c:showSerName val="0"/>
          <c:showPercent val="0"/>
          <c:showBubbleSize val="0"/>
        </c:dLbls>
        <c:smooth val="0"/>
        <c:axId val="189410248"/>
        <c:axId val="189410640"/>
      </c:lineChart>
      <c:catAx>
        <c:axId val="189410248"/>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GB" sz="1100">
                    <a:latin typeface="Calibri" panose="020F0502020204030204" pitchFamily="34" charset="0"/>
                    <a:cs typeface="Calibri" panose="020F0502020204030204" pitchFamily="34" charset="0"/>
                  </a:rPr>
                  <a:t>Year of diagnosis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89410640"/>
        <c:crosses val="autoZero"/>
        <c:auto val="1"/>
        <c:lblAlgn val="ctr"/>
        <c:lblOffset val="100"/>
        <c:noMultiLvlLbl val="0"/>
      </c:catAx>
      <c:valAx>
        <c:axId val="189410640"/>
        <c:scaling>
          <c:orientation val="minMax"/>
          <c:max val="7000"/>
          <c:min val="0"/>
        </c:scaling>
        <c:delete val="0"/>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GB" sz="1200" b="1">
                    <a:latin typeface="Calibri" panose="020F0502020204030204" pitchFamily="34" charset="0"/>
                    <a:cs typeface="Calibri" panose="020F0502020204030204" pitchFamily="34" charset="0"/>
                  </a:rPr>
                  <a:t>New HIV </a:t>
                </a:r>
                <a:r>
                  <a:rPr lang="en-GB" sz="1200" b="1" baseline="0">
                    <a:latin typeface="Calibri" panose="020F0502020204030204" pitchFamily="34" charset="0"/>
                    <a:cs typeface="Calibri" panose="020F0502020204030204" pitchFamily="34" charset="0"/>
                  </a:rPr>
                  <a:t>diagnoses </a:t>
                </a:r>
                <a:endParaRPr lang="en-GB" sz="1200" b="1">
                  <a:latin typeface="Calibri" panose="020F0502020204030204" pitchFamily="34" charset="0"/>
                  <a:cs typeface="Calibri" panose="020F0502020204030204" pitchFamily="34" charset="0"/>
                </a:endParaRPr>
              </a:p>
            </c:rich>
          </c:tx>
          <c:layout>
            <c:manualLayout>
              <c:xMode val="edge"/>
              <c:yMode val="edge"/>
              <c:x val="1.070886938566201E-2"/>
              <c:y val="0.25931174243937605"/>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89410248"/>
        <c:crosses val="autoZero"/>
        <c:crossBetween val="between"/>
      </c:valAx>
      <c:spPr>
        <a:noFill/>
        <a:ln>
          <a:noFill/>
        </a:ln>
        <a:effectLst/>
      </c:spPr>
    </c:plotArea>
    <c:legend>
      <c:legendPos val="b"/>
      <c:layout>
        <c:manualLayout>
          <c:xMode val="edge"/>
          <c:yMode val="edge"/>
          <c:x val="0.1568682550026225"/>
          <c:y val="0.87725382122100559"/>
          <c:w val="0.71856000762909866"/>
          <c:h val="0.1074187918812707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dPt>
            <c:idx val="0"/>
            <c:bubble3D val="0"/>
            <c:spPr>
              <a:solidFill>
                <a:srgbClr val="C00000"/>
              </a:solidFill>
              <a:ln w="19050">
                <a:solidFill>
                  <a:schemeClr val="lt1"/>
                </a:solidFill>
              </a:ln>
              <a:effectLst/>
            </c:spPr>
            <c:extLst>
              <c:ext xmlns:c16="http://schemas.microsoft.com/office/drawing/2014/chart" uri="{C3380CC4-5D6E-409C-BE32-E72D297353CC}">
                <c16:uniqueId val="{00000001-AF35-4169-A4AB-03C7AC9AB0B1}"/>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AF35-4169-A4AB-03C7AC9AB0B1}"/>
              </c:ext>
            </c:extLst>
          </c:dPt>
          <c:dLbls>
            <c:dLbl>
              <c:idx val="0"/>
              <c:tx>
                <c:rich>
                  <a:bodyPr/>
                  <a:lstStyle/>
                  <a:p>
                    <a:r>
                      <a:rPr lang="en-US" dirty="0"/>
                      <a:t>44%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F35-4169-A4AB-03C7AC9AB0B1}"/>
                </c:ext>
              </c:extLst>
            </c:dLbl>
            <c:dLbl>
              <c:idx val="1"/>
              <c:tx>
                <c:rich>
                  <a:bodyPr/>
                  <a:lstStyle/>
                  <a:p>
                    <a:r>
                      <a:rPr lang="en-US" dirty="0"/>
                      <a:t>56%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F35-4169-A4AB-03C7AC9AB0B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Migrants</c:v>
                </c:pt>
                <c:pt idx="1">
                  <c:v>Natives</c:v>
                </c:pt>
              </c:strCache>
            </c:strRef>
          </c:cat>
          <c:val>
            <c:numRef>
              <c:f>Sheet1!$B$2:$B$3</c:f>
              <c:numCache>
                <c:formatCode>0%</c:formatCode>
                <c:ptCount val="2"/>
                <c:pt idx="0">
                  <c:v>0.44</c:v>
                </c:pt>
                <c:pt idx="1">
                  <c:v>0.56000000000000005</c:v>
                </c:pt>
              </c:numCache>
            </c:numRef>
          </c:val>
          <c:extLst>
            <c:ext xmlns:c16="http://schemas.microsoft.com/office/drawing/2014/chart" uri="{C3380CC4-5D6E-409C-BE32-E72D297353CC}">
              <c16:uniqueId val="{00000004-AF35-4169-A4AB-03C7AC9AB0B1}"/>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74591683917119"/>
          <c:y val="2.9137902600136583E-2"/>
          <c:w val="0.70369338109858237"/>
          <c:h val="0.9149295272770418"/>
        </c:manualLayout>
      </c:layout>
      <c:barChart>
        <c:barDir val="bar"/>
        <c:grouping val="percentStacked"/>
        <c:varyColors val="0"/>
        <c:ser>
          <c:idx val="0"/>
          <c:order val="0"/>
          <c:tx>
            <c:strRef>
              <c:f>'Fig 1.6'!$B$3</c:f>
              <c:strCache>
                <c:ptCount val="1"/>
                <c:pt idx="0">
                  <c:v>Sub-Saharan Africa</c:v>
                </c:pt>
              </c:strCache>
            </c:strRef>
          </c:tx>
          <c:spPr>
            <a:solidFill>
              <a:srgbClr val="92D050"/>
            </a:solidFill>
            <a:ln>
              <a:noFill/>
            </a:ln>
            <a:effectLst/>
          </c:spPr>
          <c:invertIfNegative val="0"/>
          <c:dPt>
            <c:idx val="13"/>
            <c:invertIfNegative val="0"/>
            <c:bubble3D val="0"/>
            <c:spPr>
              <a:solidFill>
                <a:srgbClr val="92D050"/>
              </a:solidFill>
              <a:ln>
                <a:solidFill>
                  <a:sysClr val="windowText" lastClr="000000"/>
                </a:solidFill>
              </a:ln>
              <a:effectLst/>
            </c:spPr>
            <c:extLst>
              <c:ext xmlns:c16="http://schemas.microsoft.com/office/drawing/2014/chart" uri="{C3380CC4-5D6E-409C-BE32-E72D297353CC}">
                <c16:uniqueId val="{00000001-65C6-4097-9424-E85462DE0542}"/>
              </c:ext>
            </c:extLst>
          </c:dPt>
          <c:dPt>
            <c:idx val="15"/>
            <c:invertIfNegative val="0"/>
            <c:bubble3D val="0"/>
            <c:spPr>
              <a:solidFill>
                <a:srgbClr val="92D050"/>
              </a:solidFill>
              <a:ln>
                <a:noFill/>
              </a:ln>
              <a:effectLst/>
            </c:spPr>
            <c:extLst>
              <c:ext xmlns:c16="http://schemas.microsoft.com/office/drawing/2014/chart" uri="{C3380CC4-5D6E-409C-BE32-E72D297353CC}">
                <c16:uniqueId val="{00000003-65C6-4097-9424-E85462DE0542}"/>
              </c:ext>
            </c:extLst>
          </c:dPt>
          <c:dPt>
            <c:idx val="16"/>
            <c:invertIfNegative val="0"/>
            <c:bubble3D val="0"/>
            <c:spPr>
              <a:solidFill>
                <a:srgbClr val="92D050"/>
              </a:solidFill>
              <a:ln>
                <a:noFill/>
              </a:ln>
              <a:effectLst/>
            </c:spPr>
            <c:extLst>
              <c:ext xmlns:c16="http://schemas.microsoft.com/office/drawing/2014/chart" uri="{C3380CC4-5D6E-409C-BE32-E72D297353CC}">
                <c16:uniqueId val="{00000005-65C6-4097-9424-E85462DE0542}"/>
              </c:ext>
            </c:extLst>
          </c:dPt>
          <c:dPt>
            <c:idx val="19"/>
            <c:invertIfNegative val="0"/>
            <c:bubble3D val="0"/>
            <c:spPr>
              <a:solidFill>
                <a:srgbClr val="92D050"/>
              </a:solidFill>
              <a:ln>
                <a:noFill/>
              </a:ln>
              <a:effectLst/>
            </c:spPr>
            <c:extLst>
              <c:ext xmlns:c16="http://schemas.microsoft.com/office/drawing/2014/chart" uri="{C3380CC4-5D6E-409C-BE32-E72D297353CC}">
                <c16:uniqueId val="{00000007-65C6-4097-9424-E85462DE0542}"/>
              </c:ext>
            </c:extLst>
          </c:dPt>
          <c:cat>
            <c:strRef>
              <c:f>'Fig 1.6'!$A$5:$A$31</c:f>
              <c:strCache>
                <c:ptCount val="27"/>
                <c:pt idx="0">
                  <c:v>Romania</c:v>
                </c:pt>
                <c:pt idx="1">
                  <c:v>Poland</c:v>
                </c:pt>
                <c:pt idx="2">
                  <c:v>Lithuania</c:v>
                </c:pt>
                <c:pt idx="3">
                  <c:v>Croatia</c:v>
                </c:pt>
                <c:pt idx="4">
                  <c:v>Bulgaria</c:v>
                </c:pt>
                <c:pt idx="5">
                  <c:v>Estonia</c:v>
                </c:pt>
                <c:pt idx="6">
                  <c:v>Italy</c:v>
                </c:pt>
                <c:pt idx="7">
                  <c:v>Slovakia</c:v>
                </c:pt>
                <c:pt idx="8">
                  <c:v>Czechia</c:v>
                </c:pt>
                <c:pt idx="9">
                  <c:v>Slovenia</c:v>
                </c:pt>
                <c:pt idx="10">
                  <c:v>Spain</c:v>
                </c:pt>
                <c:pt idx="11">
                  <c:v>Greece</c:v>
                </c:pt>
                <c:pt idx="12">
                  <c:v>Germany</c:v>
                </c:pt>
                <c:pt idx="13">
                  <c:v>Total EU/EEA</c:v>
                </c:pt>
                <c:pt idx="14">
                  <c:v>Austria</c:v>
                </c:pt>
                <c:pt idx="15">
                  <c:v>Portugal</c:v>
                </c:pt>
                <c:pt idx="16">
                  <c:v>Netherlands</c:v>
                </c:pt>
                <c:pt idx="17">
                  <c:v>Denmark</c:v>
                </c:pt>
                <c:pt idx="18">
                  <c:v>France</c:v>
                </c:pt>
                <c:pt idx="19">
                  <c:v>Finland</c:v>
                </c:pt>
                <c:pt idx="20">
                  <c:v>United Kingdom</c:v>
                </c:pt>
                <c:pt idx="21">
                  <c:v>Cyprus</c:v>
                </c:pt>
                <c:pt idx="22">
                  <c:v>Norway</c:v>
                </c:pt>
                <c:pt idx="23">
                  <c:v>Luxembourg</c:v>
                </c:pt>
                <c:pt idx="24">
                  <c:v>Sweden</c:v>
                </c:pt>
                <c:pt idx="25">
                  <c:v>Ireland</c:v>
                </c:pt>
                <c:pt idx="26">
                  <c:v>Iceland</c:v>
                </c:pt>
              </c:strCache>
            </c:strRef>
          </c:cat>
          <c:val>
            <c:numRef>
              <c:f>'Fig 1.6'!$B$5:$B$31</c:f>
              <c:numCache>
                <c:formatCode>General</c:formatCode>
                <c:ptCount val="27"/>
                <c:pt idx="0">
                  <c:v>2</c:v>
                </c:pt>
                <c:pt idx="1">
                  <c:v>0</c:v>
                </c:pt>
                <c:pt idx="2">
                  <c:v>0</c:v>
                </c:pt>
                <c:pt idx="3">
                  <c:v>1</c:v>
                </c:pt>
                <c:pt idx="4">
                  <c:v>1</c:v>
                </c:pt>
                <c:pt idx="5">
                  <c:v>0</c:v>
                </c:pt>
                <c:pt idx="6">
                  <c:v>214</c:v>
                </c:pt>
                <c:pt idx="7">
                  <c:v>0</c:v>
                </c:pt>
                <c:pt idx="8">
                  <c:v>5</c:v>
                </c:pt>
                <c:pt idx="9">
                  <c:v>2</c:v>
                </c:pt>
                <c:pt idx="10">
                  <c:v>135</c:v>
                </c:pt>
                <c:pt idx="11">
                  <c:v>118</c:v>
                </c:pt>
                <c:pt idx="12">
                  <c:v>391</c:v>
                </c:pt>
                <c:pt idx="13" formatCode="#,##0">
                  <c:v>3619</c:v>
                </c:pt>
                <c:pt idx="14">
                  <c:v>15</c:v>
                </c:pt>
                <c:pt idx="15">
                  <c:v>172</c:v>
                </c:pt>
                <c:pt idx="16">
                  <c:v>62</c:v>
                </c:pt>
                <c:pt idx="17">
                  <c:v>22</c:v>
                </c:pt>
                <c:pt idx="18" formatCode="#,##0">
                  <c:v>1226</c:v>
                </c:pt>
                <c:pt idx="19">
                  <c:v>22</c:v>
                </c:pt>
                <c:pt idx="20">
                  <c:v>856</c:v>
                </c:pt>
                <c:pt idx="21">
                  <c:v>42</c:v>
                </c:pt>
                <c:pt idx="22">
                  <c:v>47</c:v>
                </c:pt>
                <c:pt idx="23">
                  <c:v>15</c:v>
                </c:pt>
                <c:pt idx="24">
                  <c:v>158</c:v>
                </c:pt>
                <c:pt idx="25">
                  <c:v>110</c:v>
                </c:pt>
                <c:pt idx="26">
                  <c:v>3</c:v>
                </c:pt>
              </c:numCache>
            </c:numRef>
          </c:val>
          <c:extLst>
            <c:ext xmlns:c16="http://schemas.microsoft.com/office/drawing/2014/chart" uri="{C3380CC4-5D6E-409C-BE32-E72D297353CC}">
              <c16:uniqueId val="{00000008-65C6-4097-9424-E85462DE0542}"/>
            </c:ext>
          </c:extLst>
        </c:ser>
        <c:ser>
          <c:idx val="1"/>
          <c:order val="1"/>
          <c:tx>
            <c:strRef>
              <c:f>'Fig 1.6'!$C$3</c:f>
              <c:strCache>
                <c:ptCount val="1"/>
                <c:pt idx="0">
                  <c:v>Central and eastern Europe</c:v>
                </c:pt>
              </c:strCache>
            </c:strRef>
          </c:tx>
          <c:spPr>
            <a:solidFill>
              <a:srgbClr val="00B0F0"/>
            </a:solidFill>
            <a:ln>
              <a:noFill/>
            </a:ln>
            <a:effectLst/>
          </c:spPr>
          <c:invertIfNegative val="0"/>
          <c:dPt>
            <c:idx val="13"/>
            <c:invertIfNegative val="0"/>
            <c:bubble3D val="0"/>
            <c:spPr>
              <a:solidFill>
                <a:srgbClr val="00B0F0"/>
              </a:solidFill>
              <a:ln>
                <a:solidFill>
                  <a:sysClr val="windowText" lastClr="000000"/>
                </a:solidFill>
              </a:ln>
              <a:effectLst/>
            </c:spPr>
            <c:extLst>
              <c:ext xmlns:c16="http://schemas.microsoft.com/office/drawing/2014/chart" uri="{C3380CC4-5D6E-409C-BE32-E72D297353CC}">
                <c16:uniqueId val="{0000000A-65C6-4097-9424-E85462DE0542}"/>
              </c:ext>
            </c:extLst>
          </c:dPt>
          <c:dPt>
            <c:idx val="15"/>
            <c:invertIfNegative val="0"/>
            <c:bubble3D val="0"/>
            <c:spPr>
              <a:solidFill>
                <a:srgbClr val="00B0F0"/>
              </a:solidFill>
              <a:ln>
                <a:noFill/>
              </a:ln>
              <a:effectLst/>
            </c:spPr>
            <c:extLst>
              <c:ext xmlns:c16="http://schemas.microsoft.com/office/drawing/2014/chart" uri="{C3380CC4-5D6E-409C-BE32-E72D297353CC}">
                <c16:uniqueId val="{0000000C-65C6-4097-9424-E85462DE0542}"/>
              </c:ext>
            </c:extLst>
          </c:dPt>
          <c:dPt>
            <c:idx val="16"/>
            <c:invertIfNegative val="0"/>
            <c:bubble3D val="0"/>
            <c:spPr>
              <a:solidFill>
                <a:srgbClr val="00B0F0"/>
              </a:solidFill>
              <a:ln>
                <a:noFill/>
              </a:ln>
              <a:effectLst/>
            </c:spPr>
            <c:extLst>
              <c:ext xmlns:c16="http://schemas.microsoft.com/office/drawing/2014/chart" uri="{C3380CC4-5D6E-409C-BE32-E72D297353CC}">
                <c16:uniqueId val="{0000000E-65C6-4097-9424-E85462DE0542}"/>
              </c:ext>
            </c:extLst>
          </c:dPt>
          <c:dPt>
            <c:idx val="19"/>
            <c:invertIfNegative val="0"/>
            <c:bubble3D val="0"/>
            <c:spPr>
              <a:solidFill>
                <a:srgbClr val="00B0F0"/>
              </a:solidFill>
              <a:ln>
                <a:noFill/>
              </a:ln>
              <a:effectLst/>
            </c:spPr>
            <c:extLst>
              <c:ext xmlns:c16="http://schemas.microsoft.com/office/drawing/2014/chart" uri="{C3380CC4-5D6E-409C-BE32-E72D297353CC}">
                <c16:uniqueId val="{00000010-65C6-4097-9424-E85462DE0542}"/>
              </c:ext>
            </c:extLst>
          </c:dPt>
          <c:cat>
            <c:strRef>
              <c:f>'Fig 1.6'!$A$5:$A$31</c:f>
              <c:strCache>
                <c:ptCount val="27"/>
                <c:pt idx="0">
                  <c:v>Romania</c:v>
                </c:pt>
                <c:pt idx="1">
                  <c:v>Poland</c:v>
                </c:pt>
                <c:pt idx="2">
                  <c:v>Lithuania</c:v>
                </c:pt>
                <c:pt idx="3">
                  <c:v>Croatia</c:v>
                </c:pt>
                <c:pt idx="4">
                  <c:v>Bulgaria</c:v>
                </c:pt>
                <c:pt idx="5">
                  <c:v>Estonia</c:v>
                </c:pt>
                <c:pt idx="6">
                  <c:v>Italy</c:v>
                </c:pt>
                <c:pt idx="7">
                  <c:v>Slovakia</c:v>
                </c:pt>
                <c:pt idx="8">
                  <c:v>Czechia</c:v>
                </c:pt>
                <c:pt idx="9">
                  <c:v>Slovenia</c:v>
                </c:pt>
                <c:pt idx="10">
                  <c:v>Spain</c:v>
                </c:pt>
                <c:pt idx="11">
                  <c:v>Greece</c:v>
                </c:pt>
                <c:pt idx="12">
                  <c:v>Germany</c:v>
                </c:pt>
                <c:pt idx="13">
                  <c:v>Total EU/EEA</c:v>
                </c:pt>
                <c:pt idx="14">
                  <c:v>Austria</c:v>
                </c:pt>
                <c:pt idx="15">
                  <c:v>Portugal</c:v>
                </c:pt>
                <c:pt idx="16">
                  <c:v>Netherlands</c:v>
                </c:pt>
                <c:pt idx="17">
                  <c:v>Denmark</c:v>
                </c:pt>
                <c:pt idx="18">
                  <c:v>France</c:v>
                </c:pt>
                <c:pt idx="19">
                  <c:v>Finland</c:v>
                </c:pt>
                <c:pt idx="20">
                  <c:v>United Kingdom</c:v>
                </c:pt>
                <c:pt idx="21">
                  <c:v>Cyprus</c:v>
                </c:pt>
                <c:pt idx="22">
                  <c:v>Norway</c:v>
                </c:pt>
                <c:pt idx="23">
                  <c:v>Luxembourg</c:v>
                </c:pt>
                <c:pt idx="24">
                  <c:v>Sweden</c:v>
                </c:pt>
                <c:pt idx="25">
                  <c:v>Ireland</c:v>
                </c:pt>
                <c:pt idx="26">
                  <c:v>Iceland</c:v>
                </c:pt>
              </c:strCache>
            </c:strRef>
          </c:cat>
          <c:val>
            <c:numRef>
              <c:f>'Fig 1.6'!$C$5:$C$31</c:f>
              <c:numCache>
                <c:formatCode>General</c:formatCode>
                <c:ptCount val="27"/>
                <c:pt idx="0">
                  <c:v>1</c:v>
                </c:pt>
                <c:pt idx="1">
                  <c:v>23</c:v>
                </c:pt>
                <c:pt idx="2">
                  <c:v>4</c:v>
                </c:pt>
                <c:pt idx="3">
                  <c:v>4</c:v>
                </c:pt>
                <c:pt idx="4">
                  <c:v>6</c:v>
                </c:pt>
                <c:pt idx="5">
                  <c:v>17</c:v>
                </c:pt>
                <c:pt idx="6">
                  <c:v>141</c:v>
                </c:pt>
                <c:pt idx="7">
                  <c:v>24</c:v>
                </c:pt>
                <c:pt idx="8">
                  <c:v>50</c:v>
                </c:pt>
                <c:pt idx="9">
                  <c:v>8</c:v>
                </c:pt>
                <c:pt idx="10">
                  <c:v>68</c:v>
                </c:pt>
                <c:pt idx="11">
                  <c:v>71</c:v>
                </c:pt>
                <c:pt idx="12">
                  <c:v>390</c:v>
                </c:pt>
                <c:pt idx="13" formatCode="#,##0">
                  <c:v>1579</c:v>
                </c:pt>
                <c:pt idx="14">
                  <c:v>46</c:v>
                </c:pt>
                <c:pt idx="15">
                  <c:v>12</c:v>
                </c:pt>
                <c:pt idx="16">
                  <c:v>44</c:v>
                </c:pt>
                <c:pt idx="17">
                  <c:v>23</c:v>
                </c:pt>
                <c:pt idx="18">
                  <c:v>145</c:v>
                </c:pt>
                <c:pt idx="19">
                  <c:v>30</c:v>
                </c:pt>
                <c:pt idx="20">
                  <c:v>349</c:v>
                </c:pt>
                <c:pt idx="21">
                  <c:v>11</c:v>
                </c:pt>
                <c:pt idx="22">
                  <c:v>21</c:v>
                </c:pt>
                <c:pt idx="23">
                  <c:v>3</c:v>
                </c:pt>
                <c:pt idx="24">
                  <c:v>63</c:v>
                </c:pt>
                <c:pt idx="25">
                  <c:v>20</c:v>
                </c:pt>
                <c:pt idx="26">
                  <c:v>5</c:v>
                </c:pt>
              </c:numCache>
            </c:numRef>
          </c:val>
          <c:extLst>
            <c:ext xmlns:c16="http://schemas.microsoft.com/office/drawing/2014/chart" uri="{C3380CC4-5D6E-409C-BE32-E72D297353CC}">
              <c16:uniqueId val="{00000011-65C6-4097-9424-E85462DE0542}"/>
            </c:ext>
          </c:extLst>
        </c:ser>
        <c:ser>
          <c:idx val="2"/>
          <c:order val="2"/>
          <c:tx>
            <c:strRef>
              <c:f>'Fig 1.6'!$D$3</c:f>
              <c:strCache>
                <c:ptCount val="1"/>
                <c:pt idx="0">
                  <c:v>Western Europe</c:v>
                </c:pt>
              </c:strCache>
            </c:strRef>
          </c:tx>
          <c:spPr>
            <a:solidFill>
              <a:srgbClr val="15DEF9"/>
            </a:solidFill>
            <a:ln>
              <a:noFill/>
            </a:ln>
            <a:effectLst/>
          </c:spPr>
          <c:invertIfNegative val="0"/>
          <c:dPt>
            <c:idx val="13"/>
            <c:invertIfNegative val="0"/>
            <c:bubble3D val="0"/>
            <c:spPr>
              <a:solidFill>
                <a:srgbClr val="15DEF9"/>
              </a:solidFill>
              <a:ln>
                <a:solidFill>
                  <a:sysClr val="windowText" lastClr="000000"/>
                </a:solidFill>
              </a:ln>
              <a:effectLst/>
            </c:spPr>
            <c:extLst>
              <c:ext xmlns:c16="http://schemas.microsoft.com/office/drawing/2014/chart" uri="{C3380CC4-5D6E-409C-BE32-E72D297353CC}">
                <c16:uniqueId val="{00000013-65C6-4097-9424-E85462DE0542}"/>
              </c:ext>
            </c:extLst>
          </c:dPt>
          <c:dPt>
            <c:idx val="15"/>
            <c:invertIfNegative val="0"/>
            <c:bubble3D val="0"/>
            <c:spPr>
              <a:solidFill>
                <a:srgbClr val="15DEF9"/>
              </a:solidFill>
              <a:ln>
                <a:noFill/>
              </a:ln>
              <a:effectLst/>
            </c:spPr>
            <c:extLst>
              <c:ext xmlns:c16="http://schemas.microsoft.com/office/drawing/2014/chart" uri="{C3380CC4-5D6E-409C-BE32-E72D297353CC}">
                <c16:uniqueId val="{00000015-65C6-4097-9424-E85462DE0542}"/>
              </c:ext>
            </c:extLst>
          </c:dPt>
          <c:dPt>
            <c:idx val="16"/>
            <c:invertIfNegative val="0"/>
            <c:bubble3D val="0"/>
            <c:spPr>
              <a:solidFill>
                <a:srgbClr val="15DEF9"/>
              </a:solidFill>
              <a:ln>
                <a:noFill/>
              </a:ln>
              <a:effectLst/>
            </c:spPr>
            <c:extLst>
              <c:ext xmlns:c16="http://schemas.microsoft.com/office/drawing/2014/chart" uri="{C3380CC4-5D6E-409C-BE32-E72D297353CC}">
                <c16:uniqueId val="{00000017-65C6-4097-9424-E85462DE0542}"/>
              </c:ext>
            </c:extLst>
          </c:dPt>
          <c:dPt>
            <c:idx val="19"/>
            <c:invertIfNegative val="0"/>
            <c:bubble3D val="0"/>
            <c:spPr>
              <a:solidFill>
                <a:srgbClr val="15DEF9"/>
              </a:solidFill>
              <a:ln>
                <a:noFill/>
              </a:ln>
              <a:effectLst/>
            </c:spPr>
            <c:extLst>
              <c:ext xmlns:c16="http://schemas.microsoft.com/office/drawing/2014/chart" uri="{C3380CC4-5D6E-409C-BE32-E72D297353CC}">
                <c16:uniqueId val="{00000019-65C6-4097-9424-E85462DE0542}"/>
              </c:ext>
            </c:extLst>
          </c:dPt>
          <c:cat>
            <c:strRef>
              <c:f>'Fig 1.6'!$A$5:$A$31</c:f>
              <c:strCache>
                <c:ptCount val="27"/>
                <c:pt idx="0">
                  <c:v>Romania</c:v>
                </c:pt>
                <c:pt idx="1">
                  <c:v>Poland</c:v>
                </c:pt>
                <c:pt idx="2">
                  <c:v>Lithuania</c:v>
                </c:pt>
                <c:pt idx="3">
                  <c:v>Croatia</c:v>
                </c:pt>
                <c:pt idx="4">
                  <c:v>Bulgaria</c:v>
                </c:pt>
                <c:pt idx="5">
                  <c:v>Estonia</c:v>
                </c:pt>
                <c:pt idx="6">
                  <c:v>Italy</c:v>
                </c:pt>
                <c:pt idx="7">
                  <c:v>Slovakia</c:v>
                </c:pt>
                <c:pt idx="8">
                  <c:v>Czechia</c:v>
                </c:pt>
                <c:pt idx="9">
                  <c:v>Slovenia</c:v>
                </c:pt>
                <c:pt idx="10">
                  <c:v>Spain</c:v>
                </c:pt>
                <c:pt idx="11">
                  <c:v>Greece</c:v>
                </c:pt>
                <c:pt idx="12">
                  <c:v>Germany</c:v>
                </c:pt>
                <c:pt idx="13">
                  <c:v>Total EU/EEA</c:v>
                </c:pt>
                <c:pt idx="14">
                  <c:v>Austria</c:v>
                </c:pt>
                <c:pt idx="15">
                  <c:v>Portugal</c:v>
                </c:pt>
                <c:pt idx="16">
                  <c:v>Netherlands</c:v>
                </c:pt>
                <c:pt idx="17">
                  <c:v>Denmark</c:v>
                </c:pt>
                <c:pt idx="18">
                  <c:v>France</c:v>
                </c:pt>
                <c:pt idx="19">
                  <c:v>Finland</c:v>
                </c:pt>
                <c:pt idx="20">
                  <c:v>United Kingdom</c:v>
                </c:pt>
                <c:pt idx="21">
                  <c:v>Cyprus</c:v>
                </c:pt>
                <c:pt idx="22">
                  <c:v>Norway</c:v>
                </c:pt>
                <c:pt idx="23">
                  <c:v>Luxembourg</c:v>
                </c:pt>
                <c:pt idx="24">
                  <c:v>Sweden</c:v>
                </c:pt>
                <c:pt idx="25">
                  <c:v>Ireland</c:v>
                </c:pt>
                <c:pt idx="26">
                  <c:v>Iceland</c:v>
                </c:pt>
              </c:strCache>
            </c:strRef>
          </c:cat>
          <c:val>
            <c:numRef>
              <c:f>'Fig 1.6'!$D$5:$D$32</c:f>
              <c:numCache>
                <c:formatCode>General</c:formatCode>
                <c:ptCount val="28"/>
                <c:pt idx="0">
                  <c:v>1</c:v>
                </c:pt>
                <c:pt idx="1">
                  <c:v>0</c:v>
                </c:pt>
                <c:pt idx="2">
                  <c:v>2</c:v>
                </c:pt>
                <c:pt idx="3">
                  <c:v>0</c:v>
                </c:pt>
                <c:pt idx="4">
                  <c:v>5</c:v>
                </c:pt>
                <c:pt idx="5">
                  <c:v>1</c:v>
                </c:pt>
                <c:pt idx="6">
                  <c:v>12</c:v>
                </c:pt>
                <c:pt idx="7">
                  <c:v>1</c:v>
                </c:pt>
                <c:pt idx="8">
                  <c:v>3</c:v>
                </c:pt>
                <c:pt idx="9">
                  <c:v>1</c:v>
                </c:pt>
                <c:pt idx="10">
                  <c:v>59</c:v>
                </c:pt>
                <c:pt idx="11">
                  <c:v>16</c:v>
                </c:pt>
                <c:pt idx="12">
                  <c:v>91</c:v>
                </c:pt>
                <c:pt idx="13">
                  <c:v>712</c:v>
                </c:pt>
                <c:pt idx="14">
                  <c:v>21</c:v>
                </c:pt>
                <c:pt idx="15">
                  <c:v>15</c:v>
                </c:pt>
                <c:pt idx="16">
                  <c:v>15</c:v>
                </c:pt>
                <c:pt idx="17">
                  <c:v>24</c:v>
                </c:pt>
                <c:pt idx="18">
                  <c:v>64</c:v>
                </c:pt>
                <c:pt idx="19">
                  <c:v>3</c:v>
                </c:pt>
                <c:pt idx="20">
                  <c:v>307</c:v>
                </c:pt>
                <c:pt idx="21">
                  <c:v>10</c:v>
                </c:pt>
                <c:pt idx="22">
                  <c:v>3</c:v>
                </c:pt>
                <c:pt idx="23">
                  <c:v>10</c:v>
                </c:pt>
                <c:pt idx="24">
                  <c:v>33</c:v>
                </c:pt>
                <c:pt idx="25">
                  <c:v>13</c:v>
                </c:pt>
                <c:pt idx="26">
                  <c:v>2</c:v>
                </c:pt>
              </c:numCache>
            </c:numRef>
          </c:val>
          <c:extLst>
            <c:ext xmlns:c16="http://schemas.microsoft.com/office/drawing/2014/chart" uri="{C3380CC4-5D6E-409C-BE32-E72D297353CC}">
              <c16:uniqueId val="{0000001A-65C6-4097-9424-E85462DE0542}"/>
            </c:ext>
          </c:extLst>
        </c:ser>
        <c:ser>
          <c:idx val="3"/>
          <c:order val="3"/>
          <c:tx>
            <c:strRef>
              <c:f>'Fig 1.6'!$E$3</c:f>
              <c:strCache>
                <c:ptCount val="1"/>
                <c:pt idx="0">
                  <c:v>Latin America and Caribbean</c:v>
                </c:pt>
              </c:strCache>
            </c:strRef>
          </c:tx>
          <c:spPr>
            <a:solidFill>
              <a:srgbClr val="FFC000"/>
            </a:solidFill>
            <a:ln>
              <a:noFill/>
            </a:ln>
            <a:effectLst/>
          </c:spPr>
          <c:invertIfNegative val="0"/>
          <c:dPt>
            <c:idx val="13"/>
            <c:invertIfNegative val="0"/>
            <c:bubble3D val="0"/>
            <c:spPr>
              <a:solidFill>
                <a:srgbClr val="FFC000"/>
              </a:solidFill>
              <a:ln>
                <a:solidFill>
                  <a:sysClr val="windowText" lastClr="000000"/>
                </a:solidFill>
              </a:ln>
              <a:effectLst/>
            </c:spPr>
            <c:extLst>
              <c:ext xmlns:c16="http://schemas.microsoft.com/office/drawing/2014/chart" uri="{C3380CC4-5D6E-409C-BE32-E72D297353CC}">
                <c16:uniqueId val="{0000001C-65C6-4097-9424-E85462DE0542}"/>
              </c:ext>
            </c:extLst>
          </c:dPt>
          <c:dPt>
            <c:idx val="15"/>
            <c:invertIfNegative val="0"/>
            <c:bubble3D val="0"/>
            <c:spPr>
              <a:solidFill>
                <a:srgbClr val="FFC000"/>
              </a:solidFill>
              <a:ln>
                <a:noFill/>
              </a:ln>
              <a:effectLst/>
            </c:spPr>
            <c:extLst>
              <c:ext xmlns:c16="http://schemas.microsoft.com/office/drawing/2014/chart" uri="{C3380CC4-5D6E-409C-BE32-E72D297353CC}">
                <c16:uniqueId val="{0000001E-65C6-4097-9424-E85462DE0542}"/>
              </c:ext>
            </c:extLst>
          </c:dPt>
          <c:dPt>
            <c:idx val="16"/>
            <c:invertIfNegative val="0"/>
            <c:bubble3D val="0"/>
            <c:spPr>
              <a:solidFill>
                <a:srgbClr val="FFC000"/>
              </a:solidFill>
              <a:ln>
                <a:noFill/>
              </a:ln>
              <a:effectLst/>
            </c:spPr>
            <c:extLst>
              <c:ext xmlns:c16="http://schemas.microsoft.com/office/drawing/2014/chart" uri="{C3380CC4-5D6E-409C-BE32-E72D297353CC}">
                <c16:uniqueId val="{00000020-65C6-4097-9424-E85462DE0542}"/>
              </c:ext>
            </c:extLst>
          </c:dPt>
          <c:dPt>
            <c:idx val="19"/>
            <c:invertIfNegative val="0"/>
            <c:bubble3D val="0"/>
            <c:spPr>
              <a:solidFill>
                <a:srgbClr val="FFC000"/>
              </a:solidFill>
              <a:ln>
                <a:noFill/>
              </a:ln>
              <a:effectLst/>
            </c:spPr>
            <c:extLst>
              <c:ext xmlns:c16="http://schemas.microsoft.com/office/drawing/2014/chart" uri="{C3380CC4-5D6E-409C-BE32-E72D297353CC}">
                <c16:uniqueId val="{00000022-65C6-4097-9424-E85462DE0542}"/>
              </c:ext>
            </c:extLst>
          </c:dPt>
          <c:cat>
            <c:strRef>
              <c:f>'Fig 1.6'!$A$5:$A$31</c:f>
              <c:strCache>
                <c:ptCount val="27"/>
                <c:pt idx="0">
                  <c:v>Romania</c:v>
                </c:pt>
                <c:pt idx="1">
                  <c:v>Poland</c:v>
                </c:pt>
                <c:pt idx="2">
                  <c:v>Lithuania</c:v>
                </c:pt>
                <c:pt idx="3">
                  <c:v>Croatia</c:v>
                </c:pt>
                <c:pt idx="4">
                  <c:v>Bulgaria</c:v>
                </c:pt>
                <c:pt idx="5">
                  <c:v>Estonia</c:v>
                </c:pt>
                <c:pt idx="6">
                  <c:v>Italy</c:v>
                </c:pt>
                <c:pt idx="7">
                  <c:v>Slovakia</c:v>
                </c:pt>
                <c:pt idx="8">
                  <c:v>Czechia</c:v>
                </c:pt>
                <c:pt idx="9">
                  <c:v>Slovenia</c:v>
                </c:pt>
                <c:pt idx="10">
                  <c:v>Spain</c:v>
                </c:pt>
                <c:pt idx="11">
                  <c:v>Greece</c:v>
                </c:pt>
                <c:pt idx="12">
                  <c:v>Germany</c:v>
                </c:pt>
                <c:pt idx="13">
                  <c:v>Total EU/EEA</c:v>
                </c:pt>
                <c:pt idx="14">
                  <c:v>Austria</c:v>
                </c:pt>
                <c:pt idx="15">
                  <c:v>Portugal</c:v>
                </c:pt>
                <c:pt idx="16">
                  <c:v>Netherlands</c:v>
                </c:pt>
                <c:pt idx="17">
                  <c:v>Denmark</c:v>
                </c:pt>
                <c:pt idx="18">
                  <c:v>France</c:v>
                </c:pt>
                <c:pt idx="19">
                  <c:v>Finland</c:v>
                </c:pt>
                <c:pt idx="20">
                  <c:v>United Kingdom</c:v>
                </c:pt>
                <c:pt idx="21">
                  <c:v>Cyprus</c:v>
                </c:pt>
                <c:pt idx="22">
                  <c:v>Norway</c:v>
                </c:pt>
                <c:pt idx="23">
                  <c:v>Luxembourg</c:v>
                </c:pt>
                <c:pt idx="24">
                  <c:v>Sweden</c:v>
                </c:pt>
                <c:pt idx="25">
                  <c:v>Ireland</c:v>
                </c:pt>
                <c:pt idx="26">
                  <c:v>Iceland</c:v>
                </c:pt>
              </c:strCache>
            </c:strRef>
          </c:cat>
          <c:val>
            <c:numRef>
              <c:f>'Fig 1.6'!$E$5:$E$31</c:f>
              <c:numCache>
                <c:formatCode>General</c:formatCode>
                <c:ptCount val="27"/>
                <c:pt idx="0">
                  <c:v>0</c:v>
                </c:pt>
                <c:pt idx="1">
                  <c:v>0</c:v>
                </c:pt>
                <c:pt idx="2">
                  <c:v>0</c:v>
                </c:pt>
                <c:pt idx="3">
                  <c:v>0</c:v>
                </c:pt>
                <c:pt idx="4">
                  <c:v>2</c:v>
                </c:pt>
                <c:pt idx="5">
                  <c:v>1</c:v>
                </c:pt>
                <c:pt idx="6">
                  <c:v>191</c:v>
                </c:pt>
                <c:pt idx="7">
                  <c:v>2</c:v>
                </c:pt>
                <c:pt idx="8">
                  <c:v>10</c:v>
                </c:pt>
                <c:pt idx="9">
                  <c:v>1</c:v>
                </c:pt>
                <c:pt idx="10">
                  <c:v>531</c:v>
                </c:pt>
                <c:pt idx="11">
                  <c:v>4</c:v>
                </c:pt>
                <c:pt idx="12">
                  <c:v>123</c:v>
                </c:pt>
                <c:pt idx="13" formatCode="#,##0">
                  <c:v>1858</c:v>
                </c:pt>
                <c:pt idx="14">
                  <c:v>3</c:v>
                </c:pt>
                <c:pt idx="15">
                  <c:v>137</c:v>
                </c:pt>
                <c:pt idx="16">
                  <c:v>91</c:v>
                </c:pt>
                <c:pt idx="17">
                  <c:v>13</c:v>
                </c:pt>
                <c:pt idx="18">
                  <c:v>298</c:v>
                </c:pt>
                <c:pt idx="19">
                  <c:v>6</c:v>
                </c:pt>
                <c:pt idx="20">
                  <c:v>327</c:v>
                </c:pt>
                <c:pt idx="21">
                  <c:v>1</c:v>
                </c:pt>
                <c:pt idx="22">
                  <c:v>15</c:v>
                </c:pt>
                <c:pt idx="23">
                  <c:v>3</c:v>
                </c:pt>
                <c:pt idx="24">
                  <c:v>39</c:v>
                </c:pt>
                <c:pt idx="25">
                  <c:v>57</c:v>
                </c:pt>
                <c:pt idx="26">
                  <c:v>3</c:v>
                </c:pt>
              </c:numCache>
            </c:numRef>
          </c:val>
          <c:extLst>
            <c:ext xmlns:c16="http://schemas.microsoft.com/office/drawing/2014/chart" uri="{C3380CC4-5D6E-409C-BE32-E72D297353CC}">
              <c16:uniqueId val="{00000023-65C6-4097-9424-E85462DE0542}"/>
            </c:ext>
          </c:extLst>
        </c:ser>
        <c:ser>
          <c:idx val="4"/>
          <c:order val="4"/>
          <c:tx>
            <c:strRef>
              <c:f>'Fig 1.6'!$F$3</c:f>
              <c:strCache>
                <c:ptCount val="1"/>
                <c:pt idx="0">
                  <c:v>South and south-east Asia</c:v>
                </c:pt>
              </c:strCache>
            </c:strRef>
          </c:tx>
          <c:spPr>
            <a:solidFill>
              <a:schemeClr val="accent6">
                <a:lumMod val="75000"/>
              </a:schemeClr>
            </a:solidFill>
            <a:ln>
              <a:noFill/>
            </a:ln>
            <a:effectLst/>
          </c:spPr>
          <c:invertIfNegative val="0"/>
          <c:dPt>
            <c:idx val="13"/>
            <c:invertIfNegative val="0"/>
            <c:bubble3D val="0"/>
            <c:spPr>
              <a:solidFill>
                <a:schemeClr val="accent6">
                  <a:lumMod val="75000"/>
                </a:schemeClr>
              </a:solidFill>
              <a:ln>
                <a:solidFill>
                  <a:sysClr val="windowText" lastClr="000000"/>
                </a:solidFill>
              </a:ln>
              <a:effectLst/>
            </c:spPr>
            <c:extLst>
              <c:ext xmlns:c16="http://schemas.microsoft.com/office/drawing/2014/chart" uri="{C3380CC4-5D6E-409C-BE32-E72D297353CC}">
                <c16:uniqueId val="{00000025-65C6-4097-9424-E85462DE0542}"/>
              </c:ext>
            </c:extLst>
          </c:dPt>
          <c:dPt>
            <c:idx val="15"/>
            <c:invertIfNegative val="0"/>
            <c:bubble3D val="0"/>
            <c:spPr>
              <a:solidFill>
                <a:schemeClr val="accent6">
                  <a:lumMod val="75000"/>
                </a:schemeClr>
              </a:solidFill>
              <a:ln>
                <a:noFill/>
              </a:ln>
              <a:effectLst/>
            </c:spPr>
            <c:extLst>
              <c:ext xmlns:c16="http://schemas.microsoft.com/office/drawing/2014/chart" uri="{C3380CC4-5D6E-409C-BE32-E72D297353CC}">
                <c16:uniqueId val="{00000027-65C6-4097-9424-E85462DE0542}"/>
              </c:ext>
            </c:extLst>
          </c:dPt>
          <c:dPt>
            <c:idx val="16"/>
            <c:invertIfNegative val="0"/>
            <c:bubble3D val="0"/>
            <c:spPr>
              <a:solidFill>
                <a:schemeClr val="accent6">
                  <a:lumMod val="75000"/>
                </a:schemeClr>
              </a:solidFill>
              <a:ln>
                <a:noFill/>
              </a:ln>
              <a:effectLst/>
            </c:spPr>
            <c:extLst>
              <c:ext xmlns:c16="http://schemas.microsoft.com/office/drawing/2014/chart" uri="{C3380CC4-5D6E-409C-BE32-E72D297353CC}">
                <c16:uniqueId val="{00000029-65C6-4097-9424-E85462DE0542}"/>
              </c:ext>
            </c:extLst>
          </c:dPt>
          <c:dPt>
            <c:idx val="19"/>
            <c:invertIfNegative val="0"/>
            <c:bubble3D val="0"/>
            <c:spPr>
              <a:solidFill>
                <a:schemeClr val="accent6">
                  <a:lumMod val="75000"/>
                </a:schemeClr>
              </a:solidFill>
              <a:ln>
                <a:noFill/>
              </a:ln>
              <a:effectLst/>
            </c:spPr>
            <c:extLst>
              <c:ext xmlns:c16="http://schemas.microsoft.com/office/drawing/2014/chart" uri="{C3380CC4-5D6E-409C-BE32-E72D297353CC}">
                <c16:uniqueId val="{0000002B-65C6-4097-9424-E85462DE0542}"/>
              </c:ext>
            </c:extLst>
          </c:dPt>
          <c:cat>
            <c:strRef>
              <c:f>'Fig 1.6'!$A$5:$A$31</c:f>
              <c:strCache>
                <c:ptCount val="27"/>
                <c:pt idx="0">
                  <c:v>Romania</c:v>
                </c:pt>
                <c:pt idx="1">
                  <c:v>Poland</c:v>
                </c:pt>
                <c:pt idx="2">
                  <c:v>Lithuania</c:v>
                </c:pt>
                <c:pt idx="3">
                  <c:v>Croatia</c:v>
                </c:pt>
                <c:pt idx="4">
                  <c:v>Bulgaria</c:v>
                </c:pt>
                <c:pt idx="5">
                  <c:v>Estonia</c:v>
                </c:pt>
                <c:pt idx="6">
                  <c:v>Italy</c:v>
                </c:pt>
                <c:pt idx="7">
                  <c:v>Slovakia</c:v>
                </c:pt>
                <c:pt idx="8">
                  <c:v>Czechia</c:v>
                </c:pt>
                <c:pt idx="9">
                  <c:v>Slovenia</c:v>
                </c:pt>
                <c:pt idx="10">
                  <c:v>Spain</c:v>
                </c:pt>
                <c:pt idx="11">
                  <c:v>Greece</c:v>
                </c:pt>
                <c:pt idx="12">
                  <c:v>Germany</c:v>
                </c:pt>
                <c:pt idx="13">
                  <c:v>Total EU/EEA</c:v>
                </c:pt>
                <c:pt idx="14">
                  <c:v>Austria</c:v>
                </c:pt>
                <c:pt idx="15">
                  <c:v>Portugal</c:v>
                </c:pt>
                <c:pt idx="16">
                  <c:v>Netherlands</c:v>
                </c:pt>
                <c:pt idx="17">
                  <c:v>Denmark</c:v>
                </c:pt>
                <c:pt idx="18">
                  <c:v>France</c:v>
                </c:pt>
                <c:pt idx="19">
                  <c:v>Finland</c:v>
                </c:pt>
                <c:pt idx="20">
                  <c:v>United Kingdom</c:v>
                </c:pt>
                <c:pt idx="21">
                  <c:v>Cyprus</c:v>
                </c:pt>
                <c:pt idx="22">
                  <c:v>Norway</c:v>
                </c:pt>
                <c:pt idx="23">
                  <c:v>Luxembourg</c:v>
                </c:pt>
                <c:pt idx="24">
                  <c:v>Sweden</c:v>
                </c:pt>
                <c:pt idx="25">
                  <c:v>Ireland</c:v>
                </c:pt>
                <c:pt idx="26">
                  <c:v>Iceland</c:v>
                </c:pt>
              </c:strCache>
            </c:strRef>
          </c:cat>
          <c:val>
            <c:numRef>
              <c:f>'Fig 1.6'!$F$5:$F$31</c:f>
              <c:numCache>
                <c:formatCode>General</c:formatCode>
                <c:ptCount val="27"/>
                <c:pt idx="0">
                  <c:v>0</c:v>
                </c:pt>
                <c:pt idx="1">
                  <c:v>1</c:v>
                </c:pt>
                <c:pt idx="2">
                  <c:v>0</c:v>
                </c:pt>
                <c:pt idx="3">
                  <c:v>0</c:v>
                </c:pt>
                <c:pt idx="4">
                  <c:v>1</c:v>
                </c:pt>
                <c:pt idx="5">
                  <c:v>0</c:v>
                </c:pt>
                <c:pt idx="6">
                  <c:v>36</c:v>
                </c:pt>
                <c:pt idx="7">
                  <c:v>1</c:v>
                </c:pt>
                <c:pt idx="8">
                  <c:v>4</c:v>
                </c:pt>
                <c:pt idx="9">
                  <c:v>0</c:v>
                </c:pt>
                <c:pt idx="10">
                  <c:v>20</c:v>
                </c:pt>
                <c:pt idx="11">
                  <c:v>17</c:v>
                </c:pt>
                <c:pt idx="12">
                  <c:v>120</c:v>
                </c:pt>
                <c:pt idx="13">
                  <c:v>678</c:v>
                </c:pt>
                <c:pt idx="14">
                  <c:v>9</c:v>
                </c:pt>
                <c:pt idx="15">
                  <c:v>4</c:v>
                </c:pt>
                <c:pt idx="16">
                  <c:v>26</c:v>
                </c:pt>
                <c:pt idx="17">
                  <c:v>13</c:v>
                </c:pt>
                <c:pt idx="18">
                  <c:v>73</c:v>
                </c:pt>
                <c:pt idx="19">
                  <c:v>13</c:v>
                </c:pt>
                <c:pt idx="20">
                  <c:v>259</c:v>
                </c:pt>
                <c:pt idx="21">
                  <c:v>1</c:v>
                </c:pt>
                <c:pt idx="22">
                  <c:v>29</c:v>
                </c:pt>
                <c:pt idx="23">
                  <c:v>1</c:v>
                </c:pt>
                <c:pt idx="24">
                  <c:v>35</c:v>
                </c:pt>
                <c:pt idx="25">
                  <c:v>14</c:v>
                </c:pt>
                <c:pt idx="26">
                  <c:v>1</c:v>
                </c:pt>
              </c:numCache>
            </c:numRef>
          </c:val>
          <c:extLst>
            <c:ext xmlns:c16="http://schemas.microsoft.com/office/drawing/2014/chart" uri="{C3380CC4-5D6E-409C-BE32-E72D297353CC}">
              <c16:uniqueId val="{0000002C-65C6-4097-9424-E85462DE0542}"/>
            </c:ext>
          </c:extLst>
        </c:ser>
        <c:ser>
          <c:idx val="5"/>
          <c:order val="5"/>
          <c:tx>
            <c:strRef>
              <c:f>'Fig 1.6'!$G$3</c:f>
              <c:strCache>
                <c:ptCount val="1"/>
                <c:pt idx="0">
                  <c:v>Other</c:v>
                </c:pt>
              </c:strCache>
            </c:strRef>
          </c:tx>
          <c:spPr>
            <a:solidFill>
              <a:schemeClr val="bg1">
                <a:lumMod val="65000"/>
              </a:schemeClr>
            </a:solidFill>
            <a:ln>
              <a:noFill/>
            </a:ln>
            <a:effectLst/>
          </c:spPr>
          <c:invertIfNegative val="0"/>
          <c:dPt>
            <c:idx val="13"/>
            <c:invertIfNegative val="0"/>
            <c:bubble3D val="0"/>
            <c:spPr>
              <a:solidFill>
                <a:schemeClr val="bg1">
                  <a:lumMod val="65000"/>
                </a:schemeClr>
              </a:solidFill>
              <a:ln w="9525">
                <a:solidFill>
                  <a:sysClr val="windowText" lastClr="000000"/>
                </a:solidFill>
              </a:ln>
              <a:effectLst/>
            </c:spPr>
            <c:extLst>
              <c:ext xmlns:c16="http://schemas.microsoft.com/office/drawing/2014/chart" uri="{C3380CC4-5D6E-409C-BE32-E72D297353CC}">
                <c16:uniqueId val="{0000002E-65C6-4097-9424-E85462DE0542}"/>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30-65C6-4097-9424-E85462DE0542}"/>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32-65C6-4097-9424-E85462DE0542}"/>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34-65C6-4097-9424-E85462DE0542}"/>
              </c:ext>
            </c:extLst>
          </c:dPt>
          <c:cat>
            <c:strRef>
              <c:f>'Fig 1.6'!$A$5:$A$31</c:f>
              <c:strCache>
                <c:ptCount val="27"/>
                <c:pt idx="0">
                  <c:v>Romania</c:v>
                </c:pt>
                <c:pt idx="1">
                  <c:v>Poland</c:v>
                </c:pt>
                <c:pt idx="2">
                  <c:v>Lithuania</c:v>
                </c:pt>
                <c:pt idx="3">
                  <c:v>Croatia</c:v>
                </c:pt>
                <c:pt idx="4">
                  <c:v>Bulgaria</c:v>
                </c:pt>
                <c:pt idx="5">
                  <c:v>Estonia</c:v>
                </c:pt>
                <c:pt idx="6">
                  <c:v>Italy</c:v>
                </c:pt>
                <c:pt idx="7">
                  <c:v>Slovakia</c:v>
                </c:pt>
                <c:pt idx="8">
                  <c:v>Czechia</c:v>
                </c:pt>
                <c:pt idx="9">
                  <c:v>Slovenia</c:v>
                </c:pt>
                <c:pt idx="10">
                  <c:v>Spain</c:v>
                </c:pt>
                <c:pt idx="11">
                  <c:v>Greece</c:v>
                </c:pt>
                <c:pt idx="12">
                  <c:v>Germany</c:v>
                </c:pt>
                <c:pt idx="13">
                  <c:v>Total EU/EEA</c:v>
                </c:pt>
                <c:pt idx="14">
                  <c:v>Austria</c:v>
                </c:pt>
                <c:pt idx="15">
                  <c:v>Portugal</c:v>
                </c:pt>
                <c:pt idx="16">
                  <c:v>Netherlands</c:v>
                </c:pt>
                <c:pt idx="17">
                  <c:v>Denmark</c:v>
                </c:pt>
                <c:pt idx="18">
                  <c:v>France</c:v>
                </c:pt>
                <c:pt idx="19">
                  <c:v>Finland</c:v>
                </c:pt>
                <c:pt idx="20">
                  <c:v>United Kingdom</c:v>
                </c:pt>
                <c:pt idx="21">
                  <c:v>Cyprus</c:v>
                </c:pt>
                <c:pt idx="22">
                  <c:v>Norway</c:v>
                </c:pt>
                <c:pt idx="23">
                  <c:v>Luxembourg</c:v>
                </c:pt>
                <c:pt idx="24">
                  <c:v>Sweden</c:v>
                </c:pt>
                <c:pt idx="25">
                  <c:v>Ireland</c:v>
                </c:pt>
                <c:pt idx="26">
                  <c:v>Iceland</c:v>
                </c:pt>
              </c:strCache>
            </c:strRef>
          </c:cat>
          <c:val>
            <c:numRef>
              <c:f>'Fig 1.6'!$G$5:$G$31</c:f>
              <c:numCache>
                <c:formatCode>General</c:formatCode>
                <c:ptCount val="27"/>
                <c:pt idx="0">
                  <c:v>1</c:v>
                </c:pt>
                <c:pt idx="1">
                  <c:v>0</c:v>
                </c:pt>
                <c:pt idx="2">
                  <c:v>0</c:v>
                </c:pt>
                <c:pt idx="3">
                  <c:v>1</c:v>
                </c:pt>
                <c:pt idx="4">
                  <c:v>2</c:v>
                </c:pt>
                <c:pt idx="5">
                  <c:v>1</c:v>
                </c:pt>
                <c:pt idx="6">
                  <c:v>41</c:v>
                </c:pt>
                <c:pt idx="7">
                  <c:v>0</c:v>
                </c:pt>
                <c:pt idx="8">
                  <c:v>1</c:v>
                </c:pt>
                <c:pt idx="9">
                  <c:v>0</c:v>
                </c:pt>
                <c:pt idx="10">
                  <c:v>49</c:v>
                </c:pt>
                <c:pt idx="11">
                  <c:v>16</c:v>
                </c:pt>
                <c:pt idx="12" formatCode="#,##0">
                  <c:v>72</c:v>
                </c:pt>
                <c:pt idx="13">
                  <c:v>531</c:v>
                </c:pt>
                <c:pt idx="14">
                  <c:v>5</c:v>
                </c:pt>
                <c:pt idx="15">
                  <c:v>1</c:v>
                </c:pt>
                <c:pt idx="16">
                  <c:v>27</c:v>
                </c:pt>
                <c:pt idx="17">
                  <c:v>12</c:v>
                </c:pt>
                <c:pt idx="18">
                  <c:v>158</c:v>
                </c:pt>
                <c:pt idx="19">
                  <c:v>8</c:v>
                </c:pt>
                <c:pt idx="20">
                  <c:v>94</c:v>
                </c:pt>
                <c:pt idx="21">
                  <c:v>0</c:v>
                </c:pt>
                <c:pt idx="22">
                  <c:v>4</c:v>
                </c:pt>
                <c:pt idx="23">
                  <c:v>1</c:v>
                </c:pt>
                <c:pt idx="24">
                  <c:v>22</c:v>
                </c:pt>
                <c:pt idx="25">
                  <c:v>4</c:v>
                </c:pt>
                <c:pt idx="26">
                  <c:v>0</c:v>
                </c:pt>
              </c:numCache>
            </c:numRef>
          </c:val>
          <c:extLst>
            <c:ext xmlns:c16="http://schemas.microsoft.com/office/drawing/2014/chart" uri="{C3380CC4-5D6E-409C-BE32-E72D297353CC}">
              <c16:uniqueId val="{00000035-65C6-4097-9424-E85462DE0542}"/>
            </c:ext>
          </c:extLst>
        </c:ser>
        <c:ser>
          <c:idx val="6"/>
          <c:order val="6"/>
          <c:tx>
            <c:strRef>
              <c:f>'Fig 1.6'!$H$3</c:f>
              <c:strCache>
                <c:ptCount val="1"/>
              </c:strCache>
            </c:strRef>
          </c:tx>
          <c:spPr>
            <a:solidFill>
              <a:schemeClr val="bg1"/>
            </a:solidFill>
            <a:ln>
              <a:noFill/>
            </a:ln>
            <a:effectLst/>
          </c:spPr>
          <c:invertIfNegative val="0"/>
          <c:cat>
            <c:strRef>
              <c:f>'Fig 1.6'!$A$5:$A$31</c:f>
              <c:strCache>
                <c:ptCount val="27"/>
                <c:pt idx="0">
                  <c:v>Romania</c:v>
                </c:pt>
                <c:pt idx="1">
                  <c:v>Poland</c:v>
                </c:pt>
                <c:pt idx="2">
                  <c:v>Lithuania</c:v>
                </c:pt>
                <c:pt idx="3">
                  <c:v>Croatia</c:v>
                </c:pt>
                <c:pt idx="4">
                  <c:v>Bulgaria</c:v>
                </c:pt>
                <c:pt idx="5">
                  <c:v>Estonia</c:v>
                </c:pt>
                <c:pt idx="6">
                  <c:v>Italy</c:v>
                </c:pt>
                <c:pt idx="7">
                  <c:v>Slovakia</c:v>
                </c:pt>
                <c:pt idx="8">
                  <c:v>Czechia</c:v>
                </c:pt>
                <c:pt idx="9">
                  <c:v>Slovenia</c:v>
                </c:pt>
                <c:pt idx="10">
                  <c:v>Spain</c:v>
                </c:pt>
                <c:pt idx="11">
                  <c:v>Greece</c:v>
                </c:pt>
                <c:pt idx="12">
                  <c:v>Germany</c:v>
                </c:pt>
                <c:pt idx="13">
                  <c:v>Total EU/EEA</c:v>
                </c:pt>
                <c:pt idx="14">
                  <c:v>Austria</c:v>
                </c:pt>
                <c:pt idx="15">
                  <c:v>Portugal</c:v>
                </c:pt>
                <c:pt idx="16">
                  <c:v>Netherlands</c:v>
                </c:pt>
                <c:pt idx="17">
                  <c:v>Denmark</c:v>
                </c:pt>
                <c:pt idx="18">
                  <c:v>France</c:v>
                </c:pt>
                <c:pt idx="19">
                  <c:v>Finland</c:v>
                </c:pt>
                <c:pt idx="20">
                  <c:v>United Kingdom</c:v>
                </c:pt>
                <c:pt idx="21">
                  <c:v>Cyprus</c:v>
                </c:pt>
                <c:pt idx="22">
                  <c:v>Norway</c:v>
                </c:pt>
                <c:pt idx="23">
                  <c:v>Luxembourg</c:v>
                </c:pt>
                <c:pt idx="24">
                  <c:v>Sweden</c:v>
                </c:pt>
                <c:pt idx="25">
                  <c:v>Ireland</c:v>
                </c:pt>
                <c:pt idx="26">
                  <c:v>Iceland</c:v>
                </c:pt>
              </c:strCache>
            </c:strRef>
          </c:cat>
          <c:val>
            <c:numRef>
              <c:f>'Fig 1.6'!$H$5:$H$31</c:f>
              <c:numCache>
                <c:formatCode>General</c:formatCode>
                <c:ptCount val="27"/>
                <c:pt idx="0">
                  <c:v>681</c:v>
                </c:pt>
                <c:pt idx="1">
                  <c:v>637</c:v>
                </c:pt>
                <c:pt idx="2">
                  <c:v>145</c:v>
                </c:pt>
                <c:pt idx="3">
                  <c:v>94</c:v>
                </c:pt>
                <c:pt idx="4">
                  <c:v>241</c:v>
                </c:pt>
                <c:pt idx="5">
                  <c:v>102</c:v>
                </c:pt>
                <c:pt idx="6" formatCode="#,##0">
                  <c:v>1884</c:v>
                </c:pt>
                <c:pt idx="7">
                  <c:v>62</c:v>
                </c:pt>
                <c:pt idx="8">
                  <c:v>149</c:v>
                </c:pt>
                <c:pt idx="9">
                  <c:v>21</c:v>
                </c:pt>
                <c:pt idx="10" formatCode="#,##0">
                  <c:v>1466</c:v>
                </c:pt>
                <c:pt idx="11">
                  <c:v>353</c:v>
                </c:pt>
                <c:pt idx="12" formatCode="#,##0">
                  <c:v>1614</c:v>
                </c:pt>
                <c:pt idx="13" formatCode="#,##0">
                  <c:v>11453</c:v>
                </c:pt>
                <c:pt idx="14">
                  <c:v>125</c:v>
                </c:pt>
                <c:pt idx="15">
                  <c:v>420</c:v>
                </c:pt>
                <c:pt idx="16">
                  <c:v>294</c:v>
                </c:pt>
                <c:pt idx="17">
                  <c:v>83</c:v>
                </c:pt>
                <c:pt idx="18" formatCode="#,##0">
                  <c:v>1343</c:v>
                </c:pt>
                <c:pt idx="19">
                  <c:v>54</c:v>
                </c:pt>
                <c:pt idx="20" formatCode="#,##0">
                  <c:v>1354</c:v>
                </c:pt>
                <c:pt idx="21">
                  <c:v>35</c:v>
                </c:pt>
                <c:pt idx="22">
                  <c:v>53</c:v>
                </c:pt>
                <c:pt idx="23">
                  <c:v>14</c:v>
                </c:pt>
                <c:pt idx="24">
                  <c:v>90</c:v>
                </c:pt>
                <c:pt idx="25">
                  <c:v>56</c:v>
                </c:pt>
                <c:pt idx="26">
                  <c:v>3</c:v>
                </c:pt>
              </c:numCache>
            </c:numRef>
          </c:val>
          <c:extLst>
            <c:ext xmlns:c16="http://schemas.microsoft.com/office/drawing/2014/chart" uri="{C3380CC4-5D6E-409C-BE32-E72D297353CC}">
              <c16:uniqueId val="{00000036-65C6-4097-9424-E85462DE0542}"/>
            </c:ext>
          </c:extLst>
        </c:ser>
        <c:dLbls>
          <c:showLegendKey val="0"/>
          <c:showVal val="0"/>
          <c:showCatName val="0"/>
          <c:showSerName val="0"/>
          <c:showPercent val="0"/>
          <c:showBubbleSize val="0"/>
        </c:dLbls>
        <c:gapWidth val="150"/>
        <c:overlap val="100"/>
        <c:axId val="187667528"/>
        <c:axId val="187667920"/>
      </c:barChart>
      <c:catAx>
        <c:axId val="187667528"/>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87667920"/>
        <c:crosses val="autoZero"/>
        <c:auto val="1"/>
        <c:lblAlgn val="ctr"/>
        <c:lblOffset val="100"/>
        <c:noMultiLvlLbl val="0"/>
      </c:catAx>
      <c:valAx>
        <c:axId val="187667920"/>
        <c:scaling>
          <c:orientation val="minMax"/>
        </c:scaling>
        <c:delete val="0"/>
        <c:axPos val="b"/>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8766752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82661-5622-41E7-A530-C4307D233B60}" type="doc">
      <dgm:prSet loTypeId="urn:microsoft.com/office/officeart/2005/8/layout/default" loCatId="list" qsTypeId="urn:microsoft.com/office/officeart/2005/8/quickstyle/simple1" qsCatId="simple" csTypeId="urn:microsoft.com/office/officeart/2005/8/colors/accent6_4" csCatId="accent6" phldr="1"/>
      <dgm:spPr/>
      <dgm:t>
        <a:bodyPr/>
        <a:lstStyle/>
        <a:p>
          <a:endParaRPr lang="en-GB"/>
        </a:p>
      </dgm:t>
    </dgm:pt>
    <dgm:pt modelId="{1C2402B4-C123-41F9-ADDC-CC5E2E5A2A1D}">
      <dgm:prSet phldrT="[Text]" custT="1"/>
      <dgm:spPr>
        <a:solidFill>
          <a:srgbClr val="C00000"/>
        </a:solidFill>
      </dgm:spPr>
      <dgm:t>
        <a:bodyPr/>
        <a:lstStyle/>
        <a:p>
          <a:r>
            <a:rPr lang="ru-RU" sz="2800" dirty="0">
              <a:latin typeface="Calibri" panose="020F0502020204030204" pitchFamily="34" charset="0"/>
            </a:rPr>
            <a:t>Активный ТБ</a:t>
          </a:r>
          <a:endParaRPr lang="en-GB" sz="2800" dirty="0">
            <a:latin typeface="Calibri" panose="020F0502020204030204" pitchFamily="34" charset="0"/>
          </a:endParaRPr>
        </a:p>
      </dgm:t>
    </dgm:pt>
    <dgm:pt modelId="{8F91186F-EE43-4C57-AAB2-EB06700A6B56}" type="parTrans" cxnId="{AA7286CF-526D-416F-AE8E-AD5787C6AD6E}">
      <dgm:prSet/>
      <dgm:spPr/>
      <dgm:t>
        <a:bodyPr/>
        <a:lstStyle/>
        <a:p>
          <a:endParaRPr lang="en-GB"/>
        </a:p>
      </dgm:t>
    </dgm:pt>
    <dgm:pt modelId="{C0923317-9338-44C8-AB04-6D8C3A896F3C}" type="sibTrans" cxnId="{AA7286CF-526D-416F-AE8E-AD5787C6AD6E}">
      <dgm:prSet/>
      <dgm:spPr/>
      <dgm:t>
        <a:bodyPr/>
        <a:lstStyle/>
        <a:p>
          <a:endParaRPr lang="en-GB"/>
        </a:p>
      </dgm:t>
    </dgm:pt>
    <dgm:pt modelId="{9DAA3F7E-52C0-4EFF-986C-1FF6B181D620}">
      <dgm:prSet phldrT="[Text]" custT="1"/>
      <dgm:spPr>
        <a:solidFill>
          <a:srgbClr val="FF0000"/>
        </a:solidFill>
      </dgm:spPr>
      <dgm:t>
        <a:bodyPr/>
        <a:lstStyle/>
        <a:p>
          <a:r>
            <a:rPr lang="ru-RU" sz="2800" dirty="0">
              <a:latin typeface="Calibri" panose="020F0502020204030204" pitchFamily="34" charset="0"/>
            </a:rPr>
            <a:t>Латентный ТБ</a:t>
          </a:r>
          <a:endParaRPr lang="en-GB" sz="2800" dirty="0">
            <a:latin typeface="Calibri" panose="020F0502020204030204" pitchFamily="34" charset="0"/>
          </a:endParaRPr>
        </a:p>
      </dgm:t>
    </dgm:pt>
    <dgm:pt modelId="{B5B128F6-185A-445F-80FB-4E533F6A821D}" type="parTrans" cxnId="{DA74D81F-E14E-4E95-A5DA-98AEA7B4157E}">
      <dgm:prSet/>
      <dgm:spPr/>
      <dgm:t>
        <a:bodyPr/>
        <a:lstStyle/>
        <a:p>
          <a:endParaRPr lang="en-GB"/>
        </a:p>
      </dgm:t>
    </dgm:pt>
    <dgm:pt modelId="{6DC959C9-DBA0-4484-AC0B-6F09599C6C74}" type="sibTrans" cxnId="{DA74D81F-E14E-4E95-A5DA-98AEA7B4157E}">
      <dgm:prSet/>
      <dgm:spPr/>
      <dgm:t>
        <a:bodyPr/>
        <a:lstStyle/>
        <a:p>
          <a:endParaRPr lang="en-GB"/>
        </a:p>
      </dgm:t>
    </dgm:pt>
    <dgm:pt modelId="{2DB536EA-2D47-4093-839C-107EFD539DFA}">
      <dgm:prSet phldrT="[Text]" custT="1"/>
      <dgm:spPr>
        <a:solidFill>
          <a:srgbClr val="FFC000"/>
        </a:solidFill>
      </dgm:spPr>
      <dgm:t>
        <a:bodyPr/>
        <a:lstStyle/>
        <a:p>
          <a:r>
            <a:rPr lang="ru-RU" sz="2800" dirty="0">
              <a:latin typeface="Calibri" panose="020F0502020204030204" pitchFamily="34" charset="0"/>
            </a:rPr>
            <a:t>ВИЧ</a:t>
          </a:r>
          <a:endParaRPr lang="en-GB" sz="2800" dirty="0">
            <a:latin typeface="Calibri" panose="020F0502020204030204" pitchFamily="34" charset="0"/>
          </a:endParaRPr>
        </a:p>
      </dgm:t>
    </dgm:pt>
    <dgm:pt modelId="{E353AD27-18E0-466A-8DF0-690BDEFCC853}" type="parTrans" cxnId="{FD83FFD2-0E1B-40D4-B7AF-C11573A4AE13}">
      <dgm:prSet/>
      <dgm:spPr/>
      <dgm:t>
        <a:bodyPr/>
        <a:lstStyle/>
        <a:p>
          <a:endParaRPr lang="en-GB"/>
        </a:p>
      </dgm:t>
    </dgm:pt>
    <dgm:pt modelId="{2B7120BF-44F4-444F-981E-600636D6D762}" type="sibTrans" cxnId="{FD83FFD2-0E1B-40D4-B7AF-C11573A4AE13}">
      <dgm:prSet/>
      <dgm:spPr/>
      <dgm:t>
        <a:bodyPr/>
        <a:lstStyle/>
        <a:p>
          <a:endParaRPr lang="en-GB"/>
        </a:p>
      </dgm:t>
    </dgm:pt>
    <dgm:pt modelId="{BF7822A0-FA6F-4B82-908E-B4A9B7A4C359}">
      <dgm:prSet phldrT="[Text]" custT="1"/>
      <dgm:spPr>
        <a:solidFill>
          <a:schemeClr val="accent1">
            <a:lumMod val="75000"/>
          </a:schemeClr>
        </a:solidFill>
      </dgm:spPr>
      <dgm:t>
        <a:bodyPr/>
        <a:lstStyle/>
        <a:p>
          <a:r>
            <a:rPr lang="ru-RU" sz="2800" dirty="0">
              <a:latin typeface="Calibri" panose="020F0502020204030204" pitchFamily="34" charset="0"/>
            </a:rPr>
            <a:t>Гепатит</a:t>
          </a:r>
          <a:r>
            <a:rPr lang="en-GB" sz="2800" dirty="0">
              <a:latin typeface="Calibri" panose="020F0502020204030204" pitchFamily="34" charset="0"/>
            </a:rPr>
            <a:t> B</a:t>
          </a:r>
        </a:p>
      </dgm:t>
    </dgm:pt>
    <dgm:pt modelId="{C7C02035-8A37-4F11-B815-66490F8A471E}" type="parTrans" cxnId="{A1167000-AEB8-48A6-9A7F-E95E759D585E}">
      <dgm:prSet/>
      <dgm:spPr/>
      <dgm:t>
        <a:bodyPr/>
        <a:lstStyle/>
        <a:p>
          <a:endParaRPr lang="en-GB"/>
        </a:p>
      </dgm:t>
    </dgm:pt>
    <dgm:pt modelId="{03582252-722F-4E23-B961-1B74E29DB48D}" type="sibTrans" cxnId="{A1167000-AEB8-48A6-9A7F-E95E759D585E}">
      <dgm:prSet/>
      <dgm:spPr/>
      <dgm:t>
        <a:bodyPr/>
        <a:lstStyle/>
        <a:p>
          <a:endParaRPr lang="en-GB"/>
        </a:p>
      </dgm:t>
    </dgm:pt>
    <dgm:pt modelId="{ABCEDBF2-FDB4-482F-9007-868870AE095F}">
      <dgm:prSet phldrT="[Text]" custT="1"/>
      <dgm:spPr>
        <a:solidFill>
          <a:srgbClr val="00B050"/>
        </a:solidFill>
      </dgm:spPr>
      <dgm:t>
        <a:bodyPr/>
        <a:lstStyle/>
        <a:p>
          <a:r>
            <a:rPr lang="ru-RU" sz="2800" dirty="0">
              <a:latin typeface="Calibri" panose="020F0502020204030204" pitchFamily="34" charset="0"/>
            </a:rPr>
            <a:t>Гепатит</a:t>
          </a:r>
          <a:r>
            <a:rPr lang="en-GB" sz="2800" dirty="0">
              <a:latin typeface="Calibri" panose="020F0502020204030204" pitchFamily="34" charset="0"/>
            </a:rPr>
            <a:t> C</a:t>
          </a:r>
        </a:p>
      </dgm:t>
    </dgm:pt>
    <dgm:pt modelId="{505D825F-42B4-4BFC-ABD0-F4FBF2688169}" type="parTrans" cxnId="{8C62AECC-C656-4C4E-B4BC-4D7E8FA22AEA}">
      <dgm:prSet/>
      <dgm:spPr/>
      <dgm:t>
        <a:bodyPr/>
        <a:lstStyle/>
        <a:p>
          <a:endParaRPr lang="en-GB"/>
        </a:p>
      </dgm:t>
    </dgm:pt>
    <dgm:pt modelId="{D9111106-44C1-44AD-877A-88EA9843E513}" type="sibTrans" cxnId="{8C62AECC-C656-4C4E-B4BC-4D7E8FA22AEA}">
      <dgm:prSet/>
      <dgm:spPr/>
      <dgm:t>
        <a:bodyPr/>
        <a:lstStyle/>
        <a:p>
          <a:endParaRPr lang="en-GB"/>
        </a:p>
      </dgm:t>
    </dgm:pt>
    <dgm:pt modelId="{BF0921BE-9FF8-45D9-BFF7-BEB6F4D45B8A}">
      <dgm:prSet custT="1"/>
      <dgm:spPr>
        <a:solidFill>
          <a:srgbClr val="92D050"/>
        </a:solidFill>
      </dgm:spPr>
      <dgm:t>
        <a:bodyPr/>
        <a:lstStyle/>
        <a:p>
          <a:pPr algn="l" rtl="0"/>
          <a:endParaRPr lang="en-GB" altLang="en-US" sz="1400" dirty="0">
            <a:latin typeface="Calibri" panose="020F0502020204030204" pitchFamily="34" charset="0"/>
          </a:endParaRPr>
        </a:p>
        <a:p>
          <a:pPr algn="ctr" rtl="0"/>
          <a:r>
            <a:rPr lang="ru-RU" altLang="en-US" sz="2400" dirty="0">
              <a:latin typeface="Calibri" panose="020F0502020204030204" pitchFamily="34" charset="0"/>
            </a:rPr>
            <a:t>Кишечные паразиты</a:t>
          </a:r>
          <a:endParaRPr lang="en-GB" altLang="en-US" sz="2400" dirty="0">
            <a:latin typeface="Calibri" panose="020F0502020204030204" pitchFamily="34" charset="0"/>
          </a:endParaRPr>
        </a:p>
      </dgm:t>
    </dgm:pt>
    <dgm:pt modelId="{93F03A31-B604-47AF-BA51-511F9FF986C2}" type="parTrans" cxnId="{C4476424-317D-41D0-8527-17802914BD14}">
      <dgm:prSet/>
      <dgm:spPr/>
      <dgm:t>
        <a:bodyPr/>
        <a:lstStyle/>
        <a:p>
          <a:endParaRPr lang="en-GB"/>
        </a:p>
      </dgm:t>
    </dgm:pt>
    <dgm:pt modelId="{E9CBA42A-F15B-4495-89EF-6F345B42060E}" type="sibTrans" cxnId="{C4476424-317D-41D0-8527-17802914BD14}">
      <dgm:prSet/>
      <dgm:spPr/>
      <dgm:t>
        <a:bodyPr/>
        <a:lstStyle/>
        <a:p>
          <a:endParaRPr lang="en-GB"/>
        </a:p>
      </dgm:t>
    </dgm:pt>
    <dgm:pt modelId="{043B37D0-A1AE-4A9A-8A5C-33A89211C4E1}">
      <dgm:prSet/>
      <dgm:spPr>
        <a:solidFill>
          <a:srgbClr val="92D050"/>
        </a:solidFill>
      </dgm:spPr>
      <dgm:t>
        <a:bodyPr/>
        <a:lstStyle/>
        <a:p>
          <a:pPr algn="ctr" rtl="0"/>
          <a:r>
            <a:rPr lang="ru-RU" altLang="en-US" sz="1600" dirty="0">
              <a:latin typeface="Calibri" panose="020F0502020204030204" pitchFamily="34" charset="0"/>
            </a:rPr>
            <a:t>Шистосомоз</a:t>
          </a:r>
          <a:endParaRPr lang="en-GB" altLang="en-US" sz="1600" dirty="0">
            <a:latin typeface="Calibri" panose="020F0502020204030204" pitchFamily="34" charset="0"/>
          </a:endParaRPr>
        </a:p>
      </dgm:t>
    </dgm:pt>
    <dgm:pt modelId="{4D8E66DA-24D0-4451-B457-22C6553CB0EB}" type="parTrans" cxnId="{2ABAD5A9-105E-4CC2-A6BA-9152B72395D8}">
      <dgm:prSet/>
      <dgm:spPr/>
      <dgm:t>
        <a:bodyPr/>
        <a:lstStyle/>
        <a:p>
          <a:endParaRPr lang="en-GB"/>
        </a:p>
      </dgm:t>
    </dgm:pt>
    <dgm:pt modelId="{4DACFA7D-8ADD-4064-9896-844ED60D120D}" type="sibTrans" cxnId="{2ABAD5A9-105E-4CC2-A6BA-9152B72395D8}">
      <dgm:prSet/>
      <dgm:spPr/>
      <dgm:t>
        <a:bodyPr/>
        <a:lstStyle/>
        <a:p>
          <a:endParaRPr lang="en-GB"/>
        </a:p>
      </dgm:t>
    </dgm:pt>
    <dgm:pt modelId="{239B68A0-3764-46BE-9F3F-1F304FC8C1B5}">
      <dgm:prSet/>
      <dgm:spPr>
        <a:solidFill>
          <a:srgbClr val="92D050"/>
        </a:solidFill>
      </dgm:spPr>
      <dgm:t>
        <a:bodyPr/>
        <a:lstStyle/>
        <a:p>
          <a:pPr algn="ctr" rtl="0"/>
          <a:r>
            <a:rPr lang="ru-RU" altLang="en-US" sz="1600" dirty="0" err="1">
              <a:latin typeface="Calibri" panose="020F0502020204030204" pitchFamily="34" charset="0"/>
            </a:rPr>
            <a:t>Стронгилоидоз</a:t>
          </a:r>
          <a:r>
            <a:rPr lang="en-GB" altLang="en-US" sz="1600" dirty="0">
              <a:latin typeface="Calibri" panose="020F0502020204030204" pitchFamily="34" charset="0"/>
            </a:rPr>
            <a:t> </a:t>
          </a:r>
        </a:p>
      </dgm:t>
    </dgm:pt>
    <dgm:pt modelId="{F71B95AA-97C7-4ABE-9771-7019B6B08A0F}" type="parTrans" cxnId="{37ECAA11-144A-4D23-B127-B277348A780F}">
      <dgm:prSet/>
      <dgm:spPr/>
      <dgm:t>
        <a:bodyPr/>
        <a:lstStyle/>
        <a:p>
          <a:endParaRPr lang="en-GB"/>
        </a:p>
      </dgm:t>
    </dgm:pt>
    <dgm:pt modelId="{0E2D28C6-FC05-40F1-A576-319028400FE8}" type="sibTrans" cxnId="{37ECAA11-144A-4D23-B127-B277348A780F}">
      <dgm:prSet/>
      <dgm:spPr/>
      <dgm:t>
        <a:bodyPr/>
        <a:lstStyle/>
        <a:p>
          <a:endParaRPr lang="en-GB"/>
        </a:p>
      </dgm:t>
    </dgm:pt>
    <dgm:pt modelId="{2E97F4DB-38B5-4A4E-A64A-B116E4A73637}">
      <dgm:prSet custT="1"/>
      <dgm:spPr>
        <a:solidFill>
          <a:srgbClr val="0070C0"/>
        </a:solidFill>
      </dgm:spPr>
      <dgm:t>
        <a:bodyPr bIns="216000"/>
        <a:lstStyle/>
        <a:p>
          <a:pPr algn="ctr" rtl="0">
            <a:spcAft>
              <a:spcPts val="70"/>
            </a:spcAft>
          </a:pPr>
          <a:r>
            <a:rPr lang="ru-RU" altLang="en-US" sz="2400" dirty="0">
              <a:latin typeface="Calibri" panose="020F0502020204030204" pitchFamily="34" charset="0"/>
            </a:rPr>
            <a:t>Плановая вакцинация</a:t>
          </a:r>
          <a:endParaRPr lang="en-GB" altLang="en-US" sz="2400" dirty="0">
            <a:latin typeface="Calibri" panose="020F0502020204030204" pitchFamily="34" charset="0"/>
          </a:endParaRPr>
        </a:p>
      </dgm:t>
    </dgm:pt>
    <dgm:pt modelId="{D90B122F-4984-45F4-91F9-D159CB52B66B}" type="parTrans" cxnId="{265BEE35-6219-4864-ADBA-587CCB49C286}">
      <dgm:prSet/>
      <dgm:spPr/>
      <dgm:t>
        <a:bodyPr/>
        <a:lstStyle/>
        <a:p>
          <a:endParaRPr lang="en-GB"/>
        </a:p>
      </dgm:t>
    </dgm:pt>
    <dgm:pt modelId="{1BE81583-FEB1-428E-A732-BDE7B65A62BD}" type="sibTrans" cxnId="{265BEE35-6219-4864-ADBA-587CCB49C286}">
      <dgm:prSet/>
      <dgm:spPr/>
      <dgm:t>
        <a:bodyPr/>
        <a:lstStyle/>
        <a:p>
          <a:endParaRPr lang="en-GB"/>
        </a:p>
      </dgm:t>
    </dgm:pt>
    <dgm:pt modelId="{D3509780-2C10-4494-BC46-01B101DDC9C5}">
      <dgm:prSet custT="1"/>
      <dgm:spPr>
        <a:solidFill>
          <a:srgbClr val="0070C0"/>
        </a:solidFill>
      </dgm:spPr>
      <dgm:t>
        <a:bodyPr bIns="216000"/>
        <a:lstStyle/>
        <a:p>
          <a:pPr algn="l" rtl="0">
            <a:spcAft>
              <a:spcPct val="15000"/>
            </a:spcAft>
          </a:pPr>
          <a:r>
            <a:rPr lang="ru-RU" altLang="en-US" sz="1400" dirty="0">
              <a:latin typeface="Calibri" panose="020F0502020204030204" pitchFamily="34" charset="0"/>
            </a:rPr>
            <a:t>Корь</a:t>
          </a:r>
          <a:r>
            <a:rPr lang="en-GB" altLang="en-US" sz="1400" dirty="0">
              <a:latin typeface="Calibri" panose="020F0502020204030204" pitchFamily="34" charset="0"/>
            </a:rPr>
            <a:t>	</a:t>
          </a:r>
          <a:r>
            <a:rPr lang="ru-RU" altLang="en-US" sz="1400" dirty="0">
              <a:latin typeface="Calibri" panose="020F0502020204030204" pitchFamily="34" charset="0"/>
            </a:rPr>
            <a:t>               </a:t>
          </a:r>
          <a:r>
            <a:rPr lang="en-GB" altLang="en-US" sz="1400" dirty="0">
              <a:latin typeface="Calibri" panose="020F0502020204030204" pitchFamily="34" charset="0"/>
            </a:rPr>
            <a:t>•  </a:t>
          </a:r>
          <a:r>
            <a:rPr lang="ru-RU" altLang="en-US" sz="1400" dirty="0">
              <a:latin typeface="Calibri" panose="020F0502020204030204" pitchFamily="34" charset="0"/>
            </a:rPr>
            <a:t>Дифтерия</a:t>
          </a:r>
          <a:endParaRPr lang="en-GB" altLang="en-US" sz="1400" dirty="0">
            <a:latin typeface="Calibri" panose="020F0502020204030204" pitchFamily="34" charset="0"/>
          </a:endParaRPr>
        </a:p>
      </dgm:t>
    </dgm:pt>
    <dgm:pt modelId="{1C8F806E-E50F-4C4B-9F22-1B13DFD74D82}" type="sibTrans" cxnId="{D8C37FC8-DF5E-4327-8639-5063ADBD879E}">
      <dgm:prSet/>
      <dgm:spPr/>
      <dgm:t>
        <a:bodyPr/>
        <a:lstStyle/>
        <a:p>
          <a:endParaRPr lang="en-GB"/>
        </a:p>
      </dgm:t>
    </dgm:pt>
    <dgm:pt modelId="{896E7F9D-8295-4383-8BF9-D7FF8AB65C74}" type="parTrans" cxnId="{D8C37FC8-DF5E-4327-8639-5063ADBD879E}">
      <dgm:prSet/>
      <dgm:spPr/>
      <dgm:t>
        <a:bodyPr/>
        <a:lstStyle/>
        <a:p>
          <a:endParaRPr lang="en-GB"/>
        </a:p>
      </dgm:t>
    </dgm:pt>
    <dgm:pt modelId="{FF4FC382-3122-4663-A924-7EA32072F202}">
      <dgm:prSet custT="1"/>
      <dgm:spPr>
        <a:solidFill>
          <a:srgbClr val="0070C0"/>
        </a:solidFill>
      </dgm:spPr>
      <dgm:t>
        <a:bodyPr bIns="216000"/>
        <a:lstStyle/>
        <a:p>
          <a:pPr algn="l" rtl="0">
            <a:spcAft>
              <a:spcPct val="15000"/>
            </a:spcAft>
          </a:pPr>
          <a:r>
            <a:rPr lang="ru-RU" altLang="en-US" sz="1400" dirty="0">
              <a:latin typeface="Calibri" panose="020F0502020204030204" pitchFamily="34" charset="0"/>
            </a:rPr>
            <a:t>Паротит</a:t>
          </a:r>
          <a:r>
            <a:rPr lang="en-GB" altLang="en-US" sz="1400" dirty="0">
              <a:latin typeface="Calibri" panose="020F0502020204030204" pitchFamily="34" charset="0"/>
            </a:rPr>
            <a:t>	•  </a:t>
          </a:r>
          <a:r>
            <a:rPr lang="ru-RU" altLang="en-US" sz="1400" dirty="0">
              <a:latin typeface="Calibri" panose="020F0502020204030204" pitchFamily="34" charset="0"/>
            </a:rPr>
            <a:t>Столбняк</a:t>
          </a:r>
          <a:endParaRPr lang="en-GB" altLang="en-US" sz="1400" dirty="0">
            <a:latin typeface="Calibri" panose="020F0502020204030204" pitchFamily="34" charset="0"/>
          </a:endParaRPr>
        </a:p>
      </dgm:t>
    </dgm:pt>
    <dgm:pt modelId="{1DE2ED65-32AD-4929-BF5F-FBA493FE6D27}" type="parTrans" cxnId="{07E36778-C93E-4513-A68B-CE15807FFA9F}">
      <dgm:prSet/>
      <dgm:spPr/>
      <dgm:t>
        <a:bodyPr/>
        <a:lstStyle/>
        <a:p>
          <a:endParaRPr lang="en-GB"/>
        </a:p>
      </dgm:t>
    </dgm:pt>
    <dgm:pt modelId="{DBEADE17-D7A0-4D83-B644-AC92C99007AC}" type="sibTrans" cxnId="{07E36778-C93E-4513-A68B-CE15807FFA9F}">
      <dgm:prSet/>
      <dgm:spPr/>
      <dgm:t>
        <a:bodyPr/>
        <a:lstStyle/>
        <a:p>
          <a:endParaRPr lang="en-GB"/>
        </a:p>
      </dgm:t>
    </dgm:pt>
    <dgm:pt modelId="{4882498F-940D-48C0-9398-CF5C4BA45252}">
      <dgm:prSet custT="1"/>
      <dgm:spPr>
        <a:solidFill>
          <a:srgbClr val="0070C0"/>
        </a:solidFill>
      </dgm:spPr>
      <dgm:t>
        <a:bodyPr bIns="216000"/>
        <a:lstStyle/>
        <a:p>
          <a:pPr algn="l" rtl="0">
            <a:spcAft>
              <a:spcPct val="15000"/>
            </a:spcAft>
          </a:pPr>
          <a:r>
            <a:rPr lang="ru-RU" altLang="en-US" sz="1400" dirty="0">
              <a:latin typeface="Calibri" panose="020F0502020204030204" pitchFamily="34" charset="0"/>
            </a:rPr>
            <a:t>Краснуха</a:t>
          </a:r>
          <a:r>
            <a:rPr lang="en-GB" altLang="en-US" sz="1400" dirty="0">
              <a:latin typeface="Calibri" panose="020F0502020204030204" pitchFamily="34" charset="0"/>
            </a:rPr>
            <a:t>	•  </a:t>
          </a:r>
          <a:r>
            <a:rPr lang="ru-RU" altLang="en-US" sz="1400" dirty="0">
              <a:latin typeface="Calibri" panose="020F0502020204030204" pitchFamily="34" charset="0"/>
            </a:rPr>
            <a:t>Коклюш</a:t>
          </a:r>
          <a:endParaRPr lang="en-GB" altLang="en-US" sz="1400" dirty="0">
            <a:latin typeface="Calibri" panose="020F0502020204030204" pitchFamily="34" charset="0"/>
          </a:endParaRPr>
        </a:p>
      </dgm:t>
    </dgm:pt>
    <dgm:pt modelId="{16FA40F3-04E0-4054-A4C3-6526058B2456}" type="parTrans" cxnId="{2D6C62B7-6B9A-4FC7-8589-C31EC2066A52}">
      <dgm:prSet/>
      <dgm:spPr/>
      <dgm:t>
        <a:bodyPr/>
        <a:lstStyle/>
        <a:p>
          <a:endParaRPr lang="en-GB"/>
        </a:p>
      </dgm:t>
    </dgm:pt>
    <dgm:pt modelId="{26382F11-F434-4C78-A4A2-8AF65122BF62}" type="sibTrans" cxnId="{2D6C62B7-6B9A-4FC7-8589-C31EC2066A52}">
      <dgm:prSet/>
      <dgm:spPr/>
      <dgm:t>
        <a:bodyPr/>
        <a:lstStyle/>
        <a:p>
          <a:endParaRPr lang="en-GB"/>
        </a:p>
      </dgm:t>
    </dgm:pt>
    <dgm:pt modelId="{6F4315E7-0F04-4E11-BCA7-36E1719D7C02}">
      <dgm:prSet custT="1"/>
      <dgm:spPr>
        <a:solidFill>
          <a:srgbClr val="0070C0"/>
        </a:solidFill>
      </dgm:spPr>
      <dgm:t>
        <a:bodyPr bIns="216000"/>
        <a:lstStyle/>
        <a:p>
          <a:pPr algn="l" rtl="0">
            <a:spcAft>
              <a:spcPct val="15000"/>
            </a:spcAft>
          </a:pPr>
          <a:r>
            <a:rPr lang="ru-RU" altLang="en-US" sz="1400" dirty="0">
              <a:latin typeface="Calibri" panose="020F0502020204030204" pitchFamily="34" charset="0"/>
            </a:rPr>
            <a:t>Гемофильная инфекция</a:t>
          </a:r>
          <a:endParaRPr lang="en-GB" altLang="en-US" sz="1400" dirty="0">
            <a:latin typeface="Calibri" panose="020F0502020204030204" pitchFamily="34" charset="0"/>
          </a:endParaRPr>
        </a:p>
      </dgm:t>
    </dgm:pt>
    <dgm:pt modelId="{63FD4B16-2117-4E05-B5FC-0855DE1CDF58}" type="parTrans" cxnId="{C337B25C-7DCE-4978-A7F5-81FE72C0E94F}">
      <dgm:prSet/>
      <dgm:spPr/>
      <dgm:t>
        <a:bodyPr/>
        <a:lstStyle/>
        <a:p>
          <a:endParaRPr lang="en-GB"/>
        </a:p>
      </dgm:t>
    </dgm:pt>
    <dgm:pt modelId="{B7FF482E-252D-46DC-B93F-655F2CE77072}" type="sibTrans" cxnId="{C337B25C-7DCE-4978-A7F5-81FE72C0E94F}">
      <dgm:prSet/>
      <dgm:spPr/>
      <dgm:t>
        <a:bodyPr/>
        <a:lstStyle/>
        <a:p>
          <a:endParaRPr lang="en-GB"/>
        </a:p>
      </dgm:t>
    </dgm:pt>
    <dgm:pt modelId="{9D75F686-4891-4735-A01A-4A715C78DB20}">
      <dgm:prSet custT="1"/>
      <dgm:spPr>
        <a:solidFill>
          <a:srgbClr val="0070C0"/>
        </a:solidFill>
      </dgm:spPr>
      <dgm:t>
        <a:bodyPr bIns="216000"/>
        <a:lstStyle/>
        <a:p>
          <a:pPr algn="l" rtl="0">
            <a:spcAft>
              <a:spcPct val="15000"/>
            </a:spcAft>
          </a:pPr>
          <a:endParaRPr lang="en-GB" altLang="en-US" sz="1400" dirty="0">
            <a:latin typeface="Calibri" panose="020F0502020204030204" pitchFamily="34" charset="0"/>
          </a:endParaRPr>
        </a:p>
      </dgm:t>
    </dgm:pt>
    <dgm:pt modelId="{09B24BED-2B7E-423A-94E0-E2794FF77A91}" type="parTrans" cxnId="{D32409C6-C290-48F6-8B53-370050CC17CE}">
      <dgm:prSet/>
      <dgm:spPr/>
      <dgm:t>
        <a:bodyPr/>
        <a:lstStyle/>
        <a:p>
          <a:endParaRPr lang="en-GB"/>
        </a:p>
      </dgm:t>
    </dgm:pt>
    <dgm:pt modelId="{5F717C90-4D32-4DF1-95B0-E5E829D2D158}" type="sibTrans" cxnId="{D32409C6-C290-48F6-8B53-370050CC17CE}">
      <dgm:prSet/>
      <dgm:spPr/>
      <dgm:t>
        <a:bodyPr/>
        <a:lstStyle/>
        <a:p>
          <a:endParaRPr lang="en-GB"/>
        </a:p>
      </dgm:t>
    </dgm:pt>
    <dgm:pt modelId="{A5AA848F-8749-4B26-8C92-54E7E4C0C00E}">
      <dgm:prSet custT="1"/>
      <dgm:spPr>
        <a:solidFill>
          <a:srgbClr val="0070C0"/>
        </a:solidFill>
      </dgm:spPr>
      <dgm:t>
        <a:bodyPr bIns="216000"/>
        <a:lstStyle/>
        <a:p>
          <a:pPr algn="l" rtl="0">
            <a:spcAft>
              <a:spcPct val="15000"/>
            </a:spcAft>
          </a:pPr>
          <a:endParaRPr lang="en-GB" altLang="en-US" sz="1400" dirty="0">
            <a:latin typeface="Calibri" panose="020F0502020204030204" pitchFamily="34" charset="0"/>
          </a:endParaRPr>
        </a:p>
      </dgm:t>
    </dgm:pt>
    <dgm:pt modelId="{0904DE9B-3A2B-414A-8AB0-F2FA3A72632A}" type="parTrans" cxnId="{82BF6164-D151-4709-A4A4-761ACA5501CD}">
      <dgm:prSet/>
      <dgm:spPr/>
      <dgm:t>
        <a:bodyPr/>
        <a:lstStyle/>
        <a:p>
          <a:endParaRPr lang="ru-RU"/>
        </a:p>
      </dgm:t>
    </dgm:pt>
    <dgm:pt modelId="{64BEBACB-6A8F-4774-A64C-DF3B30547C39}" type="sibTrans" cxnId="{82BF6164-D151-4709-A4A4-761ACA5501CD}">
      <dgm:prSet/>
      <dgm:spPr/>
      <dgm:t>
        <a:bodyPr/>
        <a:lstStyle/>
        <a:p>
          <a:endParaRPr lang="ru-RU"/>
        </a:p>
      </dgm:t>
    </dgm:pt>
    <dgm:pt modelId="{C3F8AE5E-62A0-456D-A2C7-D8086D6B1A0A}">
      <dgm:prSet custT="1"/>
      <dgm:spPr>
        <a:solidFill>
          <a:srgbClr val="0070C0"/>
        </a:solidFill>
      </dgm:spPr>
      <dgm:t>
        <a:bodyPr bIns="216000"/>
        <a:lstStyle/>
        <a:p>
          <a:pPr algn="l" rtl="0">
            <a:spcAft>
              <a:spcPct val="15000"/>
            </a:spcAft>
          </a:pPr>
          <a:r>
            <a:rPr lang="en-GB" altLang="en-US" sz="1400" dirty="0">
              <a:latin typeface="Calibri" panose="020F0502020204030204" pitchFamily="34" charset="0"/>
            </a:rPr>
            <a:t> </a:t>
          </a:r>
          <a:r>
            <a:rPr lang="ru-RU" altLang="en-US" sz="1400" dirty="0">
              <a:latin typeface="Calibri" panose="020F0502020204030204" pitchFamily="34" charset="0"/>
            </a:rPr>
            <a:t>Полиомиелит</a:t>
          </a:r>
          <a:endParaRPr lang="en-GB" altLang="en-US" sz="1400" dirty="0">
            <a:latin typeface="Calibri" panose="020F0502020204030204" pitchFamily="34" charset="0"/>
          </a:endParaRPr>
        </a:p>
      </dgm:t>
    </dgm:pt>
    <dgm:pt modelId="{CD5B203B-43D3-42A6-A618-C636D382A11B}" type="parTrans" cxnId="{C9686487-43E9-41FF-B92B-AD5F0018DB93}">
      <dgm:prSet/>
      <dgm:spPr/>
      <dgm:t>
        <a:bodyPr/>
        <a:lstStyle/>
        <a:p>
          <a:endParaRPr lang="ru-RU"/>
        </a:p>
      </dgm:t>
    </dgm:pt>
    <dgm:pt modelId="{EA7AD88D-4A73-42DA-8465-890E12B67605}" type="sibTrans" cxnId="{C9686487-43E9-41FF-B92B-AD5F0018DB93}">
      <dgm:prSet/>
      <dgm:spPr/>
      <dgm:t>
        <a:bodyPr/>
        <a:lstStyle/>
        <a:p>
          <a:endParaRPr lang="ru-RU"/>
        </a:p>
      </dgm:t>
    </dgm:pt>
    <dgm:pt modelId="{DEEB1C78-B246-4E0D-9CA0-C9486FE211F8}" type="pres">
      <dgm:prSet presAssocID="{90082661-5622-41E7-A530-C4307D233B60}" presName="diagram" presStyleCnt="0">
        <dgm:presLayoutVars>
          <dgm:dir/>
          <dgm:resizeHandles val="exact"/>
        </dgm:presLayoutVars>
      </dgm:prSet>
      <dgm:spPr/>
    </dgm:pt>
    <dgm:pt modelId="{93B81AC0-A27E-4D95-ABD1-BAA187F460D9}" type="pres">
      <dgm:prSet presAssocID="{1C2402B4-C123-41F9-ADDC-CC5E2E5A2A1D}" presName="node" presStyleLbl="node1" presStyleIdx="0" presStyleCnt="7">
        <dgm:presLayoutVars>
          <dgm:bulletEnabled val="1"/>
        </dgm:presLayoutVars>
      </dgm:prSet>
      <dgm:spPr/>
    </dgm:pt>
    <dgm:pt modelId="{A8143197-940E-4A9F-A76C-AAE588E5C159}" type="pres">
      <dgm:prSet presAssocID="{C0923317-9338-44C8-AB04-6D8C3A896F3C}" presName="sibTrans" presStyleCnt="0"/>
      <dgm:spPr/>
    </dgm:pt>
    <dgm:pt modelId="{761203B1-B0FF-4F2C-A99F-A258C786FA5A}" type="pres">
      <dgm:prSet presAssocID="{9DAA3F7E-52C0-4EFF-986C-1FF6B181D620}" presName="node" presStyleLbl="node1" presStyleIdx="1" presStyleCnt="7">
        <dgm:presLayoutVars>
          <dgm:bulletEnabled val="1"/>
        </dgm:presLayoutVars>
      </dgm:prSet>
      <dgm:spPr/>
    </dgm:pt>
    <dgm:pt modelId="{BAC9E8B3-1518-4DD7-9B69-52120930E700}" type="pres">
      <dgm:prSet presAssocID="{6DC959C9-DBA0-4484-AC0B-6F09599C6C74}" presName="sibTrans" presStyleCnt="0"/>
      <dgm:spPr/>
    </dgm:pt>
    <dgm:pt modelId="{B9CD902A-D6E2-4369-B22A-B67759710357}" type="pres">
      <dgm:prSet presAssocID="{2DB536EA-2D47-4093-839C-107EFD539DFA}" presName="node" presStyleLbl="node1" presStyleIdx="2" presStyleCnt="7">
        <dgm:presLayoutVars>
          <dgm:bulletEnabled val="1"/>
        </dgm:presLayoutVars>
      </dgm:prSet>
      <dgm:spPr/>
    </dgm:pt>
    <dgm:pt modelId="{D8413161-30B7-475B-9F28-296DA18D771B}" type="pres">
      <dgm:prSet presAssocID="{2B7120BF-44F4-444F-981E-600636D6D762}" presName="sibTrans" presStyleCnt="0"/>
      <dgm:spPr/>
    </dgm:pt>
    <dgm:pt modelId="{9BF0B0A2-4D9D-40E4-B505-56CDE1D1810B}" type="pres">
      <dgm:prSet presAssocID="{BF7822A0-FA6F-4B82-908E-B4A9B7A4C359}" presName="node" presStyleLbl="node1" presStyleIdx="3" presStyleCnt="7">
        <dgm:presLayoutVars>
          <dgm:bulletEnabled val="1"/>
        </dgm:presLayoutVars>
      </dgm:prSet>
      <dgm:spPr/>
    </dgm:pt>
    <dgm:pt modelId="{D679D3DB-D4CE-4BD0-895B-10839D54B6F1}" type="pres">
      <dgm:prSet presAssocID="{03582252-722F-4E23-B961-1B74E29DB48D}" presName="sibTrans" presStyleCnt="0"/>
      <dgm:spPr/>
    </dgm:pt>
    <dgm:pt modelId="{96BEC3EF-13FE-40B5-AFC8-107B22B016A7}" type="pres">
      <dgm:prSet presAssocID="{ABCEDBF2-FDB4-482F-9007-868870AE095F}" presName="node" presStyleLbl="node1" presStyleIdx="4" presStyleCnt="7">
        <dgm:presLayoutVars>
          <dgm:bulletEnabled val="1"/>
        </dgm:presLayoutVars>
      </dgm:prSet>
      <dgm:spPr/>
    </dgm:pt>
    <dgm:pt modelId="{D51E091A-F8BD-410F-8EDE-752A3522EF14}" type="pres">
      <dgm:prSet presAssocID="{D9111106-44C1-44AD-877A-88EA9843E513}" presName="sibTrans" presStyleCnt="0"/>
      <dgm:spPr/>
    </dgm:pt>
    <dgm:pt modelId="{D1CF554D-A069-4BB5-8275-080DCE61BAAE}" type="pres">
      <dgm:prSet presAssocID="{BF0921BE-9FF8-45D9-BFF7-BEB6F4D45B8A}" presName="node" presStyleLbl="node1" presStyleIdx="5" presStyleCnt="7" custScaleX="113046">
        <dgm:presLayoutVars>
          <dgm:bulletEnabled val="1"/>
        </dgm:presLayoutVars>
      </dgm:prSet>
      <dgm:spPr/>
    </dgm:pt>
    <dgm:pt modelId="{9EB7FCCD-AAEA-4628-AC4A-A81C9E8F4F1A}" type="pres">
      <dgm:prSet presAssocID="{E9CBA42A-F15B-4495-89EF-6F345B42060E}" presName="sibTrans" presStyleCnt="0"/>
      <dgm:spPr/>
    </dgm:pt>
    <dgm:pt modelId="{8178088B-2026-4D33-AEDE-12A4D17708AD}" type="pres">
      <dgm:prSet presAssocID="{2E97F4DB-38B5-4A4E-A64A-B116E4A73637}" presName="node" presStyleLbl="node1" presStyleIdx="6" presStyleCnt="7" custScaleX="126311" custScaleY="98981">
        <dgm:presLayoutVars>
          <dgm:bulletEnabled val="1"/>
        </dgm:presLayoutVars>
      </dgm:prSet>
      <dgm:spPr/>
    </dgm:pt>
  </dgm:ptLst>
  <dgm:cxnLst>
    <dgm:cxn modelId="{547F5100-914A-4424-8083-B674CC4F9BB9}" type="presOf" srcId="{043B37D0-A1AE-4A9A-8A5C-33A89211C4E1}" destId="{D1CF554D-A069-4BB5-8275-080DCE61BAAE}" srcOrd="0" destOrd="1" presId="urn:microsoft.com/office/officeart/2005/8/layout/default"/>
    <dgm:cxn modelId="{A1167000-AEB8-48A6-9A7F-E95E759D585E}" srcId="{90082661-5622-41E7-A530-C4307D233B60}" destId="{BF7822A0-FA6F-4B82-908E-B4A9B7A4C359}" srcOrd="3" destOrd="0" parTransId="{C7C02035-8A37-4F11-B815-66490F8A471E}" sibTransId="{03582252-722F-4E23-B961-1B74E29DB48D}"/>
    <dgm:cxn modelId="{266ADB09-7B43-4B5D-8CC0-A6ED1DFA0FB6}" type="presOf" srcId="{A5AA848F-8749-4B26-8C92-54E7E4C0C00E}" destId="{8178088B-2026-4D33-AEDE-12A4D17708AD}" srcOrd="0" destOrd="6" presId="urn:microsoft.com/office/officeart/2005/8/layout/default"/>
    <dgm:cxn modelId="{FBB80010-394F-45CF-A6DC-97BEDC5168BA}" type="presOf" srcId="{1C2402B4-C123-41F9-ADDC-CC5E2E5A2A1D}" destId="{93B81AC0-A27E-4D95-ABD1-BAA187F460D9}" srcOrd="0" destOrd="0" presId="urn:microsoft.com/office/officeart/2005/8/layout/default"/>
    <dgm:cxn modelId="{37ECAA11-144A-4D23-B127-B277348A780F}" srcId="{BF0921BE-9FF8-45D9-BFF7-BEB6F4D45B8A}" destId="{239B68A0-3764-46BE-9F3F-1F304FC8C1B5}" srcOrd="1" destOrd="0" parTransId="{F71B95AA-97C7-4ABE-9771-7019B6B08A0F}" sibTransId="{0E2D28C6-FC05-40F1-A576-319028400FE8}"/>
    <dgm:cxn modelId="{DA74D81F-E14E-4E95-A5DA-98AEA7B4157E}" srcId="{90082661-5622-41E7-A530-C4307D233B60}" destId="{9DAA3F7E-52C0-4EFF-986C-1FF6B181D620}" srcOrd="1" destOrd="0" parTransId="{B5B128F6-185A-445F-80FB-4E533F6A821D}" sibTransId="{6DC959C9-DBA0-4484-AC0B-6F09599C6C74}"/>
    <dgm:cxn modelId="{5A669921-0645-4F2C-9F57-18A35BB3F619}" type="presOf" srcId="{BF0921BE-9FF8-45D9-BFF7-BEB6F4D45B8A}" destId="{D1CF554D-A069-4BB5-8275-080DCE61BAAE}" srcOrd="0" destOrd="0" presId="urn:microsoft.com/office/officeart/2005/8/layout/default"/>
    <dgm:cxn modelId="{39B96B23-512B-44ED-8353-E18798C2032A}" type="presOf" srcId="{2E97F4DB-38B5-4A4E-A64A-B116E4A73637}" destId="{8178088B-2026-4D33-AEDE-12A4D17708AD}" srcOrd="0" destOrd="0" presId="urn:microsoft.com/office/officeart/2005/8/layout/default"/>
    <dgm:cxn modelId="{C4476424-317D-41D0-8527-17802914BD14}" srcId="{90082661-5622-41E7-A530-C4307D233B60}" destId="{BF0921BE-9FF8-45D9-BFF7-BEB6F4D45B8A}" srcOrd="5" destOrd="0" parTransId="{93F03A31-B604-47AF-BA51-511F9FF986C2}" sibTransId="{E9CBA42A-F15B-4495-89EF-6F345B42060E}"/>
    <dgm:cxn modelId="{24E5F924-21A4-4F78-94B1-2EFCDC2DD297}" type="presOf" srcId="{9DAA3F7E-52C0-4EFF-986C-1FF6B181D620}" destId="{761203B1-B0FF-4F2C-A99F-A258C786FA5A}" srcOrd="0" destOrd="0" presId="urn:microsoft.com/office/officeart/2005/8/layout/default"/>
    <dgm:cxn modelId="{265BEE35-6219-4864-ADBA-587CCB49C286}" srcId="{90082661-5622-41E7-A530-C4307D233B60}" destId="{2E97F4DB-38B5-4A4E-A64A-B116E4A73637}" srcOrd="6" destOrd="0" parTransId="{D90B122F-4984-45F4-91F9-D159CB52B66B}" sibTransId="{1BE81583-FEB1-428E-A732-BDE7B65A62BD}"/>
    <dgm:cxn modelId="{5E1FC63D-CFC5-4F7D-9F45-F7584E7C5FED}" type="presOf" srcId="{C3F8AE5E-62A0-456D-A2C7-D8086D6B1A0A}" destId="{8178088B-2026-4D33-AEDE-12A4D17708AD}" srcOrd="0" destOrd="5" presId="urn:microsoft.com/office/officeart/2005/8/layout/default"/>
    <dgm:cxn modelId="{C337B25C-7DCE-4978-A7F5-81FE72C0E94F}" srcId="{2E97F4DB-38B5-4A4E-A64A-B116E4A73637}" destId="{6F4315E7-0F04-4E11-BCA7-36E1719D7C02}" srcOrd="3" destOrd="0" parTransId="{63FD4B16-2117-4E05-B5FC-0855DE1CDF58}" sibTransId="{B7FF482E-252D-46DC-B93F-655F2CE77072}"/>
    <dgm:cxn modelId="{82BF6164-D151-4709-A4A4-761ACA5501CD}" srcId="{2E97F4DB-38B5-4A4E-A64A-B116E4A73637}" destId="{A5AA848F-8749-4B26-8C92-54E7E4C0C00E}" srcOrd="5" destOrd="0" parTransId="{0904DE9B-3A2B-414A-8AB0-F2FA3A72632A}" sibTransId="{64BEBACB-6A8F-4774-A64C-DF3B30547C39}"/>
    <dgm:cxn modelId="{35F03C6C-1AD9-4E40-A2EF-3C181469B84A}" type="presOf" srcId="{D3509780-2C10-4494-BC46-01B101DDC9C5}" destId="{8178088B-2026-4D33-AEDE-12A4D17708AD}" srcOrd="0" destOrd="1" presId="urn:microsoft.com/office/officeart/2005/8/layout/default"/>
    <dgm:cxn modelId="{07E36778-C93E-4513-A68B-CE15807FFA9F}" srcId="{2E97F4DB-38B5-4A4E-A64A-B116E4A73637}" destId="{FF4FC382-3122-4663-A924-7EA32072F202}" srcOrd="1" destOrd="0" parTransId="{1DE2ED65-32AD-4929-BF5F-FBA493FE6D27}" sibTransId="{DBEADE17-D7A0-4D83-B644-AC92C99007AC}"/>
    <dgm:cxn modelId="{0C9CE77A-5C4D-4E4C-9DA7-B0D3D8D4A489}" type="presOf" srcId="{FF4FC382-3122-4663-A924-7EA32072F202}" destId="{8178088B-2026-4D33-AEDE-12A4D17708AD}" srcOrd="0" destOrd="2" presId="urn:microsoft.com/office/officeart/2005/8/layout/default"/>
    <dgm:cxn modelId="{C9686487-43E9-41FF-B92B-AD5F0018DB93}" srcId="{2E97F4DB-38B5-4A4E-A64A-B116E4A73637}" destId="{C3F8AE5E-62A0-456D-A2C7-D8086D6B1A0A}" srcOrd="4" destOrd="0" parTransId="{CD5B203B-43D3-42A6-A618-C636D382A11B}" sibTransId="{EA7AD88D-4A73-42DA-8465-890E12B67605}"/>
    <dgm:cxn modelId="{0077A98D-4CB0-4881-B339-0A3B941C3F1F}" type="presOf" srcId="{90082661-5622-41E7-A530-C4307D233B60}" destId="{DEEB1C78-B246-4E0D-9CA0-C9486FE211F8}" srcOrd="0" destOrd="0" presId="urn:microsoft.com/office/officeart/2005/8/layout/default"/>
    <dgm:cxn modelId="{FF46F88E-EA57-4723-AED8-899B0FCEE848}" type="presOf" srcId="{239B68A0-3764-46BE-9F3F-1F304FC8C1B5}" destId="{D1CF554D-A069-4BB5-8275-080DCE61BAAE}" srcOrd="0" destOrd="2" presId="urn:microsoft.com/office/officeart/2005/8/layout/default"/>
    <dgm:cxn modelId="{F8841AA2-3FD4-4BFE-9758-8C358CC36935}" type="presOf" srcId="{4882498F-940D-48C0-9398-CF5C4BA45252}" destId="{8178088B-2026-4D33-AEDE-12A4D17708AD}" srcOrd="0" destOrd="3" presId="urn:microsoft.com/office/officeart/2005/8/layout/default"/>
    <dgm:cxn modelId="{2ABAD5A9-105E-4CC2-A6BA-9152B72395D8}" srcId="{BF0921BE-9FF8-45D9-BFF7-BEB6F4D45B8A}" destId="{043B37D0-A1AE-4A9A-8A5C-33A89211C4E1}" srcOrd="0" destOrd="0" parTransId="{4D8E66DA-24D0-4451-B457-22C6553CB0EB}" sibTransId="{4DACFA7D-8ADD-4064-9896-844ED60D120D}"/>
    <dgm:cxn modelId="{5FF477B1-9D0A-4322-B3E4-F790A86CEF66}" type="presOf" srcId="{6F4315E7-0F04-4E11-BCA7-36E1719D7C02}" destId="{8178088B-2026-4D33-AEDE-12A4D17708AD}" srcOrd="0" destOrd="4" presId="urn:microsoft.com/office/officeart/2005/8/layout/default"/>
    <dgm:cxn modelId="{2D6C62B7-6B9A-4FC7-8589-C31EC2066A52}" srcId="{2E97F4DB-38B5-4A4E-A64A-B116E4A73637}" destId="{4882498F-940D-48C0-9398-CF5C4BA45252}" srcOrd="2" destOrd="0" parTransId="{16FA40F3-04E0-4054-A4C3-6526058B2456}" sibTransId="{26382F11-F434-4C78-A4A2-8AF65122BF62}"/>
    <dgm:cxn modelId="{942EDEC2-4F77-4B84-8266-30DF986C2F55}" type="presOf" srcId="{ABCEDBF2-FDB4-482F-9007-868870AE095F}" destId="{96BEC3EF-13FE-40B5-AFC8-107B22B016A7}" srcOrd="0" destOrd="0" presId="urn:microsoft.com/office/officeart/2005/8/layout/default"/>
    <dgm:cxn modelId="{D32409C6-C290-48F6-8B53-370050CC17CE}" srcId="{2E97F4DB-38B5-4A4E-A64A-B116E4A73637}" destId="{9D75F686-4891-4735-A01A-4A715C78DB20}" srcOrd="6" destOrd="0" parTransId="{09B24BED-2B7E-423A-94E0-E2794FF77A91}" sibTransId="{5F717C90-4D32-4DF1-95B0-E5E829D2D158}"/>
    <dgm:cxn modelId="{2F7023C7-4286-4C0B-8684-E3E686D937B3}" type="presOf" srcId="{2DB536EA-2D47-4093-839C-107EFD539DFA}" destId="{B9CD902A-D6E2-4369-B22A-B67759710357}" srcOrd="0" destOrd="0" presId="urn:microsoft.com/office/officeart/2005/8/layout/default"/>
    <dgm:cxn modelId="{D8C37FC8-DF5E-4327-8639-5063ADBD879E}" srcId="{2E97F4DB-38B5-4A4E-A64A-B116E4A73637}" destId="{D3509780-2C10-4494-BC46-01B101DDC9C5}" srcOrd="0" destOrd="0" parTransId="{896E7F9D-8295-4383-8BF9-D7FF8AB65C74}" sibTransId="{1C8F806E-E50F-4C4B-9F22-1B13DFD74D82}"/>
    <dgm:cxn modelId="{8C62AECC-C656-4C4E-B4BC-4D7E8FA22AEA}" srcId="{90082661-5622-41E7-A530-C4307D233B60}" destId="{ABCEDBF2-FDB4-482F-9007-868870AE095F}" srcOrd="4" destOrd="0" parTransId="{505D825F-42B4-4BFC-ABD0-F4FBF2688169}" sibTransId="{D9111106-44C1-44AD-877A-88EA9843E513}"/>
    <dgm:cxn modelId="{AA7286CF-526D-416F-AE8E-AD5787C6AD6E}" srcId="{90082661-5622-41E7-A530-C4307D233B60}" destId="{1C2402B4-C123-41F9-ADDC-CC5E2E5A2A1D}" srcOrd="0" destOrd="0" parTransId="{8F91186F-EE43-4C57-AAB2-EB06700A6B56}" sibTransId="{C0923317-9338-44C8-AB04-6D8C3A896F3C}"/>
    <dgm:cxn modelId="{FD83FFD2-0E1B-40D4-B7AF-C11573A4AE13}" srcId="{90082661-5622-41E7-A530-C4307D233B60}" destId="{2DB536EA-2D47-4093-839C-107EFD539DFA}" srcOrd="2" destOrd="0" parTransId="{E353AD27-18E0-466A-8DF0-690BDEFCC853}" sibTransId="{2B7120BF-44F4-444F-981E-600636D6D762}"/>
    <dgm:cxn modelId="{5E983BF3-B1F4-4F0E-9F36-9D671D663E52}" type="presOf" srcId="{BF7822A0-FA6F-4B82-908E-B4A9B7A4C359}" destId="{9BF0B0A2-4D9D-40E4-B505-56CDE1D1810B}" srcOrd="0" destOrd="0" presId="urn:microsoft.com/office/officeart/2005/8/layout/default"/>
    <dgm:cxn modelId="{24BD32F8-EE4A-4AD5-B99E-5E34A6650A14}" type="presOf" srcId="{9D75F686-4891-4735-A01A-4A715C78DB20}" destId="{8178088B-2026-4D33-AEDE-12A4D17708AD}" srcOrd="0" destOrd="7" presId="urn:microsoft.com/office/officeart/2005/8/layout/default"/>
    <dgm:cxn modelId="{C316AC3C-5926-4341-9B57-B60FC281E2B9}" type="presParOf" srcId="{DEEB1C78-B246-4E0D-9CA0-C9486FE211F8}" destId="{93B81AC0-A27E-4D95-ABD1-BAA187F460D9}" srcOrd="0" destOrd="0" presId="urn:microsoft.com/office/officeart/2005/8/layout/default"/>
    <dgm:cxn modelId="{144062E6-E5AA-4EBE-9799-3B15E5986783}" type="presParOf" srcId="{DEEB1C78-B246-4E0D-9CA0-C9486FE211F8}" destId="{A8143197-940E-4A9F-A76C-AAE588E5C159}" srcOrd="1" destOrd="0" presId="urn:microsoft.com/office/officeart/2005/8/layout/default"/>
    <dgm:cxn modelId="{B2DFC56C-0FCD-4F41-9A6D-CD00BBAEBF07}" type="presParOf" srcId="{DEEB1C78-B246-4E0D-9CA0-C9486FE211F8}" destId="{761203B1-B0FF-4F2C-A99F-A258C786FA5A}" srcOrd="2" destOrd="0" presId="urn:microsoft.com/office/officeart/2005/8/layout/default"/>
    <dgm:cxn modelId="{2B646485-5567-4A0D-9A80-C9EE5375397D}" type="presParOf" srcId="{DEEB1C78-B246-4E0D-9CA0-C9486FE211F8}" destId="{BAC9E8B3-1518-4DD7-9B69-52120930E700}" srcOrd="3" destOrd="0" presId="urn:microsoft.com/office/officeart/2005/8/layout/default"/>
    <dgm:cxn modelId="{8A1AEAEF-9799-411E-8833-FDB39BC4A598}" type="presParOf" srcId="{DEEB1C78-B246-4E0D-9CA0-C9486FE211F8}" destId="{B9CD902A-D6E2-4369-B22A-B67759710357}" srcOrd="4" destOrd="0" presId="urn:microsoft.com/office/officeart/2005/8/layout/default"/>
    <dgm:cxn modelId="{21489EC2-9BDD-4B0B-A3DE-130EE37FCE3F}" type="presParOf" srcId="{DEEB1C78-B246-4E0D-9CA0-C9486FE211F8}" destId="{D8413161-30B7-475B-9F28-296DA18D771B}" srcOrd="5" destOrd="0" presId="urn:microsoft.com/office/officeart/2005/8/layout/default"/>
    <dgm:cxn modelId="{DF67DB5E-3834-4C7A-8F9E-94BCF5FD972C}" type="presParOf" srcId="{DEEB1C78-B246-4E0D-9CA0-C9486FE211F8}" destId="{9BF0B0A2-4D9D-40E4-B505-56CDE1D1810B}" srcOrd="6" destOrd="0" presId="urn:microsoft.com/office/officeart/2005/8/layout/default"/>
    <dgm:cxn modelId="{1FEBCA62-CF02-49BF-A93C-FC19846B2F6E}" type="presParOf" srcId="{DEEB1C78-B246-4E0D-9CA0-C9486FE211F8}" destId="{D679D3DB-D4CE-4BD0-895B-10839D54B6F1}" srcOrd="7" destOrd="0" presId="urn:microsoft.com/office/officeart/2005/8/layout/default"/>
    <dgm:cxn modelId="{76F40697-DF59-4464-B58C-AFF5FAA938FD}" type="presParOf" srcId="{DEEB1C78-B246-4E0D-9CA0-C9486FE211F8}" destId="{96BEC3EF-13FE-40B5-AFC8-107B22B016A7}" srcOrd="8" destOrd="0" presId="urn:microsoft.com/office/officeart/2005/8/layout/default"/>
    <dgm:cxn modelId="{E85E2AE9-55AB-4723-8B74-EF2543BB8B58}" type="presParOf" srcId="{DEEB1C78-B246-4E0D-9CA0-C9486FE211F8}" destId="{D51E091A-F8BD-410F-8EDE-752A3522EF14}" srcOrd="9" destOrd="0" presId="urn:microsoft.com/office/officeart/2005/8/layout/default"/>
    <dgm:cxn modelId="{3F4F9ABD-4EEB-42AB-9B4A-350A2E3B2973}" type="presParOf" srcId="{DEEB1C78-B246-4E0D-9CA0-C9486FE211F8}" destId="{D1CF554D-A069-4BB5-8275-080DCE61BAAE}" srcOrd="10" destOrd="0" presId="urn:microsoft.com/office/officeart/2005/8/layout/default"/>
    <dgm:cxn modelId="{8FEC7931-6866-4068-B430-48963535ABEE}" type="presParOf" srcId="{DEEB1C78-B246-4E0D-9CA0-C9486FE211F8}" destId="{9EB7FCCD-AAEA-4628-AC4A-A81C9E8F4F1A}" srcOrd="11" destOrd="0" presId="urn:microsoft.com/office/officeart/2005/8/layout/default"/>
    <dgm:cxn modelId="{89DC4271-F827-4813-ABD9-8EE98B42AD90}" type="presParOf" srcId="{DEEB1C78-B246-4E0D-9CA0-C9486FE211F8}" destId="{8178088B-2026-4D33-AEDE-12A4D17708AD}" srcOrd="12"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BBEE22-4DD0-4E6B-ABC0-5EF6E0A46B3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FF00E81-A7E8-4A08-8F25-B3F8B515D2DD}">
      <dgm:prSet/>
      <dgm:spPr/>
      <dgm:t>
        <a:bodyPr/>
        <a:lstStyle/>
        <a:p>
          <a:r>
            <a:rPr lang="ru-RU" dirty="0"/>
            <a:t>Патриархальные общества</a:t>
          </a:r>
          <a:endParaRPr lang="en-US" dirty="0"/>
        </a:p>
      </dgm:t>
    </dgm:pt>
    <dgm:pt modelId="{9C5784B7-2C9F-4894-AAC8-29397B0ED368}" type="parTrans" cxnId="{593C543E-4A58-482D-A00B-5C36AEEBC19E}">
      <dgm:prSet/>
      <dgm:spPr/>
      <dgm:t>
        <a:bodyPr/>
        <a:lstStyle/>
        <a:p>
          <a:endParaRPr lang="en-US"/>
        </a:p>
      </dgm:t>
    </dgm:pt>
    <dgm:pt modelId="{1D6770C0-7E61-4024-A494-28F8E9A53059}" type="sibTrans" cxnId="{593C543E-4A58-482D-A00B-5C36AEEBC19E}">
      <dgm:prSet/>
      <dgm:spPr/>
      <dgm:t>
        <a:bodyPr/>
        <a:lstStyle/>
        <a:p>
          <a:endParaRPr lang="en-US"/>
        </a:p>
      </dgm:t>
    </dgm:pt>
    <dgm:pt modelId="{C2E52F3D-0C59-465B-9EE5-7574D40DE750}">
      <dgm:prSet/>
      <dgm:spPr/>
      <dgm:t>
        <a:bodyPr/>
        <a:lstStyle/>
        <a:p>
          <a:r>
            <a:rPr lang="ru-RU" dirty="0"/>
            <a:t>Капитализм</a:t>
          </a:r>
          <a:r>
            <a:rPr lang="en-GB" dirty="0"/>
            <a:t>, </a:t>
          </a:r>
          <a:r>
            <a:rPr lang="ru-RU" dirty="0"/>
            <a:t>неолиберализм</a:t>
          </a:r>
          <a:endParaRPr lang="en-US" dirty="0"/>
        </a:p>
      </dgm:t>
    </dgm:pt>
    <dgm:pt modelId="{D6B4C1DD-128E-4EB9-AA52-CA82FA94233E}" type="parTrans" cxnId="{BC1BD6B3-8DD2-41E1-B2B7-0DDF52502AF4}">
      <dgm:prSet/>
      <dgm:spPr/>
      <dgm:t>
        <a:bodyPr/>
        <a:lstStyle/>
        <a:p>
          <a:endParaRPr lang="en-US"/>
        </a:p>
      </dgm:t>
    </dgm:pt>
    <dgm:pt modelId="{E95C94E2-68AF-4150-976C-BB7452EC5FD4}" type="sibTrans" cxnId="{BC1BD6B3-8DD2-41E1-B2B7-0DDF52502AF4}">
      <dgm:prSet/>
      <dgm:spPr/>
      <dgm:t>
        <a:bodyPr/>
        <a:lstStyle/>
        <a:p>
          <a:endParaRPr lang="en-US"/>
        </a:p>
      </dgm:t>
    </dgm:pt>
    <dgm:pt modelId="{25A3A08E-D0FC-473D-95B7-BC37A2FAC00F}">
      <dgm:prSet/>
      <dgm:spPr/>
      <dgm:t>
        <a:bodyPr/>
        <a:lstStyle/>
        <a:p>
          <a:r>
            <a:rPr lang="ru-RU" dirty="0"/>
            <a:t>Структурный расизм</a:t>
          </a:r>
          <a:endParaRPr lang="en-US" dirty="0"/>
        </a:p>
      </dgm:t>
    </dgm:pt>
    <dgm:pt modelId="{BA9DE2E2-C37C-46CD-BE83-11093B1177C6}" type="parTrans" cxnId="{FDBAD0E9-37FF-4BF5-AC2E-E99B9B2069EE}">
      <dgm:prSet/>
      <dgm:spPr/>
      <dgm:t>
        <a:bodyPr/>
        <a:lstStyle/>
        <a:p>
          <a:endParaRPr lang="en-US"/>
        </a:p>
      </dgm:t>
    </dgm:pt>
    <dgm:pt modelId="{1252A1F9-3713-48FE-A743-6264CB6B7D08}" type="sibTrans" cxnId="{FDBAD0E9-37FF-4BF5-AC2E-E99B9B2069EE}">
      <dgm:prSet/>
      <dgm:spPr/>
      <dgm:t>
        <a:bodyPr/>
        <a:lstStyle/>
        <a:p>
          <a:endParaRPr lang="en-US"/>
        </a:p>
      </dgm:t>
    </dgm:pt>
    <dgm:pt modelId="{034E5CF7-E635-48B1-B58F-BDB9DD977D4A}">
      <dgm:prSet/>
      <dgm:spPr/>
      <dgm:t>
        <a:bodyPr/>
        <a:lstStyle/>
        <a:p>
          <a:r>
            <a:rPr lang="ru-RU" dirty="0"/>
            <a:t>Биомедицина</a:t>
          </a:r>
          <a:endParaRPr lang="en-US" dirty="0"/>
        </a:p>
      </dgm:t>
    </dgm:pt>
    <dgm:pt modelId="{AA8F5E2C-C9E5-4100-A90B-7DD82449C97C}" type="parTrans" cxnId="{8023EE10-0B9A-4325-95D2-7F84779B1A6A}">
      <dgm:prSet/>
      <dgm:spPr/>
      <dgm:t>
        <a:bodyPr/>
        <a:lstStyle/>
        <a:p>
          <a:endParaRPr lang="en-US"/>
        </a:p>
      </dgm:t>
    </dgm:pt>
    <dgm:pt modelId="{7A9147C7-465A-4F25-AD9C-241174824692}" type="sibTrans" cxnId="{8023EE10-0B9A-4325-95D2-7F84779B1A6A}">
      <dgm:prSet/>
      <dgm:spPr/>
      <dgm:t>
        <a:bodyPr/>
        <a:lstStyle/>
        <a:p>
          <a:endParaRPr lang="en-US"/>
        </a:p>
      </dgm:t>
    </dgm:pt>
    <dgm:pt modelId="{7DCC4603-D803-4636-9F84-4D54F066AE3B}">
      <dgm:prSet/>
      <dgm:spPr/>
      <dgm:t>
        <a:bodyPr/>
        <a:lstStyle/>
        <a:p>
          <a:r>
            <a:rPr lang="ru-RU" dirty="0"/>
            <a:t>Ксенофобия</a:t>
          </a:r>
          <a:endParaRPr lang="en-US" dirty="0"/>
        </a:p>
      </dgm:t>
    </dgm:pt>
    <dgm:pt modelId="{2A35B258-5C1B-4727-95F8-BE59C059E2D4}" type="parTrans" cxnId="{8C8A5F83-588B-408C-AE91-DD3E228591F0}">
      <dgm:prSet/>
      <dgm:spPr/>
      <dgm:t>
        <a:bodyPr/>
        <a:lstStyle/>
        <a:p>
          <a:endParaRPr lang="en-US"/>
        </a:p>
      </dgm:t>
    </dgm:pt>
    <dgm:pt modelId="{628DBA16-4395-4568-B905-D4C1AFCB05A6}" type="sibTrans" cxnId="{8C8A5F83-588B-408C-AE91-DD3E228591F0}">
      <dgm:prSet/>
      <dgm:spPr/>
      <dgm:t>
        <a:bodyPr/>
        <a:lstStyle/>
        <a:p>
          <a:endParaRPr lang="en-US"/>
        </a:p>
      </dgm:t>
    </dgm:pt>
    <dgm:pt modelId="{4EF20D42-279D-4C44-922B-2CA1456033E0}" type="pres">
      <dgm:prSet presAssocID="{CDBBEE22-4DD0-4E6B-ABC0-5EF6E0A46B33}" presName="linear" presStyleCnt="0">
        <dgm:presLayoutVars>
          <dgm:animLvl val="lvl"/>
          <dgm:resizeHandles val="exact"/>
        </dgm:presLayoutVars>
      </dgm:prSet>
      <dgm:spPr/>
    </dgm:pt>
    <dgm:pt modelId="{83917E3E-B140-4F12-B3D2-567A4FF61034}" type="pres">
      <dgm:prSet presAssocID="{6FF00E81-A7E8-4A08-8F25-B3F8B515D2DD}" presName="parentText" presStyleLbl="node1" presStyleIdx="0" presStyleCnt="5">
        <dgm:presLayoutVars>
          <dgm:chMax val="0"/>
          <dgm:bulletEnabled val="1"/>
        </dgm:presLayoutVars>
      </dgm:prSet>
      <dgm:spPr/>
    </dgm:pt>
    <dgm:pt modelId="{F8BCB709-C755-45CF-A898-923E7C80E3A5}" type="pres">
      <dgm:prSet presAssocID="{1D6770C0-7E61-4024-A494-28F8E9A53059}" presName="spacer" presStyleCnt="0"/>
      <dgm:spPr/>
    </dgm:pt>
    <dgm:pt modelId="{EF5A8AF4-493A-42D2-A1F0-7C21AC57DF7C}" type="pres">
      <dgm:prSet presAssocID="{C2E52F3D-0C59-465B-9EE5-7574D40DE750}" presName="parentText" presStyleLbl="node1" presStyleIdx="1" presStyleCnt="5">
        <dgm:presLayoutVars>
          <dgm:chMax val="0"/>
          <dgm:bulletEnabled val="1"/>
        </dgm:presLayoutVars>
      </dgm:prSet>
      <dgm:spPr/>
    </dgm:pt>
    <dgm:pt modelId="{2305986F-7C67-4A67-9252-3776ED2C6BA9}" type="pres">
      <dgm:prSet presAssocID="{E95C94E2-68AF-4150-976C-BB7452EC5FD4}" presName="spacer" presStyleCnt="0"/>
      <dgm:spPr/>
    </dgm:pt>
    <dgm:pt modelId="{F72FDA14-D528-403F-8C1C-E9501778C13C}" type="pres">
      <dgm:prSet presAssocID="{25A3A08E-D0FC-473D-95B7-BC37A2FAC00F}" presName="parentText" presStyleLbl="node1" presStyleIdx="2" presStyleCnt="5">
        <dgm:presLayoutVars>
          <dgm:chMax val="0"/>
          <dgm:bulletEnabled val="1"/>
        </dgm:presLayoutVars>
      </dgm:prSet>
      <dgm:spPr/>
    </dgm:pt>
    <dgm:pt modelId="{10D33071-E656-4AFF-A9C9-436B9D93970A}" type="pres">
      <dgm:prSet presAssocID="{1252A1F9-3713-48FE-A743-6264CB6B7D08}" presName="spacer" presStyleCnt="0"/>
      <dgm:spPr/>
    </dgm:pt>
    <dgm:pt modelId="{4B499F9F-E4B8-4460-BCF2-B2E2AFED5A96}" type="pres">
      <dgm:prSet presAssocID="{034E5CF7-E635-48B1-B58F-BDB9DD977D4A}" presName="parentText" presStyleLbl="node1" presStyleIdx="3" presStyleCnt="5">
        <dgm:presLayoutVars>
          <dgm:chMax val="0"/>
          <dgm:bulletEnabled val="1"/>
        </dgm:presLayoutVars>
      </dgm:prSet>
      <dgm:spPr/>
    </dgm:pt>
    <dgm:pt modelId="{99762D92-DB40-4950-9D56-46298094E441}" type="pres">
      <dgm:prSet presAssocID="{7A9147C7-465A-4F25-AD9C-241174824692}" presName="spacer" presStyleCnt="0"/>
      <dgm:spPr/>
    </dgm:pt>
    <dgm:pt modelId="{6C08E386-819F-4678-88DF-0723D73750A6}" type="pres">
      <dgm:prSet presAssocID="{7DCC4603-D803-4636-9F84-4D54F066AE3B}" presName="parentText" presStyleLbl="node1" presStyleIdx="4" presStyleCnt="5" custLinFactY="14316" custLinFactNeighborX="5260" custLinFactNeighborY="100000">
        <dgm:presLayoutVars>
          <dgm:chMax val="0"/>
          <dgm:bulletEnabled val="1"/>
        </dgm:presLayoutVars>
      </dgm:prSet>
      <dgm:spPr/>
    </dgm:pt>
  </dgm:ptLst>
  <dgm:cxnLst>
    <dgm:cxn modelId="{8023EE10-0B9A-4325-95D2-7F84779B1A6A}" srcId="{CDBBEE22-4DD0-4E6B-ABC0-5EF6E0A46B33}" destId="{034E5CF7-E635-48B1-B58F-BDB9DD977D4A}" srcOrd="3" destOrd="0" parTransId="{AA8F5E2C-C9E5-4100-A90B-7DD82449C97C}" sibTransId="{7A9147C7-465A-4F25-AD9C-241174824692}"/>
    <dgm:cxn modelId="{F6F96D14-6844-4460-B524-F303BDB93E1A}" type="presOf" srcId="{034E5CF7-E635-48B1-B58F-BDB9DD977D4A}" destId="{4B499F9F-E4B8-4460-BCF2-B2E2AFED5A96}" srcOrd="0" destOrd="0" presId="urn:microsoft.com/office/officeart/2005/8/layout/vList2"/>
    <dgm:cxn modelId="{DDB15A30-4FFB-48F8-A1C6-52BA768CDDF3}" type="presOf" srcId="{25A3A08E-D0FC-473D-95B7-BC37A2FAC00F}" destId="{F72FDA14-D528-403F-8C1C-E9501778C13C}" srcOrd="0" destOrd="0" presId="urn:microsoft.com/office/officeart/2005/8/layout/vList2"/>
    <dgm:cxn modelId="{593C543E-4A58-482D-A00B-5C36AEEBC19E}" srcId="{CDBBEE22-4DD0-4E6B-ABC0-5EF6E0A46B33}" destId="{6FF00E81-A7E8-4A08-8F25-B3F8B515D2DD}" srcOrd="0" destOrd="0" parTransId="{9C5784B7-2C9F-4894-AAC8-29397B0ED368}" sibTransId="{1D6770C0-7E61-4024-A494-28F8E9A53059}"/>
    <dgm:cxn modelId="{8C8A5F83-588B-408C-AE91-DD3E228591F0}" srcId="{CDBBEE22-4DD0-4E6B-ABC0-5EF6E0A46B33}" destId="{7DCC4603-D803-4636-9F84-4D54F066AE3B}" srcOrd="4" destOrd="0" parTransId="{2A35B258-5C1B-4727-95F8-BE59C059E2D4}" sibTransId="{628DBA16-4395-4568-B905-D4C1AFCB05A6}"/>
    <dgm:cxn modelId="{CA208191-BFBB-42D7-8268-9D78BD60A11C}" type="presOf" srcId="{7DCC4603-D803-4636-9F84-4D54F066AE3B}" destId="{6C08E386-819F-4678-88DF-0723D73750A6}" srcOrd="0" destOrd="0" presId="urn:microsoft.com/office/officeart/2005/8/layout/vList2"/>
    <dgm:cxn modelId="{340B54AC-93B2-4BFC-96C3-F319C76BB5DA}" type="presOf" srcId="{6FF00E81-A7E8-4A08-8F25-B3F8B515D2DD}" destId="{83917E3E-B140-4F12-B3D2-567A4FF61034}" srcOrd="0" destOrd="0" presId="urn:microsoft.com/office/officeart/2005/8/layout/vList2"/>
    <dgm:cxn modelId="{BC1BD6B3-8DD2-41E1-B2B7-0DDF52502AF4}" srcId="{CDBBEE22-4DD0-4E6B-ABC0-5EF6E0A46B33}" destId="{C2E52F3D-0C59-465B-9EE5-7574D40DE750}" srcOrd="1" destOrd="0" parTransId="{D6B4C1DD-128E-4EB9-AA52-CA82FA94233E}" sibTransId="{E95C94E2-68AF-4150-976C-BB7452EC5FD4}"/>
    <dgm:cxn modelId="{2174C9C7-EF92-4F31-A190-96AFAA24B586}" type="presOf" srcId="{C2E52F3D-0C59-465B-9EE5-7574D40DE750}" destId="{EF5A8AF4-493A-42D2-A1F0-7C21AC57DF7C}" srcOrd="0" destOrd="0" presId="urn:microsoft.com/office/officeart/2005/8/layout/vList2"/>
    <dgm:cxn modelId="{3FD174CC-D242-467F-9122-83DD3D8DDEFB}" type="presOf" srcId="{CDBBEE22-4DD0-4E6B-ABC0-5EF6E0A46B33}" destId="{4EF20D42-279D-4C44-922B-2CA1456033E0}" srcOrd="0" destOrd="0" presId="urn:microsoft.com/office/officeart/2005/8/layout/vList2"/>
    <dgm:cxn modelId="{FDBAD0E9-37FF-4BF5-AC2E-E99B9B2069EE}" srcId="{CDBBEE22-4DD0-4E6B-ABC0-5EF6E0A46B33}" destId="{25A3A08E-D0FC-473D-95B7-BC37A2FAC00F}" srcOrd="2" destOrd="0" parTransId="{BA9DE2E2-C37C-46CD-BE83-11093B1177C6}" sibTransId="{1252A1F9-3713-48FE-A743-6264CB6B7D08}"/>
    <dgm:cxn modelId="{FD381347-B776-40A0-88FA-665EC801B445}" type="presParOf" srcId="{4EF20D42-279D-4C44-922B-2CA1456033E0}" destId="{83917E3E-B140-4F12-B3D2-567A4FF61034}" srcOrd="0" destOrd="0" presId="urn:microsoft.com/office/officeart/2005/8/layout/vList2"/>
    <dgm:cxn modelId="{7C7F7060-8274-4EBA-AE29-4D47F70F9081}" type="presParOf" srcId="{4EF20D42-279D-4C44-922B-2CA1456033E0}" destId="{F8BCB709-C755-45CF-A898-923E7C80E3A5}" srcOrd="1" destOrd="0" presId="urn:microsoft.com/office/officeart/2005/8/layout/vList2"/>
    <dgm:cxn modelId="{AFF63E9E-3A20-43CE-BB48-C14D2565C140}" type="presParOf" srcId="{4EF20D42-279D-4C44-922B-2CA1456033E0}" destId="{EF5A8AF4-493A-42D2-A1F0-7C21AC57DF7C}" srcOrd="2" destOrd="0" presId="urn:microsoft.com/office/officeart/2005/8/layout/vList2"/>
    <dgm:cxn modelId="{A193ED09-4F5B-4E94-ABE6-A9DC55FDD65D}" type="presParOf" srcId="{4EF20D42-279D-4C44-922B-2CA1456033E0}" destId="{2305986F-7C67-4A67-9252-3776ED2C6BA9}" srcOrd="3" destOrd="0" presId="urn:microsoft.com/office/officeart/2005/8/layout/vList2"/>
    <dgm:cxn modelId="{4FC2885E-8E95-4FF2-9AB8-BC557A943D83}" type="presParOf" srcId="{4EF20D42-279D-4C44-922B-2CA1456033E0}" destId="{F72FDA14-D528-403F-8C1C-E9501778C13C}" srcOrd="4" destOrd="0" presId="urn:microsoft.com/office/officeart/2005/8/layout/vList2"/>
    <dgm:cxn modelId="{7339F158-0169-404E-BFCD-F23354613491}" type="presParOf" srcId="{4EF20D42-279D-4C44-922B-2CA1456033E0}" destId="{10D33071-E656-4AFF-A9C9-436B9D93970A}" srcOrd="5" destOrd="0" presId="urn:microsoft.com/office/officeart/2005/8/layout/vList2"/>
    <dgm:cxn modelId="{37907A1D-CC5F-41FE-B5FF-8178EFFC3E7E}" type="presParOf" srcId="{4EF20D42-279D-4C44-922B-2CA1456033E0}" destId="{4B499F9F-E4B8-4460-BCF2-B2E2AFED5A96}" srcOrd="6" destOrd="0" presId="urn:microsoft.com/office/officeart/2005/8/layout/vList2"/>
    <dgm:cxn modelId="{72EAC9D8-114E-4B5A-AA77-6C0850EF803D}" type="presParOf" srcId="{4EF20D42-279D-4C44-922B-2CA1456033E0}" destId="{99762D92-DB40-4950-9D56-46298094E441}" srcOrd="7" destOrd="0" presId="urn:microsoft.com/office/officeart/2005/8/layout/vList2"/>
    <dgm:cxn modelId="{CDA52E0C-5FC4-4B80-A815-085EFE51B319}" type="presParOf" srcId="{4EF20D42-279D-4C44-922B-2CA1456033E0}" destId="{6C08E386-819F-4678-88DF-0723D73750A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81AC0-A27E-4D95-ABD1-BAA187F460D9}">
      <dsp:nvSpPr>
        <dsp:cNvPr id="0" name=""/>
        <dsp:cNvSpPr/>
      </dsp:nvSpPr>
      <dsp:spPr>
        <a:xfrm>
          <a:off x="258666" y="2977"/>
          <a:ext cx="2561136" cy="153668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ru-RU" sz="2800" kern="1200" dirty="0">
              <a:latin typeface="Calibri" panose="020F0502020204030204" pitchFamily="34" charset="0"/>
            </a:rPr>
            <a:t>Активный ТБ</a:t>
          </a:r>
          <a:endParaRPr lang="en-GB" sz="2800" kern="1200" dirty="0">
            <a:latin typeface="Calibri" panose="020F0502020204030204" pitchFamily="34" charset="0"/>
          </a:endParaRPr>
        </a:p>
      </dsp:txBody>
      <dsp:txXfrm>
        <a:off x="258666" y="2977"/>
        <a:ext cx="2561136" cy="1536681"/>
      </dsp:txXfrm>
    </dsp:sp>
    <dsp:sp modelId="{761203B1-B0FF-4F2C-A99F-A258C786FA5A}">
      <dsp:nvSpPr>
        <dsp:cNvPr id="0" name=""/>
        <dsp:cNvSpPr/>
      </dsp:nvSpPr>
      <dsp:spPr>
        <a:xfrm>
          <a:off x="3075915" y="2977"/>
          <a:ext cx="2561136" cy="1536681"/>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ru-RU" sz="2800" kern="1200" dirty="0">
              <a:latin typeface="Calibri" panose="020F0502020204030204" pitchFamily="34" charset="0"/>
            </a:rPr>
            <a:t>Латентный ТБ</a:t>
          </a:r>
          <a:endParaRPr lang="en-GB" sz="2800" kern="1200" dirty="0">
            <a:latin typeface="Calibri" panose="020F0502020204030204" pitchFamily="34" charset="0"/>
          </a:endParaRPr>
        </a:p>
      </dsp:txBody>
      <dsp:txXfrm>
        <a:off x="3075915" y="2977"/>
        <a:ext cx="2561136" cy="1536681"/>
      </dsp:txXfrm>
    </dsp:sp>
    <dsp:sp modelId="{B9CD902A-D6E2-4369-B22A-B67759710357}">
      <dsp:nvSpPr>
        <dsp:cNvPr id="0" name=""/>
        <dsp:cNvSpPr/>
      </dsp:nvSpPr>
      <dsp:spPr>
        <a:xfrm>
          <a:off x="5893165" y="2977"/>
          <a:ext cx="2561136" cy="1536681"/>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ru-RU" sz="2800" kern="1200" dirty="0">
              <a:latin typeface="Calibri" panose="020F0502020204030204" pitchFamily="34" charset="0"/>
            </a:rPr>
            <a:t>ВИЧ</a:t>
          </a:r>
          <a:endParaRPr lang="en-GB" sz="2800" kern="1200" dirty="0">
            <a:latin typeface="Calibri" panose="020F0502020204030204" pitchFamily="34" charset="0"/>
          </a:endParaRPr>
        </a:p>
      </dsp:txBody>
      <dsp:txXfrm>
        <a:off x="5893165" y="2977"/>
        <a:ext cx="2561136" cy="1536681"/>
      </dsp:txXfrm>
    </dsp:sp>
    <dsp:sp modelId="{9BF0B0A2-4D9D-40E4-B505-56CDE1D1810B}">
      <dsp:nvSpPr>
        <dsp:cNvPr id="0" name=""/>
        <dsp:cNvSpPr/>
      </dsp:nvSpPr>
      <dsp:spPr>
        <a:xfrm>
          <a:off x="91603" y="1795772"/>
          <a:ext cx="2561136" cy="1536681"/>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ru-RU" sz="2800" kern="1200" dirty="0">
              <a:latin typeface="Calibri" panose="020F0502020204030204" pitchFamily="34" charset="0"/>
            </a:rPr>
            <a:t>Гепатит</a:t>
          </a:r>
          <a:r>
            <a:rPr lang="en-GB" sz="2800" kern="1200" dirty="0">
              <a:latin typeface="Calibri" panose="020F0502020204030204" pitchFamily="34" charset="0"/>
            </a:rPr>
            <a:t> B</a:t>
          </a:r>
        </a:p>
      </dsp:txBody>
      <dsp:txXfrm>
        <a:off x="91603" y="1795772"/>
        <a:ext cx="2561136" cy="1536681"/>
      </dsp:txXfrm>
    </dsp:sp>
    <dsp:sp modelId="{96BEC3EF-13FE-40B5-AFC8-107B22B016A7}">
      <dsp:nvSpPr>
        <dsp:cNvPr id="0" name=""/>
        <dsp:cNvSpPr/>
      </dsp:nvSpPr>
      <dsp:spPr>
        <a:xfrm>
          <a:off x="2908853" y="1795772"/>
          <a:ext cx="2561136" cy="1536681"/>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ru-RU" sz="2800" kern="1200" dirty="0">
              <a:latin typeface="Calibri" panose="020F0502020204030204" pitchFamily="34" charset="0"/>
            </a:rPr>
            <a:t>Гепатит</a:t>
          </a:r>
          <a:r>
            <a:rPr lang="en-GB" sz="2800" kern="1200" dirty="0">
              <a:latin typeface="Calibri" panose="020F0502020204030204" pitchFamily="34" charset="0"/>
            </a:rPr>
            <a:t> C</a:t>
          </a:r>
        </a:p>
      </dsp:txBody>
      <dsp:txXfrm>
        <a:off x="2908853" y="1795772"/>
        <a:ext cx="2561136" cy="1536681"/>
      </dsp:txXfrm>
    </dsp:sp>
    <dsp:sp modelId="{D1CF554D-A069-4BB5-8275-080DCE61BAAE}">
      <dsp:nvSpPr>
        <dsp:cNvPr id="0" name=""/>
        <dsp:cNvSpPr/>
      </dsp:nvSpPr>
      <dsp:spPr>
        <a:xfrm>
          <a:off x="5726102" y="1795772"/>
          <a:ext cx="2895261" cy="1536681"/>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rtl="0">
            <a:lnSpc>
              <a:spcPct val="90000"/>
            </a:lnSpc>
            <a:spcBef>
              <a:spcPct val="0"/>
            </a:spcBef>
            <a:spcAft>
              <a:spcPct val="35000"/>
            </a:spcAft>
            <a:buNone/>
          </a:pPr>
          <a:endParaRPr lang="en-GB" altLang="en-US" sz="1400" kern="1200" dirty="0">
            <a:latin typeface="Calibri" panose="020F0502020204030204" pitchFamily="34" charset="0"/>
          </a:endParaRPr>
        </a:p>
        <a:p>
          <a:pPr marL="0" lvl="0" indent="0" algn="ctr" defTabSz="622300" rtl="0">
            <a:lnSpc>
              <a:spcPct val="90000"/>
            </a:lnSpc>
            <a:spcBef>
              <a:spcPct val="0"/>
            </a:spcBef>
            <a:spcAft>
              <a:spcPct val="35000"/>
            </a:spcAft>
            <a:buNone/>
          </a:pPr>
          <a:r>
            <a:rPr lang="ru-RU" altLang="en-US" sz="2400" kern="1200" dirty="0">
              <a:latin typeface="Calibri" panose="020F0502020204030204" pitchFamily="34" charset="0"/>
            </a:rPr>
            <a:t>Кишечные паразиты</a:t>
          </a:r>
          <a:endParaRPr lang="en-GB" altLang="en-US" sz="2400" kern="1200" dirty="0">
            <a:latin typeface="Calibri" panose="020F0502020204030204" pitchFamily="34" charset="0"/>
          </a:endParaRPr>
        </a:p>
        <a:p>
          <a:pPr marL="171450" lvl="1" indent="-171450" algn="ctr" defTabSz="711200" rtl="0">
            <a:lnSpc>
              <a:spcPct val="90000"/>
            </a:lnSpc>
            <a:spcBef>
              <a:spcPct val="0"/>
            </a:spcBef>
            <a:spcAft>
              <a:spcPct val="15000"/>
            </a:spcAft>
            <a:buChar char="•"/>
          </a:pPr>
          <a:r>
            <a:rPr lang="ru-RU" altLang="en-US" sz="1600" kern="1200" dirty="0">
              <a:latin typeface="Calibri" panose="020F0502020204030204" pitchFamily="34" charset="0"/>
            </a:rPr>
            <a:t>Шистосомоз</a:t>
          </a:r>
          <a:endParaRPr lang="en-GB" altLang="en-US" sz="1600" kern="1200" dirty="0">
            <a:latin typeface="Calibri" panose="020F0502020204030204" pitchFamily="34" charset="0"/>
          </a:endParaRPr>
        </a:p>
        <a:p>
          <a:pPr marL="171450" lvl="1" indent="-171450" algn="ctr" defTabSz="711200" rtl="0">
            <a:lnSpc>
              <a:spcPct val="90000"/>
            </a:lnSpc>
            <a:spcBef>
              <a:spcPct val="0"/>
            </a:spcBef>
            <a:spcAft>
              <a:spcPct val="15000"/>
            </a:spcAft>
            <a:buChar char="•"/>
          </a:pPr>
          <a:r>
            <a:rPr lang="ru-RU" altLang="en-US" sz="1600" kern="1200" dirty="0" err="1">
              <a:latin typeface="Calibri" panose="020F0502020204030204" pitchFamily="34" charset="0"/>
            </a:rPr>
            <a:t>Стронгилоидоз</a:t>
          </a:r>
          <a:r>
            <a:rPr lang="en-GB" altLang="en-US" sz="1600" kern="1200" dirty="0">
              <a:latin typeface="Calibri" panose="020F0502020204030204" pitchFamily="34" charset="0"/>
            </a:rPr>
            <a:t> </a:t>
          </a:r>
        </a:p>
      </dsp:txBody>
      <dsp:txXfrm>
        <a:off x="5726102" y="1795772"/>
        <a:ext cx="2895261" cy="1536681"/>
      </dsp:txXfrm>
    </dsp:sp>
    <dsp:sp modelId="{8178088B-2026-4D33-AEDE-12A4D17708AD}">
      <dsp:nvSpPr>
        <dsp:cNvPr id="0" name=""/>
        <dsp:cNvSpPr/>
      </dsp:nvSpPr>
      <dsp:spPr>
        <a:xfrm>
          <a:off x="2738985" y="3588567"/>
          <a:ext cx="3234996" cy="1521022"/>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216000" numCol="1" spcCol="1270" anchor="t" anchorCtr="0">
          <a:noAutofit/>
        </a:bodyPr>
        <a:lstStyle/>
        <a:p>
          <a:pPr marL="0" lvl="0" indent="0" algn="ctr" defTabSz="1066800" rtl="0">
            <a:lnSpc>
              <a:spcPct val="90000"/>
            </a:lnSpc>
            <a:spcBef>
              <a:spcPct val="0"/>
            </a:spcBef>
            <a:spcAft>
              <a:spcPts val="70"/>
            </a:spcAft>
            <a:buNone/>
          </a:pPr>
          <a:r>
            <a:rPr lang="ru-RU" altLang="en-US" sz="2400" kern="1200" dirty="0">
              <a:latin typeface="Calibri" panose="020F0502020204030204" pitchFamily="34" charset="0"/>
            </a:rPr>
            <a:t>Плановая вакцинация</a:t>
          </a:r>
          <a:endParaRPr lang="en-GB" altLang="en-US" sz="2400" kern="1200" dirty="0">
            <a:latin typeface="Calibri" panose="020F0502020204030204" pitchFamily="34" charset="0"/>
          </a:endParaRPr>
        </a:p>
        <a:p>
          <a:pPr marL="114300" lvl="1" indent="-114300" algn="l" defTabSz="622300" rtl="0">
            <a:lnSpc>
              <a:spcPct val="90000"/>
            </a:lnSpc>
            <a:spcBef>
              <a:spcPct val="0"/>
            </a:spcBef>
            <a:spcAft>
              <a:spcPct val="15000"/>
            </a:spcAft>
            <a:buChar char="•"/>
          </a:pPr>
          <a:r>
            <a:rPr lang="ru-RU" altLang="en-US" sz="1400" kern="1200" dirty="0">
              <a:latin typeface="Calibri" panose="020F0502020204030204" pitchFamily="34" charset="0"/>
            </a:rPr>
            <a:t>Корь</a:t>
          </a:r>
          <a:r>
            <a:rPr lang="en-GB" altLang="en-US" sz="1400" kern="1200" dirty="0">
              <a:latin typeface="Calibri" panose="020F0502020204030204" pitchFamily="34" charset="0"/>
            </a:rPr>
            <a:t>	</a:t>
          </a:r>
          <a:r>
            <a:rPr lang="ru-RU" altLang="en-US" sz="1400" kern="1200" dirty="0">
              <a:latin typeface="Calibri" panose="020F0502020204030204" pitchFamily="34" charset="0"/>
            </a:rPr>
            <a:t>               </a:t>
          </a:r>
          <a:r>
            <a:rPr lang="en-GB" altLang="en-US" sz="1400" kern="1200" dirty="0">
              <a:latin typeface="Calibri" panose="020F0502020204030204" pitchFamily="34" charset="0"/>
            </a:rPr>
            <a:t>•  </a:t>
          </a:r>
          <a:r>
            <a:rPr lang="ru-RU" altLang="en-US" sz="1400" kern="1200" dirty="0">
              <a:latin typeface="Calibri" panose="020F0502020204030204" pitchFamily="34" charset="0"/>
            </a:rPr>
            <a:t>Дифтерия</a:t>
          </a:r>
          <a:endParaRPr lang="en-GB" altLang="en-US" sz="1400" kern="1200" dirty="0">
            <a:latin typeface="Calibri" panose="020F0502020204030204" pitchFamily="34" charset="0"/>
          </a:endParaRPr>
        </a:p>
        <a:p>
          <a:pPr marL="114300" lvl="1" indent="-114300" algn="l" defTabSz="622300" rtl="0">
            <a:lnSpc>
              <a:spcPct val="90000"/>
            </a:lnSpc>
            <a:spcBef>
              <a:spcPct val="0"/>
            </a:spcBef>
            <a:spcAft>
              <a:spcPct val="15000"/>
            </a:spcAft>
            <a:buChar char="•"/>
          </a:pPr>
          <a:r>
            <a:rPr lang="ru-RU" altLang="en-US" sz="1400" kern="1200" dirty="0">
              <a:latin typeface="Calibri" panose="020F0502020204030204" pitchFamily="34" charset="0"/>
            </a:rPr>
            <a:t>Паротит</a:t>
          </a:r>
          <a:r>
            <a:rPr lang="en-GB" altLang="en-US" sz="1400" kern="1200" dirty="0">
              <a:latin typeface="Calibri" panose="020F0502020204030204" pitchFamily="34" charset="0"/>
            </a:rPr>
            <a:t>	•  </a:t>
          </a:r>
          <a:r>
            <a:rPr lang="ru-RU" altLang="en-US" sz="1400" kern="1200" dirty="0">
              <a:latin typeface="Calibri" panose="020F0502020204030204" pitchFamily="34" charset="0"/>
            </a:rPr>
            <a:t>Столбняк</a:t>
          </a:r>
          <a:endParaRPr lang="en-GB" altLang="en-US" sz="1400" kern="1200" dirty="0">
            <a:latin typeface="Calibri" panose="020F0502020204030204" pitchFamily="34" charset="0"/>
          </a:endParaRPr>
        </a:p>
        <a:p>
          <a:pPr marL="114300" lvl="1" indent="-114300" algn="l" defTabSz="622300" rtl="0">
            <a:lnSpc>
              <a:spcPct val="90000"/>
            </a:lnSpc>
            <a:spcBef>
              <a:spcPct val="0"/>
            </a:spcBef>
            <a:spcAft>
              <a:spcPct val="15000"/>
            </a:spcAft>
            <a:buChar char="•"/>
          </a:pPr>
          <a:r>
            <a:rPr lang="ru-RU" altLang="en-US" sz="1400" kern="1200" dirty="0">
              <a:latin typeface="Calibri" panose="020F0502020204030204" pitchFamily="34" charset="0"/>
            </a:rPr>
            <a:t>Краснуха</a:t>
          </a:r>
          <a:r>
            <a:rPr lang="en-GB" altLang="en-US" sz="1400" kern="1200" dirty="0">
              <a:latin typeface="Calibri" panose="020F0502020204030204" pitchFamily="34" charset="0"/>
            </a:rPr>
            <a:t>	•  </a:t>
          </a:r>
          <a:r>
            <a:rPr lang="ru-RU" altLang="en-US" sz="1400" kern="1200" dirty="0">
              <a:latin typeface="Calibri" panose="020F0502020204030204" pitchFamily="34" charset="0"/>
            </a:rPr>
            <a:t>Коклюш</a:t>
          </a:r>
          <a:endParaRPr lang="en-GB" altLang="en-US" sz="1400" kern="1200" dirty="0">
            <a:latin typeface="Calibri" panose="020F0502020204030204" pitchFamily="34" charset="0"/>
          </a:endParaRPr>
        </a:p>
        <a:p>
          <a:pPr marL="114300" lvl="1" indent="-114300" algn="l" defTabSz="622300" rtl="0">
            <a:lnSpc>
              <a:spcPct val="90000"/>
            </a:lnSpc>
            <a:spcBef>
              <a:spcPct val="0"/>
            </a:spcBef>
            <a:spcAft>
              <a:spcPct val="15000"/>
            </a:spcAft>
            <a:buChar char="•"/>
          </a:pPr>
          <a:r>
            <a:rPr lang="ru-RU" altLang="en-US" sz="1400" kern="1200" dirty="0">
              <a:latin typeface="Calibri" panose="020F0502020204030204" pitchFamily="34" charset="0"/>
            </a:rPr>
            <a:t>Гемофильная инфекция</a:t>
          </a:r>
          <a:endParaRPr lang="en-GB" altLang="en-US" sz="1400" kern="1200" dirty="0">
            <a:latin typeface="Calibri" panose="020F0502020204030204" pitchFamily="34" charset="0"/>
          </a:endParaRPr>
        </a:p>
        <a:p>
          <a:pPr marL="114300" lvl="1" indent="-114300" algn="l" defTabSz="622300" rtl="0">
            <a:lnSpc>
              <a:spcPct val="90000"/>
            </a:lnSpc>
            <a:spcBef>
              <a:spcPct val="0"/>
            </a:spcBef>
            <a:spcAft>
              <a:spcPct val="15000"/>
            </a:spcAft>
            <a:buChar char="•"/>
          </a:pPr>
          <a:r>
            <a:rPr lang="en-GB" altLang="en-US" sz="1400" kern="1200" dirty="0">
              <a:latin typeface="Calibri" panose="020F0502020204030204" pitchFamily="34" charset="0"/>
            </a:rPr>
            <a:t> </a:t>
          </a:r>
          <a:r>
            <a:rPr lang="ru-RU" altLang="en-US" sz="1400" kern="1200" dirty="0">
              <a:latin typeface="Calibri" panose="020F0502020204030204" pitchFamily="34" charset="0"/>
            </a:rPr>
            <a:t>Полиомиелит</a:t>
          </a:r>
          <a:endParaRPr lang="en-GB" altLang="en-US" sz="1400" kern="1200" dirty="0">
            <a:latin typeface="Calibri" panose="020F0502020204030204" pitchFamily="34" charset="0"/>
          </a:endParaRPr>
        </a:p>
        <a:p>
          <a:pPr marL="114300" lvl="1" indent="-114300" algn="l" defTabSz="622300" rtl="0">
            <a:lnSpc>
              <a:spcPct val="90000"/>
            </a:lnSpc>
            <a:spcBef>
              <a:spcPct val="0"/>
            </a:spcBef>
            <a:spcAft>
              <a:spcPct val="15000"/>
            </a:spcAft>
            <a:buChar char="•"/>
          </a:pPr>
          <a:endParaRPr lang="en-GB" altLang="en-US" sz="1400" kern="1200" dirty="0">
            <a:latin typeface="Calibri" panose="020F0502020204030204" pitchFamily="34" charset="0"/>
          </a:endParaRPr>
        </a:p>
        <a:p>
          <a:pPr marL="114300" lvl="1" indent="-114300" algn="l" defTabSz="622300" rtl="0">
            <a:lnSpc>
              <a:spcPct val="90000"/>
            </a:lnSpc>
            <a:spcBef>
              <a:spcPct val="0"/>
            </a:spcBef>
            <a:spcAft>
              <a:spcPct val="15000"/>
            </a:spcAft>
            <a:buChar char="•"/>
          </a:pPr>
          <a:endParaRPr lang="en-GB" altLang="en-US" sz="1400" kern="1200" dirty="0">
            <a:latin typeface="Calibri" panose="020F0502020204030204" pitchFamily="34" charset="0"/>
          </a:endParaRPr>
        </a:p>
      </dsp:txBody>
      <dsp:txXfrm>
        <a:off x="2738985" y="3588567"/>
        <a:ext cx="3234996" cy="1521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17E3E-B140-4F12-B3D2-567A4FF61034}">
      <dsp:nvSpPr>
        <dsp:cNvPr id="0" name=""/>
        <dsp:cNvSpPr/>
      </dsp:nvSpPr>
      <dsp:spPr>
        <a:xfrm>
          <a:off x="0" y="74009"/>
          <a:ext cx="5599191" cy="7915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ru-RU" sz="3300" kern="1200" dirty="0"/>
            <a:t>Патриархальные общества</a:t>
          </a:r>
          <a:endParaRPr lang="en-US" sz="3300" kern="1200" dirty="0"/>
        </a:p>
      </dsp:txBody>
      <dsp:txXfrm>
        <a:off x="38638" y="112647"/>
        <a:ext cx="5521915" cy="714229"/>
      </dsp:txXfrm>
    </dsp:sp>
    <dsp:sp modelId="{EF5A8AF4-493A-42D2-A1F0-7C21AC57DF7C}">
      <dsp:nvSpPr>
        <dsp:cNvPr id="0" name=""/>
        <dsp:cNvSpPr/>
      </dsp:nvSpPr>
      <dsp:spPr>
        <a:xfrm>
          <a:off x="0" y="960554"/>
          <a:ext cx="5599191" cy="79150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ru-RU" sz="3300" kern="1200" dirty="0"/>
            <a:t>Капитализм</a:t>
          </a:r>
          <a:r>
            <a:rPr lang="en-GB" sz="3300" kern="1200" dirty="0"/>
            <a:t>, </a:t>
          </a:r>
          <a:r>
            <a:rPr lang="ru-RU" sz="3300" kern="1200" dirty="0"/>
            <a:t>неолиберализм</a:t>
          </a:r>
          <a:endParaRPr lang="en-US" sz="3300" kern="1200" dirty="0"/>
        </a:p>
      </dsp:txBody>
      <dsp:txXfrm>
        <a:off x="38638" y="999192"/>
        <a:ext cx="5521915" cy="714229"/>
      </dsp:txXfrm>
    </dsp:sp>
    <dsp:sp modelId="{F72FDA14-D528-403F-8C1C-E9501778C13C}">
      <dsp:nvSpPr>
        <dsp:cNvPr id="0" name=""/>
        <dsp:cNvSpPr/>
      </dsp:nvSpPr>
      <dsp:spPr>
        <a:xfrm>
          <a:off x="0" y="1847099"/>
          <a:ext cx="5599191" cy="79150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ru-RU" sz="3300" kern="1200" dirty="0"/>
            <a:t>Структурный расизм</a:t>
          </a:r>
          <a:endParaRPr lang="en-US" sz="3300" kern="1200" dirty="0"/>
        </a:p>
      </dsp:txBody>
      <dsp:txXfrm>
        <a:off x="38638" y="1885737"/>
        <a:ext cx="5521915" cy="714229"/>
      </dsp:txXfrm>
    </dsp:sp>
    <dsp:sp modelId="{4B499F9F-E4B8-4460-BCF2-B2E2AFED5A96}">
      <dsp:nvSpPr>
        <dsp:cNvPr id="0" name=""/>
        <dsp:cNvSpPr/>
      </dsp:nvSpPr>
      <dsp:spPr>
        <a:xfrm>
          <a:off x="0" y="2733644"/>
          <a:ext cx="5599191" cy="79150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ru-RU" sz="3300" kern="1200" dirty="0"/>
            <a:t>Биомедицина</a:t>
          </a:r>
          <a:endParaRPr lang="en-US" sz="3300" kern="1200" dirty="0"/>
        </a:p>
      </dsp:txBody>
      <dsp:txXfrm>
        <a:off x="38638" y="2772282"/>
        <a:ext cx="5521915" cy="714229"/>
      </dsp:txXfrm>
    </dsp:sp>
    <dsp:sp modelId="{6C08E386-819F-4678-88DF-0723D73750A6}">
      <dsp:nvSpPr>
        <dsp:cNvPr id="0" name=""/>
        <dsp:cNvSpPr/>
      </dsp:nvSpPr>
      <dsp:spPr>
        <a:xfrm>
          <a:off x="0" y="3694199"/>
          <a:ext cx="5599191" cy="79150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ru-RU" sz="3300" kern="1200" dirty="0"/>
            <a:t>Ксенофобия</a:t>
          </a:r>
          <a:endParaRPr lang="en-US" sz="3300" kern="1200" dirty="0"/>
        </a:p>
      </dsp:txBody>
      <dsp:txXfrm>
        <a:off x="38638" y="3732837"/>
        <a:ext cx="5521915" cy="71422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5226A-6F53-4838-8383-83326C41276C}" type="datetimeFigureOut">
              <a:rPr lang="en-GB" smtClean="0"/>
              <a:t>20/04/2021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55272-C675-4417-8441-2E1251649472}" type="slidenum">
              <a:rPr lang="en-GB" smtClean="0"/>
              <a:t>‹#›</a:t>
            </a:fld>
            <a:endParaRPr lang="en-GB"/>
          </a:p>
        </p:txBody>
      </p:sp>
    </p:spTree>
    <p:extLst>
      <p:ext uri="{BB962C8B-B14F-4D97-AF65-F5344CB8AC3E}">
        <p14:creationId xmlns:p14="http://schemas.microsoft.com/office/powerpoint/2010/main" val="1103879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C4438-05CF-4422-80F6-43EA6CF533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911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ヒラギノ角ゴ Pro W3" pitchFamily="84" charset="-128"/>
                <a:cs typeface="ヒラギノ角ゴ Pro W3" pitchFamily="84" charset="-128"/>
              </a:rPr>
              <a:t>And a national one.</a:t>
            </a:r>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42</a:t>
            </a:fld>
            <a:endParaRPr lang="en-US"/>
          </a:p>
        </p:txBody>
      </p:sp>
    </p:spTree>
    <p:extLst>
      <p:ext uri="{BB962C8B-B14F-4D97-AF65-F5344CB8AC3E}">
        <p14:creationId xmlns:p14="http://schemas.microsoft.com/office/powerpoint/2010/main" val="598757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Within the EU, richer countries have a larger proportion of their TB cases occurring among people who were originally born abroad.</a:t>
            </a:r>
          </a:p>
        </p:txBody>
      </p:sp>
      <p:sp>
        <p:nvSpPr>
          <p:cNvPr id="4" name="Slide Number Placeholder 3"/>
          <p:cNvSpPr>
            <a:spLocks noGrp="1"/>
          </p:cNvSpPr>
          <p:nvPr>
            <p:ph type="sldNum" sz="quarter" idx="5"/>
          </p:nvPr>
        </p:nvSpPr>
        <p:spPr/>
        <p:txBody>
          <a:bodyPr/>
          <a:lstStyle/>
          <a:p>
            <a:fld id="{C5782916-4C52-49FF-B6C2-F21C28D3A53A}" type="slidenum">
              <a:rPr lang="en-GB" smtClean="0"/>
              <a:t>43</a:t>
            </a:fld>
            <a:endParaRPr lang="en-GB"/>
          </a:p>
        </p:txBody>
      </p:sp>
    </p:spTree>
    <p:extLst>
      <p:ext uri="{BB962C8B-B14F-4D97-AF65-F5344CB8AC3E}">
        <p14:creationId xmlns:p14="http://schemas.microsoft.com/office/powerpoint/2010/main" val="2341326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Globally, the numbers of people migrating each year has been climbing steadily for many years. We migrate for a multitude of reasons driven by a desire to thrive or simply, to survive. While migrating to find work may be required for survival, so-called ‘economic’ migrants are frequently pitched as less deserving than people fleeing war or political persecution. In reality, such dichotomies are rarely clear cut and frequently result in harm, for example, through exclusion from health systems.</a:t>
            </a:r>
          </a:p>
        </p:txBody>
      </p:sp>
      <p:sp>
        <p:nvSpPr>
          <p:cNvPr id="4" name="Slide Number Placeholder 3"/>
          <p:cNvSpPr>
            <a:spLocks noGrp="1"/>
          </p:cNvSpPr>
          <p:nvPr>
            <p:ph type="sldNum" sz="quarter" idx="5"/>
          </p:nvPr>
        </p:nvSpPr>
        <p:spPr/>
        <p:txBody>
          <a:bodyPr/>
          <a:lstStyle/>
          <a:p>
            <a:fld id="{C5782916-4C52-49FF-B6C2-F21C28D3A53A}" type="slidenum">
              <a:rPr lang="en-GB" smtClean="0"/>
              <a:t>44</a:t>
            </a:fld>
            <a:endParaRPr lang="en-GB"/>
          </a:p>
        </p:txBody>
      </p:sp>
    </p:spTree>
    <p:extLst>
      <p:ext uri="{BB962C8B-B14F-4D97-AF65-F5344CB8AC3E}">
        <p14:creationId xmlns:p14="http://schemas.microsoft.com/office/powerpoint/2010/main" val="3954575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Migration cuts across all of the social determinants of health. Experiences before, during and after migration contribute to a person’s risk of developing TB and their experience of having their health care needs fulfilled if they get it.</a:t>
            </a:r>
          </a:p>
          <a:p>
            <a:r>
              <a:rPr lang="en-GB" dirty="0"/>
              <a:t>Within high income, low TB burden countries TB is often positioned as being carried by ‘immigrant bodies’ against which the host population must be protected. </a:t>
            </a:r>
          </a:p>
          <a:p>
            <a:r>
              <a:rPr lang="en-GB" dirty="0"/>
              <a:t>This is clearly highly relevant to current discourse about COVID-19 with discussions of closing borders, vaccine passports and hotel quarantines. In the next section I will reveal how some of these restrictive border policies cause harm – harms which impact both individual health but also international attempts to eliminate TB.</a:t>
            </a:r>
          </a:p>
          <a:p>
            <a:endParaRPr lang="en-GB" dirty="0"/>
          </a:p>
        </p:txBody>
      </p:sp>
      <p:sp>
        <p:nvSpPr>
          <p:cNvPr id="4" name="Slide Number Placeholder 3"/>
          <p:cNvSpPr>
            <a:spLocks noGrp="1"/>
          </p:cNvSpPr>
          <p:nvPr>
            <p:ph type="sldNum" sz="quarter" idx="5"/>
          </p:nvPr>
        </p:nvSpPr>
        <p:spPr/>
        <p:txBody>
          <a:bodyPr/>
          <a:lstStyle/>
          <a:p>
            <a:fld id="{C5782916-4C52-49FF-B6C2-F21C28D3A53A}" type="slidenum">
              <a:rPr lang="en-GB" smtClean="0"/>
              <a:t>45</a:t>
            </a:fld>
            <a:endParaRPr lang="en-GB"/>
          </a:p>
        </p:txBody>
      </p:sp>
    </p:spTree>
    <p:extLst>
      <p:ext uri="{BB962C8B-B14F-4D97-AF65-F5344CB8AC3E}">
        <p14:creationId xmlns:p14="http://schemas.microsoft.com/office/powerpoint/2010/main" val="3397379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Footer Placeholder 4">
            <a:extLst>
              <a:ext uri="{FF2B5EF4-FFF2-40B4-BE49-F238E27FC236}">
                <a16:creationId xmlns:a16="http://schemas.microsoft.com/office/drawing/2014/main" id="{18F9EEE8-4D4D-49FE-9BB1-36ADB96F97B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93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Screening for infection in general and TB in particular among immigrants is not a new phenomenon.</a:t>
            </a:r>
          </a:p>
          <a:p>
            <a:r>
              <a:rPr lang="en-GB" dirty="0"/>
              <a:t>Even at the turn of the 20</a:t>
            </a:r>
            <a:r>
              <a:rPr lang="en-GB" baseline="30000" dirty="0"/>
              <a:t>th</a:t>
            </a:r>
            <a:r>
              <a:rPr lang="en-GB" dirty="0"/>
              <a:t> century, concerns around immigration were used to institute the Aliens Act 1905 which sought to control the passage of infected bodies into England. </a:t>
            </a:r>
          </a:p>
          <a:p>
            <a:endParaRPr lang="en-GB" dirty="0"/>
          </a:p>
        </p:txBody>
      </p:sp>
      <p:sp>
        <p:nvSpPr>
          <p:cNvPr id="5" name="Footer Placeholder 4">
            <a:extLst>
              <a:ext uri="{FF2B5EF4-FFF2-40B4-BE49-F238E27FC236}">
                <a16:creationId xmlns:a16="http://schemas.microsoft.com/office/drawing/2014/main" id="{03E80471-9093-44BC-B83F-8809A09213C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795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Screening exists for latent TB infection and active TB disease – particularly infectious pulmonary disease. This can occur at a number of different points along a person’s migratory journey including before migration.</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My research sought to understand how people subject to pre-entry screening experienced it from their own perspective. I therefore conducted a focused ethnography of a pre-entry screening TB centre in India.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 Public Health England employee told me that pre-entry screening for TB  was a quote ‘normal policy’ used quote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not for exclusion but rather to ensure that people are treated properly”</a:t>
            </a:r>
            <a:r>
              <a:rPr lang="en-GB" sz="1800" dirty="0">
                <a:effectLst/>
                <a:latin typeface="Calibri" panose="020F0502020204030204" pitchFamily="34" charset="0"/>
                <a:ea typeface="Calibri" panose="020F0502020204030204" pitchFamily="34" charset="0"/>
                <a:cs typeface="Times New Roman" panose="02020603050405020304" pitchFamily="18" charset="0"/>
              </a:rPr>
              <a:t>  End quote</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Such framing of policy concerns - using the language of healing - directs inquiry towards questions of how policies might govern better or heal more rather than asking why govern, who is governed and what is the impact of such government. </a:t>
            </a:r>
          </a:p>
          <a:p>
            <a:endParaRPr lang="en-GB" dirty="0"/>
          </a:p>
        </p:txBody>
      </p:sp>
      <p:sp>
        <p:nvSpPr>
          <p:cNvPr id="5" name="Footer Placeholder 4">
            <a:extLst>
              <a:ext uri="{FF2B5EF4-FFF2-40B4-BE49-F238E27FC236}">
                <a16:creationId xmlns:a16="http://schemas.microsoft.com/office/drawing/2014/main" id="{FFE54B78-2D04-4371-8419-1849C8F2FAC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913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does this process look 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Dr Latif calls the client’s name who comes in and sits down silently. There is no smiling, no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introductions. The client is a young girl of about 19 – a student perhaps.  Dr Latif asks the girl if she has had any contact with TB, any past history of TB or any other lung disease?  No she replies.  Sit up on there, he says pointing up on the couch.  He ticks some boxes and signs the form. He quickly listens to her front, back and axillae. He looks at her x-ray report and slides her form towards her. ‘Sign here,’ he says, tapping the form. He looks back at the computer. ‘Is that it?’ she asks.  He replies, ‘Just fill in these details, take it to the front desk where you got the form and they will stamp it.’ She gets up and walks out.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Posters warn people not to ‘hide anything’ and highlight the fact this is not a substitute for seeing your usual doctor.</a:t>
            </a:r>
          </a:p>
          <a:p>
            <a:pPr marL="342900" lvl="0" indent="-342900">
              <a:lnSpc>
                <a:spcPct val="115000"/>
              </a:lnSpc>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fact this is not care delivery is underscored further by the head of the clinic on the first day who says to me – quote - ‘Patients, sorry - clients - we must not call them patients’. </a:t>
            </a:r>
          </a:p>
          <a:p>
            <a:pPr marL="342900" lvl="0" indent="-342900">
              <a:lnSpc>
                <a:spcPct val="115000"/>
              </a:lnSpc>
              <a:spcAft>
                <a:spcPts val="1000"/>
              </a:spcAft>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These ‘clients’ are then examined by doctors whose duty of care is confused – are they serving their profit-demanding employers, the British government or their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kern="1200" dirty="0">
              <a:solidFill>
                <a:schemeClr val="tx1"/>
              </a:solidFill>
              <a:effectLst/>
              <a:latin typeface="+mn-lt"/>
              <a:ea typeface="+mn-ea"/>
              <a:cs typeface="+mn-cs"/>
            </a:endParaRPr>
          </a:p>
        </p:txBody>
      </p:sp>
      <p:sp>
        <p:nvSpPr>
          <p:cNvPr id="5" name="Footer Placeholder 4">
            <a:extLst>
              <a:ext uri="{FF2B5EF4-FFF2-40B4-BE49-F238E27FC236}">
                <a16:creationId xmlns:a16="http://schemas.microsoft.com/office/drawing/2014/main" id="{CA114D8A-7DAC-4348-9194-6F47550BEE8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279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people I interviewed revealed their sense of harm and injustice </a:t>
            </a:r>
          </a:p>
          <a:p>
            <a:pPr marL="342900" lvl="0" indent="-342900">
              <a:lnSpc>
                <a:spcPct val="115000"/>
              </a:lnSpc>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Jason described feeling ‘marked’ as ‘other’ by the pre-entry screening process.</a:t>
            </a:r>
          </a:p>
          <a:p>
            <a:pPr marL="342900" lvl="0" indent="-342900">
              <a:lnSpc>
                <a:spcPct val="115000"/>
              </a:lnSpc>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Faisal pointed out who isn’t screened:</a:t>
            </a:r>
          </a:p>
          <a:p>
            <a:pPr marL="457200">
              <a:lnSpc>
                <a:spcPct val="115000"/>
              </a:lnSpc>
              <a:spcAft>
                <a:spcPts val="10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Quote ‘But sorry, just I want to mention one thing – if you’re visiting the UK, for example if you’re on a tourist visa or you’re just visiting family for short stay then you don’t have to undergo that TB test.’ End quote.  </a:t>
            </a:r>
            <a:r>
              <a:rPr lang="en-GB" sz="1800" dirty="0">
                <a:effectLst/>
                <a:latin typeface="Calibri" panose="020F0502020204030204" pitchFamily="34" charset="0"/>
                <a:ea typeface="Calibri" panose="020F0502020204030204" pitchFamily="34" charset="0"/>
                <a:cs typeface="Times New Roman" panose="02020603050405020304" pitchFamily="18" charset="0"/>
              </a:rPr>
              <a:t>This amounts to 500,000 people per year. In addition, if you migrate from a country with lots of TB inside the EEA, like Romania, currently you are not screened.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5" name="Footer Placeholder 4">
            <a:extLst>
              <a:ext uri="{FF2B5EF4-FFF2-40B4-BE49-F238E27FC236}">
                <a16:creationId xmlns:a16="http://schemas.microsoft.com/office/drawing/2014/main" id="{D7855F97-291A-4BAF-B910-67DD04D7A7A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627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914400" rtl="0" eaLnBrk="1" fontAlgn="auto" latinLnBrk="0" hangingPunct="1">
              <a:lnSpc>
                <a:spcPct val="115000"/>
              </a:lnSpc>
              <a:spcBef>
                <a:spcPts val="0"/>
              </a:spcBef>
              <a:spcAft>
                <a:spcPts val="0"/>
              </a:spcAft>
              <a:buClrTx/>
              <a:buSzTx/>
              <a:buFontTx/>
              <a:buNone/>
              <a:tabLst/>
              <a:defRPr/>
            </a:pPr>
            <a:r>
              <a:rPr lang="en-GB" sz="1800" kern="1200" dirty="0">
                <a:solidFill>
                  <a:schemeClr val="tx1"/>
                </a:solidFill>
                <a:effectLst/>
                <a:latin typeface="+mn-lt"/>
                <a:ea typeface="+mn-ea"/>
                <a:cs typeface="+mn-cs"/>
              </a:rPr>
              <a:t>You may have heard recently of the phrase ‘enlightened self-interest’ – used by Jeremy Farrar – head of the Wellcome Trust talking about the UK’s responsibility to ensure vaccines are available globally and not just the wealthy countries.</a:t>
            </a:r>
          </a:p>
          <a:p>
            <a:pPr marL="457200">
              <a:lnSpc>
                <a:spcPct val="115000"/>
              </a:lnSpc>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Similarly in TB, policy-makers &amp; other commentators argue that pre-entry screening not only benefits the recipient country bringing, for example, valuable infrastructure such as laboratory testing. From my perspective the corporate glamour of the clinic stood in stark contrast to the road outside and the city’s public hospital. UK-bound clients wore the latest fashions, carried mobile phones and laptops while many of the people I could see on the streets below, slept in shacks at the side of the road or walked around in bare feet. There is a stark difference in incidence of TB between these two populations within India. </a:t>
            </a:r>
          </a:p>
          <a:p>
            <a:pPr marL="457200">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Positioning pre-entry screening programmes in terms of a mutual benefit distracts from the unequal starting positions of donor and recipient countries in terms of both relative wealth, and TB burden.</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5" name="Footer Placeholder 4">
            <a:extLst>
              <a:ext uri="{FF2B5EF4-FFF2-40B4-BE49-F238E27FC236}">
                <a16:creationId xmlns:a16="http://schemas.microsoft.com/office/drawing/2014/main" id="{67711E56-6DFD-464D-A129-7CA7978843E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27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5538" cy="34909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18F6B-CCB5-495D-9C48-FDE92507BC9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259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UK clients in the immigration centre did not resemble the people I could see on the streets below, some of whom slept in shacks at the side of the road or walked around in bare feet. UK clients wore the latest London fashions (off the shoulder tops with flared sleeves), had designer (knock-off or otherwise) handbags, carried the latest mobile phones and occasionally worked on laptops as they waited to be seen.  Most spoke excellent English and many were coming to the UK to study where they would pay fees upwards of £15,000 per year to attend university.  Even just the cost of a flight to the UK at the time of the research was the same as the average annual income of a person living in India. Both on a global scale and within individual countries, TB is inextricably linked to poverty. The people the UK government define of as ‘at-risk’ with regard to pre-entry screening policy are not therefore ‘at-risk’ on a national scale but an international 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5" name="Footer Placeholder 4">
            <a:extLst>
              <a:ext uri="{FF2B5EF4-FFF2-40B4-BE49-F238E27FC236}">
                <a16:creationId xmlns:a16="http://schemas.microsoft.com/office/drawing/2014/main" id="{F539278A-9770-4345-8DF7-3A9A0CB9F05C}"/>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229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15000"/>
              </a:lnSpc>
              <a:spcAft>
                <a:spcPts val="1000"/>
              </a:spcAft>
            </a:pPr>
            <a:r>
              <a:rPr lang="en-GB" sz="1200" kern="1200" dirty="0">
                <a:solidFill>
                  <a:schemeClr val="tx1"/>
                </a:solidFill>
                <a:effectLst/>
                <a:latin typeface="+mn-lt"/>
                <a:ea typeface="+mn-ea"/>
                <a:cs typeface="+mn-cs"/>
              </a:rPr>
              <a:t>Contrary to this large poster from the waiting room, </a:t>
            </a:r>
            <a:r>
              <a:rPr lang="en-GB" sz="1800" dirty="0">
                <a:effectLst/>
                <a:latin typeface="Calibri" panose="020F0502020204030204" pitchFamily="34" charset="0"/>
                <a:ea typeface="Calibri" panose="020F0502020204030204" pitchFamily="34" charset="0"/>
                <a:cs typeface="Times New Roman" panose="02020603050405020304" pitchFamily="18" charset="0"/>
              </a:rPr>
              <a:t>clients described how the process placed their lives on hold. University places were lost and marriages cancelled. One woman not only lost out on a job opportunity but had to move our children from their home to be closer to the testing centre and then got stuck there all of them separated from the father because he had to start his job in the UK while she completed 6 months of TB treatment – all this pain despite the fact she was smear negative at diagnosis.</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so, through the ‘biosecuritisation’ of some, but not all, off-shore bodies; some, but not all, off-shore TB; some, but not all, infectious diseases; pre-entry screening becomes a selectively permeable border force, reinforcing global inequities and racialised hierarchies – placing UK lives above those of ‘others’.  </a:t>
            </a:r>
            <a:endParaRPr lang="en-GB" sz="1200" kern="1200" dirty="0">
              <a:solidFill>
                <a:schemeClr val="tx1"/>
              </a:solidFill>
              <a:effectLst/>
              <a:latin typeface="+mn-lt"/>
              <a:ea typeface="+mn-ea"/>
              <a:cs typeface="+mn-cs"/>
            </a:endParaRPr>
          </a:p>
          <a:p>
            <a:endParaRPr lang="en-GB" dirty="0"/>
          </a:p>
        </p:txBody>
      </p:sp>
      <p:sp>
        <p:nvSpPr>
          <p:cNvPr id="5" name="Footer Placeholder 4">
            <a:extLst>
              <a:ext uri="{FF2B5EF4-FFF2-40B4-BE49-F238E27FC236}">
                <a16:creationId xmlns:a16="http://schemas.microsoft.com/office/drawing/2014/main" id="{F4378BA2-C586-4A64-AB55-F3ABE01C7C2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948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Health services, their provision and how people access care in order to have their health needs met are another important social determinant of health. </a:t>
            </a:r>
          </a:p>
        </p:txBody>
      </p:sp>
      <p:sp>
        <p:nvSpPr>
          <p:cNvPr id="5" name="Footer Placeholder 4">
            <a:extLst>
              <a:ext uri="{FF2B5EF4-FFF2-40B4-BE49-F238E27FC236}">
                <a16:creationId xmlns:a16="http://schemas.microsoft.com/office/drawing/2014/main" id="{18F9EEE8-4D4D-49FE-9BB1-36ADB96F97B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43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might think that in the UK, nobody should have a problem accessing healthcare but as epidemiologist Raj Bhopal points out “</a:t>
            </a:r>
            <a:r>
              <a:rPr lang="en-GB" sz="1200" i="1" dirty="0"/>
              <a:t>“Barriers to equity of access and quality of care undermine the assumption that because the NHS is free to all then it is equally available to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endParaRPr lang="en-GB" dirty="0"/>
          </a:p>
        </p:txBody>
      </p:sp>
      <p:sp>
        <p:nvSpPr>
          <p:cNvPr id="4" name="Slide Number Placeholder 3"/>
          <p:cNvSpPr>
            <a:spLocks noGrp="1"/>
          </p:cNvSpPr>
          <p:nvPr>
            <p:ph type="sldNum" sz="quarter" idx="5"/>
          </p:nvPr>
        </p:nvSpPr>
        <p:spPr/>
        <p:txBody>
          <a:bodyPr/>
          <a:lstStyle/>
          <a:p>
            <a:fld id="{F4D55272-C675-4417-8441-2E1251649472}" type="slidenum">
              <a:rPr lang="en-GB" smtClean="0"/>
              <a:t>55</a:t>
            </a:fld>
            <a:endParaRPr lang="en-GB"/>
          </a:p>
        </p:txBody>
      </p:sp>
    </p:spTree>
    <p:extLst>
      <p:ext uri="{BB962C8B-B14F-4D97-AF65-F5344CB8AC3E}">
        <p14:creationId xmlns:p14="http://schemas.microsoft.com/office/powerpoint/2010/main" val="543652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934"/>
            <a:r>
              <a:rPr lang="en-GB" dirty="0"/>
              <a:t>Healthcare access is a complex social process shaped by who individuals are, their resources and the people, places, policies and practices they encounter. The ‘trek to treatment’ for TB patients requires work.</a:t>
            </a:r>
          </a:p>
        </p:txBody>
      </p:sp>
      <p:sp>
        <p:nvSpPr>
          <p:cNvPr id="4" name="Slide Number Placeholder 3"/>
          <p:cNvSpPr>
            <a:spLocks noGrp="1"/>
          </p:cNvSpPr>
          <p:nvPr>
            <p:ph type="sldNum" sz="quarter" idx="5"/>
          </p:nvPr>
        </p:nvSpPr>
        <p:spPr/>
        <p:txBody>
          <a:bodyPr/>
          <a:lstStyle/>
          <a:p>
            <a:fld id="{E1AF738F-A306-704F-9476-640A8917A1C8}" type="slidenum">
              <a:rPr lang="en-US" smtClean="0"/>
              <a:t>56</a:t>
            </a:fld>
            <a:endParaRPr lang="en-US"/>
          </a:p>
        </p:txBody>
      </p:sp>
    </p:spTree>
    <p:extLst>
      <p:ext uri="{BB962C8B-B14F-4D97-AF65-F5344CB8AC3E}">
        <p14:creationId xmlns:p14="http://schemas.microsoft.com/office/powerpoint/2010/main" val="1453771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the conditions which shape people’s experience of healthcare access are listed here. While the examples I am about to provide represent a ‘hostile environment’ specifically directed towards migrants, conditions intersect, as do the experiences of individuals and so, in a UK context at least, we cannot talk of xenophobia without speaking about structural racism, for example.</a:t>
            </a:r>
          </a:p>
        </p:txBody>
      </p:sp>
      <p:sp>
        <p:nvSpPr>
          <p:cNvPr id="4" name="Slide Number Placeholder 3"/>
          <p:cNvSpPr>
            <a:spLocks noGrp="1"/>
          </p:cNvSpPr>
          <p:nvPr>
            <p:ph type="sldNum" sz="quarter" idx="5"/>
          </p:nvPr>
        </p:nvSpPr>
        <p:spPr/>
        <p:txBody>
          <a:bodyPr/>
          <a:lstStyle/>
          <a:p>
            <a:fld id="{E1AF738F-A306-704F-9476-640A8917A1C8}" type="slidenum">
              <a:rPr lang="en-US" smtClean="0"/>
              <a:t>57</a:t>
            </a:fld>
            <a:endParaRPr lang="en-US"/>
          </a:p>
        </p:txBody>
      </p:sp>
    </p:spTree>
    <p:extLst>
      <p:ext uri="{BB962C8B-B14F-4D97-AF65-F5344CB8AC3E}">
        <p14:creationId xmlns:p14="http://schemas.microsoft.com/office/powerpoint/2010/main" val="4286173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course of the last 15 years access to the NHS has become increasingly limited beginning in 2004 with the exclusion of undocumented migrants and failed asylum seekers.</a:t>
            </a:r>
          </a:p>
        </p:txBody>
      </p:sp>
      <p:sp>
        <p:nvSpPr>
          <p:cNvPr id="5" name="Footer Placeholder 4">
            <a:extLst>
              <a:ext uri="{FF2B5EF4-FFF2-40B4-BE49-F238E27FC236}">
                <a16:creationId xmlns:a16="http://schemas.microsoft.com/office/drawing/2014/main" id="{292C434B-B2B3-4626-9ACC-BFA5B15CAB88}"/>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325742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2011, Teresa May, then Home Secretary announced she was gong to create a really hostile environment for people coming to the UK without the legal right to do so. This hostile environment spanned access to housing, banking, driving as well as healthcare.</a:t>
            </a:r>
          </a:p>
        </p:txBody>
      </p:sp>
      <p:sp>
        <p:nvSpPr>
          <p:cNvPr id="5" name="Footer Placeholder 4">
            <a:extLst>
              <a:ext uri="{FF2B5EF4-FFF2-40B4-BE49-F238E27FC236}">
                <a16:creationId xmlns:a16="http://schemas.microsoft.com/office/drawing/2014/main" id="{B1D983F3-9148-4014-9D45-020BEA9D2FB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738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health service this manifested as a series of policy-changes. Surveillance methods such as a traffic light system banner of eligibility was added to the NHS spine database which holds patient demographic information. In addition an 80p per minute hotline between the home office and the NHS allowed determinations of eligibility in more difficult cases and data sharing to facilitate deportation. Charges for healthcare were increased to 150% of cost to incentivise billing and bailiffs were sent after people who did not pay. Healthcare workers were told it was their duty to report and threatened with prosecution for fraud if they did not.</a:t>
            </a:r>
          </a:p>
        </p:txBody>
      </p:sp>
      <p:sp>
        <p:nvSpPr>
          <p:cNvPr id="5" name="Footer Placeholder 4">
            <a:extLst>
              <a:ext uri="{FF2B5EF4-FFF2-40B4-BE49-F238E27FC236}">
                <a16:creationId xmlns:a16="http://schemas.microsoft.com/office/drawing/2014/main" id="{8DE35D2E-948C-404E-A940-851F9377EE3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134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existence of data sharing between immigration authorities and health systems is a significant deterrent to healthcare access. For infectious diseases like TB this is not only harmful to individuals but also potentially the public, as well as public health surveillance systems.</a:t>
            </a:r>
          </a:p>
        </p:txBody>
      </p:sp>
      <p:sp>
        <p:nvSpPr>
          <p:cNvPr id="5" name="Footer Placeholder 4">
            <a:extLst>
              <a:ext uri="{FF2B5EF4-FFF2-40B4-BE49-F238E27FC236}">
                <a16:creationId xmlns:a16="http://schemas.microsoft.com/office/drawing/2014/main" id="{6FC587E2-D7EA-43BF-B117-26F5DF2B1D2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626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C4438-05CF-4422-80F6-43EA6CF533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762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TB is exempt from Charging, as it is across many EU states, people do not walk around with a sign around their neck saying ‘I have got TB’ – they present with symptoms and not diagnoses. In addition, my research, 72 of 100 recent migrants to the UK with TB did not know TB care was free before they started treatment.</a:t>
            </a:r>
          </a:p>
        </p:txBody>
      </p:sp>
      <p:sp>
        <p:nvSpPr>
          <p:cNvPr id="5" name="Footer Placeholder 4">
            <a:extLst>
              <a:ext uri="{FF2B5EF4-FFF2-40B4-BE49-F238E27FC236}">
                <a16:creationId xmlns:a16="http://schemas.microsoft.com/office/drawing/2014/main" id="{E1B42777-D899-4D15-8802-4871D49FA4B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016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Looking across a large retrospective cohort of over 3000 TB cases in East London, we showed there was an association between the role out of the Migrant &amp; Visitor Cost Recovery programme with its embedded racist &amp; xenophobic policies and practices and an increase in treatment delay among migrants.</a:t>
            </a:r>
          </a:p>
        </p:txBody>
      </p:sp>
      <p:sp>
        <p:nvSpPr>
          <p:cNvPr id="5" name="Footer Placeholder 4">
            <a:extLst>
              <a:ext uri="{FF2B5EF4-FFF2-40B4-BE49-F238E27FC236}">
                <a16:creationId xmlns:a16="http://schemas.microsoft.com/office/drawing/2014/main" id="{D83C56E0-3205-4B18-89D1-B27C3393063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187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D55272-C675-4417-8441-2E1251649472}" type="slidenum">
              <a:rPr lang="en-GB" smtClean="0"/>
              <a:t>64</a:t>
            </a:fld>
            <a:endParaRPr lang="en-GB"/>
          </a:p>
        </p:txBody>
      </p:sp>
    </p:spTree>
    <p:extLst>
      <p:ext uri="{BB962C8B-B14F-4D97-AF65-F5344CB8AC3E}">
        <p14:creationId xmlns:p14="http://schemas.microsoft.com/office/powerpoint/2010/main" val="2692594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Moving forward, we can and must do better at designing policies which challenge rather than uphold unjust systems, which aim for global rather than national elimination of TB and which, above all, position the well-being of the people we screen and treat upfront and centre.</a:t>
            </a:r>
          </a:p>
          <a:p>
            <a:endParaRPr lang="en-GB" dirty="0"/>
          </a:p>
        </p:txBody>
      </p:sp>
      <p:sp>
        <p:nvSpPr>
          <p:cNvPr id="5" name="Footer Placeholder 4">
            <a:extLst>
              <a:ext uri="{FF2B5EF4-FFF2-40B4-BE49-F238E27FC236}">
                <a16:creationId xmlns:a16="http://schemas.microsoft.com/office/drawing/2014/main" id="{4AD446D6-CE53-4AF5-9BFB-D161FDD060D5}"/>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574449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cs typeface="msgothic" charset="0"/>
              </a:rPr>
              <a:t>Projected acceleration in the decline of global tuberculosis (TB) incidence rates to target levels. Reproduced from [34] with permission.</a:t>
            </a:r>
          </a:p>
        </p:txBody>
      </p:sp>
    </p:spTree>
    <p:extLst>
      <p:ext uri="{BB962C8B-B14F-4D97-AF65-F5344CB8AC3E}">
        <p14:creationId xmlns:p14="http://schemas.microsoft.com/office/powerpoint/2010/main" val="922498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D0D18800-03A3-4371-B392-80B672D011D5}" type="slidenum">
              <a:rPr kumimoji="0" lang="en-GB" sz="12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1" fontAlgn="base" latinLnBrk="0" hangingPunct="1">
                <a:lnSpc>
                  <a:spcPct val="9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1659765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D0D18800-03A3-4371-B392-80B672D011D5}" type="slidenum">
              <a:rPr kumimoji="0" lang="en-GB" sz="12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1" fontAlgn="base" latinLnBrk="0" hangingPunct="1">
                <a:lnSpc>
                  <a:spcPct val="9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922606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TB notification rate decreased</a:t>
            </a:r>
            <a:r>
              <a:rPr lang="en-GB" baseline="0" dirty="0"/>
              <a:t> at an annual rate of 5.3%. The decrease in notification rate was higher in native residents (7.0%) than in those of foreign origin (3.7%).</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C4438-05CF-4422-80F6-43EA6CF533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773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TB notification rate decreased</a:t>
            </a:r>
            <a:r>
              <a:rPr lang="en-GB" baseline="0" dirty="0"/>
              <a:t> at an annual rate of 5.3%. The decrease in notification rate was higher in native residents (7.0%) than in those of foreign origin (3.7%).</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C4438-05CF-4422-80F6-43EA6CF533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202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18662" y="133349"/>
            <a:ext cx="5486400" cy="3600451"/>
          </a:xfrm>
        </p:spPr>
        <p:txBody>
          <a:bodyPr/>
          <a:lstStyle/>
          <a:p>
            <a:r>
              <a:rPr lang="en-GB" sz="1200" kern="1200" dirty="0">
                <a:solidFill>
                  <a:schemeClr val="tx1"/>
                </a:solidFill>
                <a:effectLst/>
                <a:latin typeface="+mn-lt"/>
                <a:ea typeface="+mn-ea"/>
                <a:cs typeface="+mn-cs"/>
              </a:rPr>
              <a:t>I was given the title of this talk ‘New country, new TB’ but actually this isn’t a new country, the socio-political landscape I will describe is not one we haven’t seen before and TB is anything but a new disease.</a:t>
            </a:r>
          </a:p>
          <a:p>
            <a:endParaRPr lang="en-GB" sz="1200" kern="1200" dirty="0">
              <a:solidFill>
                <a:schemeClr val="tx1"/>
              </a:solidFill>
              <a:effectLst/>
              <a:latin typeface="+mn-lt"/>
              <a:ea typeface="+mn-ea"/>
              <a:cs typeface="+mn-cs"/>
            </a:endParaRPr>
          </a:p>
          <a:p>
            <a:endParaRPr lang="en-GB" dirty="0"/>
          </a:p>
        </p:txBody>
      </p:sp>
      <p:sp>
        <p:nvSpPr>
          <p:cNvPr id="5" name="Footer Placeholder 4">
            <a:extLst>
              <a:ext uri="{FF2B5EF4-FFF2-40B4-BE49-F238E27FC236}">
                <a16:creationId xmlns:a16="http://schemas.microsoft.com/office/drawing/2014/main" id="{406FA597-4E15-46EB-B43F-4540A2193FD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187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TB is inextricably linked to poverty both on a global scale</a:t>
            </a:r>
          </a:p>
        </p:txBody>
      </p:sp>
      <p:sp>
        <p:nvSpPr>
          <p:cNvPr id="4" name="Slide Number Placeholder 3"/>
          <p:cNvSpPr>
            <a:spLocks noGrp="1"/>
          </p:cNvSpPr>
          <p:nvPr>
            <p:ph type="sldNum" sz="quarter" idx="10"/>
          </p:nvPr>
        </p:nvSpPr>
        <p:spPr/>
        <p:txBody>
          <a:bodyPr/>
          <a:lstStyle/>
          <a:p>
            <a:fld id="{A8D1B0FF-75EA-4A63-9752-C5A12D592125}" type="slidenum">
              <a:rPr lang="en-GB" smtClean="0"/>
              <a:t>41</a:t>
            </a:fld>
            <a:endParaRPr lang="en-GB"/>
          </a:p>
        </p:txBody>
      </p:sp>
    </p:spTree>
    <p:extLst>
      <p:ext uri="{BB962C8B-B14F-4D97-AF65-F5344CB8AC3E}">
        <p14:creationId xmlns:p14="http://schemas.microsoft.com/office/powerpoint/2010/main" val="1309013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144E0-D905-4713-B95D-EF042904AD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CFEBE5F-E5FB-408E-8127-3A39DAEA77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E196A56-1724-4CB8-BA94-7D912400C992}"/>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5" name="Footer Placeholder 4">
            <a:extLst>
              <a:ext uri="{FF2B5EF4-FFF2-40B4-BE49-F238E27FC236}">
                <a16:creationId xmlns:a16="http://schemas.microsoft.com/office/drawing/2014/main" id="{9E131A0D-D928-4F2D-B2CB-34CA6CF5E0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2C5932-CB3A-4131-944E-74CE7F8459A1}"/>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3825233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74AA9-E47C-45DA-A592-F4C5D389A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E0340C-3885-4CD5-A0E9-442B1572D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81F8BF-381B-49B8-8346-58B5C951774F}"/>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5" name="Footer Placeholder 4">
            <a:extLst>
              <a:ext uri="{FF2B5EF4-FFF2-40B4-BE49-F238E27FC236}">
                <a16:creationId xmlns:a16="http://schemas.microsoft.com/office/drawing/2014/main" id="{13265799-387D-4A7D-81C4-66508BA685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7876D1-9A72-434E-89DF-41D2312B6720}"/>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2367286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7293ED-6A80-4338-A3D5-F2E483B451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3079EE-834C-4CFD-A402-F0032998B4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43ECF2-38EC-406E-B2B8-AD30A1A0C558}"/>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5" name="Footer Placeholder 4">
            <a:extLst>
              <a:ext uri="{FF2B5EF4-FFF2-40B4-BE49-F238E27FC236}">
                <a16:creationId xmlns:a16="http://schemas.microsoft.com/office/drawing/2014/main" id="{045E94DC-5E5E-4D43-A4D1-C1E21E4404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EA90A1-94A9-4E6C-AC23-6D1775C28EF2}"/>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288386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4012163"/>
            <a:ext cx="10800000" cy="1794912"/>
          </a:xfrm>
        </p:spPr>
        <p:txBody>
          <a:bodyPr anchor="ctr">
            <a:normAutofit/>
          </a:bodyPr>
          <a:lstStyle>
            <a:lvl1pPr algn="l">
              <a:defRPr sz="4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3" name="Subtitle 2"/>
          <p:cNvSpPr>
            <a:spLocks noGrp="1"/>
          </p:cNvSpPr>
          <p:nvPr>
            <p:ph type="subTitle" idx="1" hasCustomPrompt="1"/>
          </p:nvPr>
        </p:nvSpPr>
        <p:spPr>
          <a:xfrm>
            <a:off x="648000" y="3312000"/>
            <a:ext cx="10800000" cy="504000"/>
          </a:xfrm>
        </p:spPr>
        <p:txBody>
          <a:bodyPr>
            <a:normAutofit/>
          </a:bodyPr>
          <a:lstStyle>
            <a:lvl1pPr marL="0" indent="0" algn="l">
              <a:buNone/>
              <a:defRPr sz="24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European Centre for Disease Prevention and Control </a:t>
            </a:r>
            <a:endParaRPr lang="en-GB" dirty="0"/>
          </a:p>
        </p:txBody>
      </p:sp>
    </p:spTree>
    <p:extLst>
      <p:ext uri="{BB962C8B-B14F-4D97-AF65-F5344CB8AC3E}">
        <p14:creationId xmlns:p14="http://schemas.microsoft.com/office/powerpoint/2010/main" val="120138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0" y="223936"/>
            <a:ext cx="10354188" cy="951722"/>
          </a:xfrm>
        </p:spPr>
        <p:txBody>
          <a:bodyPr>
            <a:normAutofit/>
          </a:bodyPr>
          <a:lstStyle>
            <a:lvl1pPr>
              <a:defRPr sz="2800" b="1">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3" name="Content Placeholder 2"/>
          <p:cNvSpPr>
            <a:spLocks noGrp="1"/>
          </p:cNvSpPr>
          <p:nvPr>
            <p:ph idx="1" hasCustomPrompt="1"/>
          </p:nvPr>
        </p:nvSpPr>
        <p:spPr>
          <a:xfrm>
            <a:off x="431999" y="1474237"/>
            <a:ext cx="11352563" cy="4702726"/>
          </a:xfrm>
        </p:spPr>
        <p:txBody>
          <a:bodyPr/>
          <a:lstStyle>
            <a:lvl1pPr marL="0" indent="0">
              <a:buNone/>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add text</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31999" y="6475541"/>
            <a:ext cx="7733681" cy="365125"/>
          </a:xfrm>
        </p:spPr>
        <p:txBody>
          <a:bodyPr/>
          <a:lstStyle>
            <a:lvl1pPr algn="l">
              <a:defRPr sz="1000">
                <a:latin typeface="Tahoma" panose="020B0604030504040204" pitchFamily="34" charset="0"/>
                <a:ea typeface="Tahoma" panose="020B0604030504040204" pitchFamily="34" charset="0"/>
                <a:cs typeface="Tahoma" panose="020B0604030504040204" pitchFamily="34" charset="0"/>
              </a:defRPr>
            </a:lvl1pPr>
          </a:lstStyle>
          <a:p>
            <a:endParaRPr lang="en-GB" dirty="0"/>
          </a:p>
        </p:txBody>
      </p:sp>
      <p:sp>
        <p:nvSpPr>
          <p:cNvPr id="6" name="Slide Number Placeholder 5"/>
          <p:cNvSpPr>
            <a:spLocks noGrp="1"/>
          </p:cNvSpPr>
          <p:nvPr>
            <p:ph type="sldNum" sz="quarter" idx="12"/>
          </p:nvPr>
        </p:nvSpPr>
        <p:spPr>
          <a:xfrm>
            <a:off x="9041362" y="6475542"/>
            <a:ext cx="2743200" cy="365125"/>
          </a:xfrm>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F9E29A8E-A0F1-419A-8E8B-A78BF9C70DE8}" type="slidenum">
              <a:rPr lang="en-GB" smtClean="0"/>
              <a:pPr/>
              <a:t>‹#›</a:t>
            </a:fld>
            <a:endParaRPr lang="en-GB" dirty="0"/>
          </a:p>
        </p:txBody>
      </p:sp>
    </p:spTree>
    <p:extLst>
      <p:ext uri="{BB962C8B-B14F-4D97-AF65-F5344CB8AC3E}">
        <p14:creationId xmlns:p14="http://schemas.microsoft.com/office/powerpoint/2010/main" val="681259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648000" y="4012163"/>
            <a:ext cx="10800000" cy="1794912"/>
          </a:xfrm>
        </p:spPr>
        <p:txBody>
          <a:bodyPr anchor="ctr">
            <a:normAutofit/>
          </a:bodyPr>
          <a:lstStyle>
            <a:lvl1pPr algn="l">
              <a:defRPr sz="4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7" name="Slide Number Placeholder 5"/>
          <p:cNvSpPr>
            <a:spLocks noGrp="1"/>
          </p:cNvSpPr>
          <p:nvPr>
            <p:ph type="sldNum" sz="quarter" idx="12"/>
          </p:nvPr>
        </p:nvSpPr>
        <p:spPr>
          <a:xfrm>
            <a:off x="9041362" y="6475542"/>
            <a:ext cx="2743200" cy="365125"/>
          </a:xfrm>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F9E29A8E-A0F1-419A-8E8B-A78BF9C70DE8}" type="slidenum">
              <a:rPr lang="en-GB" smtClean="0"/>
              <a:pPr/>
              <a:t>‹#›</a:t>
            </a:fld>
            <a:endParaRPr lang="en-GB" dirty="0"/>
          </a:p>
        </p:txBody>
      </p:sp>
    </p:spTree>
    <p:extLst>
      <p:ext uri="{BB962C8B-B14F-4D97-AF65-F5344CB8AC3E}">
        <p14:creationId xmlns:p14="http://schemas.microsoft.com/office/powerpoint/2010/main" val="2689097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1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7144"/>
            <a:ext cx="12192000" cy="6858000"/>
          </a:xfrm>
          <a:prstGeom prst="rect">
            <a:avLst/>
          </a:prstGeom>
          <a:noFill/>
        </p:spPr>
      </p:pic>
      <p:sp>
        <p:nvSpPr>
          <p:cNvPr id="181250" name="Rectangle 2"/>
          <p:cNvSpPr>
            <a:spLocks noGrp="1" noChangeArrowheads="1"/>
          </p:cNvSpPr>
          <p:nvPr>
            <p:ph type="ctrTitle"/>
          </p:nvPr>
        </p:nvSpPr>
        <p:spPr>
          <a:xfrm>
            <a:off x="4286249" y="3080951"/>
            <a:ext cx="7421037" cy="1334530"/>
          </a:xfrm>
        </p:spPr>
        <p:txBody>
          <a:bodyPr/>
          <a:lstStyle>
            <a:lvl1pPr>
              <a:defRPr sz="4400" b="0">
                <a:solidFill>
                  <a:schemeClr val="tx1">
                    <a:lumMod val="85000"/>
                    <a:lumOff val="15000"/>
                  </a:schemeClr>
                </a:solidFill>
                <a:latin typeface="Tahoma" pitchFamily="34" charset="0"/>
                <a:cs typeface="Tahoma" pitchFamily="34" charset="0"/>
              </a:defRPr>
            </a:lvl1pPr>
          </a:lstStyle>
          <a:p>
            <a:r>
              <a:rPr lang="en-US"/>
              <a:t>Click to edit Master title style</a:t>
            </a:r>
            <a:endParaRPr lang="en-GB" dirty="0"/>
          </a:p>
        </p:txBody>
      </p:sp>
      <p:sp>
        <p:nvSpPr>
          <p:cNvPr id="181251" name="Rectangle 3"/>
          <p:cNvSpPr>
            <a:spLocks noGrp="1" noChangeArrowheads="1"/>
          </p:cNvSpPr>
          <p:nvPr>
            <p:ph type="subTitle" idx="1"/>
          </p:nvPr>
        </p:nvSpPr>
        <p:spPr>
          <a:xfrm>
            <a:off x="4286249" y="4555524"/>
            <a:ext cx="7421038" cy="1184094"/>
          </a:xfrm>
        </p:spPr>
        <p:txBody>
          <a:bodyPr/>
          <a:lstStyle>
            <a:lvl1pPr marL="0" indent="0">
              <a:lnSpc>
                <a:spcPct val="90000"/>
              </a:lnSpc>
              <a:spcBef>
                <a:spcPts val="0"/>
              </a:spcBef>
              <a:spcAft>
                <a:spcPts val="0"/>
              </a:spcAft>
              <a:defRPr sz="2000" b="0">
                <a:solidFill>
                  <a:schemeClr val="tx1">
                    <a:lumMod val="85000"/>
                    <a:lumOff val="15000"/>
                  </a:schemeClr>
                </a:solidFill>
                <a:latin typeface="Tahoma" pitchFamily="34" charset="0"/>
                <a:cs typeface="Tahoma" pitchFamily="34" charset="0"/>
              </a:defRPr>
            </a:lvl1pPr>
          </a:lstStyle>
          <a:p>
            <a:r>
              <a:rPr lang="en-US"/>
              <a:t>Click to edit Master subtitle style</a:t>
            </a:r>
            <a:endParaRPr lang="en-GB" dirty="0"/>
          </a:p>
        </p:txBody>
      </p:sp>
      <p:sp>
        <p:nvSpPr>
          <p:cNvPr id="2" name="Slide Number Placeholder 1"/>
          <p:cNvSpPr>
            <a:spLocks noGrp="1"/>
          </p:cNvSpPr>
          <p:nvPr>
            <p:ph type="sldNum" sz="quarter" idx="10"/>
          </p:nvPr>
        </p:nvSpPr>
        <p:spPr>
          <a:xfrm>
            <a:off x="9108000" y="6480000"/>
            <a:ext cx="2556000" cy="365125"/>
          </a:xfrm>
        </p:spPr>
        <p:txBody>
          <a:bodyPr/>
          <a:lstStyle>
            <a:lvl1pPr>
              <a:defRPr>
                <a:solidFill>
                  <a:schemeClr val="bg1"/>
                </a:solidFill>
              </a:defRPr>
            </a:lvl1pPr>
          </a:lstStyle>
          <a:p>
            <a:fld id="{0580567E-5E8F-47A5-90DF-8BFEB1A71525}" type="slidenum">
              <a:rPr lang="en-GB" smtClean="0"/>
              <a:pPr/>
              <a:t>‹#›</a:t>
            </a:fld>
            <a:endParaRPr lang="en-GB" dirty="0"/>
          </a:p>
        </p:txBody>
      </p:sp>
    </p:spTree>
    <p:extLst>
      <p:ext uri="{BB962C8B-B14F-4D97-AF65-F5344CB8AC3E}">
        <p14:creationId xmlns:p14="http://schemas.microsoft.com/office/powerpoint/2010/main" val="938263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a:t>Click to edit Master title style</a:t>
            </a:r>
          </a:p>
        </p:txBody>
      </p:sp>
      <p:sp>
        <p:nvSpPr>
          <p:cNvPr id="3" name="Content Placeholder 2"/>
          <p:cNvSpPr>
            <a:spLocks noGrp="1"/>
          </p:cNvSpPr>
          <p:nvPr>
            <p:ph idx="1"/>
          </p:nvPr>
        </p:nvSpPr>
        <p:spPr/>
        <p:txBody>
          <a:bodyPr/>
          <a:lstStyle>
            <a:lvl1pPr>
              <a:lnSpc>
                <a:spcPct val="90000"/>
              </a:lnSpc>
              <a:spcBef>
                <a:spcPts val="300"/>
              </a:spcBef>
              <a:spcAft>
                <a:spcPts val="600"/>
              </a:spcAft>
              <a:defRPr sz="1800"/>
            </a:lvl1pPr>
            <a:lvl2pPr marL="269861" indent="-269861">
              <a:lnSpc>
                <a:spcPct val="90000"/>
              </a:lnSpc>
              <a:spcBef>
                <a:spcPts val="300"/>
              </a:spcBef>
              <a:spcAft>
                <a:spcPts val="600"/>
              </a:spcAft>
              <a:buFont typeface="Arial" pitchFamily="34" charset="0"/>
              <a:buChar char="•"/>
              <a:tabLst>
                <a:tab pos="269861" algn="l"/>
              </a:tabLst>
              <a:defRPr sz="1800">
                <a:latin typeface="Tahoma" pitchFamily="34" charset="0"/>
                <a:cs typeface="Tahoma" pitchFamily="34" charset="0"/>
              </a:defRPr>
            </a:lvl2pPr>
            <a:lvl3pPr marL="541312" indent="-271449">
              <a:lnSpc>
                <a:spcPct val="90000"/>
              </a:lnSpc>
              <a:spcBef>
                <a:spcPts val="300"/>
              </a:spcBef>
              <a:spcAft>
                <a:spcPts val="600"/>
              </a:spcAft>
              <a:buFont typeface="Tahoma" pitchFamily="34" charset="0"/>
              <a:buChar char="–"/>
              <a:tabLst>
                <a:tab pos="541312" algn="l"/>
              </a:tabLst>
              <a:defRPr sz="1800">
                <a:latin typeface="Tahoma" pitchFamily="34" charset="0"/>
                <a:cs typeface="Tahoma" pitchFamily="34" charset="0"/>
              </a:defRPr>
            </a:lvl3pPr>
            <a:lvl5pPr>
              <a:buNone/>
              <a:defRPr/>
            </a:lvl5pPr>
          </a:lstStyle>
          <a:p>
            <a:pPr lvl="0"/>
            <a:r>
              <a:rPr lang="en-US" dirty="0"/>
              <a:t>Edit Master text styles</a:t>
            </a:r>
          </a:p>
          <a:p>
            <a:pPr lvl="1"/>
            <a:r>
              <a:rPr lang="en-US" dirty="0"/>
              <a:t>Second level</a:t>
            </a:r>
          </a:p>
          <a:p>
            <a:pPr lvl="2"/>
            <a:r>
              <a:rPr lang="en-US" dirty="0"/>
              <a:t>Third level</a:t>
            </a:r>
          </a:p>
        </p:txBody>
      </p:sp>
      <p:sp>
        <p:nvSpPr>
          <p:cNvPr id="5" name="Slide Number Placeholder 4"/>
          <p:cNvSpPr>
            <a:spLocks noGrp="1"/>
          </p:cNvSpPr>
          <p:nvPr>
            <p:ph type="sldNum" sz="quarter" idx="10"/>
          </p:nvPr>
        </p:nvSpPr>
        <p:spPr/>
        <p:txBody>
          <a:bodyPr/>
          <a:lstStyle>
            <a:lvl1pPr>
              <a:lnSpc>
                <a:spcPct val="100000"/>
              </a:lnSpc>
              <a:defRPr>
                <a:solidFill>
                  <a:schemeClr val="tx1"/>
                </a:solidFill>
              </a:defRPr>
            </a:lvl1pPr>
          </a:lstStyle>
          <a:p>
            <a:fld id="{0580567E-5E8F-47A5-90DF-8BFEB1A71525}" type="slidenum">
              <a:rPr lang="en-GB" smtClean="0"/>
              <a:pPr/>
              <a:t>‹#›</a:t>
            </a:fld>
            <a:endParaRPr lang="en-GB" dirty="0"/>
          </a:p>
        </p:txBody>
      </p:sp>
    </p:spTree>
    <p:extLst>
      <p:ext uri="{BB962C8B-B14F-4D97-AF65-F5344CB8AC3E}">
        <p14:creationId xmlns:p14="http://schemas.microsoft.com/office/powerpoint/2010/main" val="3383403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66E207-354A-4598-B732-B0AC02F65319}" type="datetimeFigureOut">
              <a:rPr lang="en-US" smtClean="0"/>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816004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66E207-354A-4598-B732-B0AC02F65319}" type="datetimeFigureOut">
              <a:rPr lang="en-US" smtClean="0"/>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2295617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66E207-354A-4598-B732-B0AC02F65319}" type="datetimeFigureOut">
              <a:rPr lang="en-US" smtClean="0"/>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222397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10DB2-41CB-4B99-900F-254FB0829C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C41107-FDC8-4A38-B85A-147AAD8781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64397B-4693-4D3B-8BF3-24E0DD96F6EE}"/>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5" name="Footer Placeholder 4">
            <a:extLst>
              <a:ext uri="{FF2B5EF4-FFF2-40B4-BE49-F238E27FC236}">
                <a16:creationId xmlns:a16="http://schemas.microsoft.com/office/drawing/2014/main" id="{F32C2A40-E587-4E0A-BCD5-DFE5730763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218412-AF2F-4979-B7EE-B3DBE28E6BFD}"/>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1365510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66E207-354A-4598-B732-B0AC02F65319}" type="datetimeFigureOut">
              <a:rPr lang="en-US" smtClean="0"/>
              <a:t>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99015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66E207-354A-4598-B732-B0AC02F65319}" type="datetimeFigureOut">
              <a:rPr lang="en-US" smtClean="0"/>
              <a:t>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431927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66E207-354A-4598-B732-B0AC02F65319}" type="datetimeFigureOut">
              <a:rPr lang="en-US" smtClean="0"/>
              <a:t>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1497654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6E207-354A-4598-B732-B0AC02F65319}" type="datetimeFigureOut">
              <a:rPr lang="en-US" smtClean="0"/>
              <a:t>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282242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66E207-354A-4598-B732-B0AC02F65319}" type="datetimeFigureOut">
              <a:rPr lang="en-US" smtClean="0"/>
              <a:t>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1385843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66E207-354A-4598-B732-B0AC02F65319}" type="datetimeFigureOut">
              <a:rPr lang="en-US" smtClean="0"/>
              <a:t>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1995574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66E207-354A-4598-B732-B0AC02F65319}" type="datetimeFigureOut">
              <a:rPr lang="en-US" smtClean="0"/>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2618905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66E207-354A-4598-B732-B0AC02F65319}" type="datetimeFigureOut">
              <a:rPr lang="en-US" smtClean="0"/>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401183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30137-ACD0-4FC6-AEEE-FBED70C3DC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6B29C42-2F89-4458-9CBF-04401427AB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1D042A-1B1A-4909-95D4-40E4A4A1F38E}"/>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5" name="Footer Placeholder 4">
            <a:extLst>
              <a:ext uri="{FF2B5EF4-FFF2-40B4-BE49-F238E27FC236}">
                <a16:creationId xmlns:a16="http://schemas.microsoft.com/office/drawing/2014/main" id="{396FD1B8-7338-407D-9293-8857117635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F22B83-E7B5-4E69-8F39-70D7C8B6071F}"/>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2669611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CDEA4-46B9-4DD9-A774-26905F8157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27620C-0307-451D-BAD3-F8078BE826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338E752-E574-47FB-A6BC-B78AD75E48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400AEE0-0072-45C8-AD93-CB0743212A6E}"/>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6" name="Footer Placeholder 5">
            <a:extLst>
              <a:ext uri="{FF2B5EF4-FFF2-40B4-BE49-F238E27FC236}">
                <a16:creationId xmlns:a16="http://schemas.microsoft.com/office/drawing/2014/main" id="{1789F1DB-E0D3-4DDA-9B28-C6A97F6866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2BBF42-D6DC-49CD-BDE9-98FB65DD8332}"/>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2054072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B83BA-38C3-4A69-8E86-52ED8654A17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BA73F9-3E29-435C-A4B1-FE70C5A570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A10DE2-8946-4D51-941E-91550FA283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502713-9452-4C48-8040-E0DECE01AA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7E43DC-AA60-45DA-B69D-600B031C56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55D172-3FD8-44A8-85D5-B385804C4F00}"/>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8" name="Footer Placeholder 7">
            <a:extLst>
              <a:ext uri="{FF2B5EF4-FFF2-40B4-BE49-F238E27FC236}">
                <a16:creationId xmlns:a16="http://schemas.microsoft.com/office/drawing/2014/main" id="{260DA38D-770B-4FA4-B407-0B0183A54D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76546D-18EA-43A3-9866-488D89EA1F98}"/>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1117695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FF01A-F730-4B85-8B73-88EBAA6811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C94BC8-E27E-44BD-9611-6318C5C8B5E6}"/>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4" name="Footer Placeholder 3">
            <a:extLst>
              <a:ext uri="{FF2B5EF4-FFF2-40B4-BE49-F238E27FC236}">
                <a16:creationId xmlns:a16="http://schemas.microsoft.com/office/drawing/2014/main" id="{F125DF46-B04E-40AC-AFDB-32125A1235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6335367-54A4-4A49-ACCC-C7614761251C}"/>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3718461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B99D98-0607-4541-8571-A7BAE1F8F3DA}"/>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3" name="Footer Placeholder 2">
            <a:extLst>
              <a:ext uri="{FF2B5EF4-FFF2-40B4-BE49-F238E27FC236}">
                <a16:creationId xmlns:a16="http://schemas.microsoft.com/office/drawing/2014/main" id="{8496600A-B4A4-4F95-8E21-D1DCE95993E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3D8184E-BA04-4EB0-920C-C88255D50F84}"/>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1939409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38AC-B043-4B43-93DC-4CF6A97835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D425D0C-2569-4E43-984D-9E18C4C7E5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0E636AE-FC2D-4CC1-BD05-3BF3A3DA12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230038-0B1E-4754-B5A0-103F3770BB9F}"/>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6" name="Footer Placeholder 5">
            <a:extLst>
              <a:ext uri="{FF2B5EF4-FFF2-40B4-BE49-F238E27FC236}">
                <a16:creationId xmlns:a16="http://schemas.microsoft.com/office/drawing/2014/main" id="{4B867477-42EB-4098-BB50-2A8E6A70CF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EB2A20-E80A-4105-BF12-F71950ED704B}"/>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1672197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BC436-46EE-4CD8-8682-689CF89F92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BF22B1F-BB01-4527-B6B8-8C4DB2E616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729CEB-3840-4121-B493-F4A165A33A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24367-AE8B-4F1E-AFD5-34690FAE6943}"/>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6" name="Footer Placeholder 5">
            <a:extLst>
              <a:ext uri="{FF2B5EF4-FFF2-40B4-BE49-F238E27FC236}">
                <a16:creationId xmlns:a16="http://schemas.microsoft.com/office/drawing/2014/main" id="{8409E22C-8CE4-4833-A62E-18E0B7969B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1E9E1C-1755-43C2-8AEF-57D1399DDFEF}"/>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236526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575127-6B06-4B27-929F-4D6027D712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4419D9-55C4-4528-905C-65BC2CD8B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B5F61-3A11-4BD6-AE07-FD829A6CD6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CC846-95AF-4D59-9710-D90784991F7E}" type="datetimeFigureOut">
              <a:rPr lang="en-GB" smtClean="0"/>
              <a:t>20/04/2021</a:t>
            </a:fld>
            <a:endParaRPr lang="en-GB"/>
          </a:p>
        </p:txBody>
      </p:sp>
      <p:sp>
        <p:nvSpPr>
          <p:cNvPr id="5" name="Footer Placeholder 4">
            <a:extLst>
              <a:ext uri="{FF2B5EF4-FFF2-40B4-BE49-F238E27FC236}">
                <a16:creationId xmlns:a16="http://schemas.microsoft.com/office/drawing/2014/main" id="{D70D637C-C078-4625-BDAB-88B6D050DD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8E59F11-6629-4D2C-8CB9-19C23B42C1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98D44-FA73-47B8-BBBA-0E541CD28094}" type="slidenum">
              <a:rPr lang="en-GB" smtClean="0"/>
              <a:t>‹#›</a:t>
            </a:fld>
            <a:endParaRPr lang="en-GB"/>
          </a:p>
        </p:txBody>
      </p:sp>
    </p:spTree>
    <p:extLst>
      <p:ext uri="{BB962C8B-B14F-4D97-AF65-F5344CB8AC3E}">
        <p14:creationId xmlns:p14="http://schemas.microsoft.com/office/powerpoint/2010/main" val="3144795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29A8E-A0F1-419A-8E8B-A78BF9C70DE8}" type="slidenum">
              <a:rPr lang="en-GB" smtClean="0"/>
              <a:t>‹#›</a:t>
            </a:fld>
            <a:endParaRPr lang="en-GB"/>
          </a:p>
        </p:txBody>
      </p:sp>
    </p:spTree>
    <p:extLst>
      <p:ext uri="{BB962C8B-B14F-4D97-AF65-F5344CB8AC3E}">
        <p14:creationId xmlns:p14="http://schemas.microsoft.com/office/powerpoint/2010/main" val="1611131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0226" name="Rectangle 2"/>
          <p:cNvSpPr>
            <a:spLocks noGrp="1" noChangeArrowheads="1"/>
          </p:cNvSpPr>
          <p:nvPr>
            <p:ph type="title"/>
          </p:nvPr>
        </p:nvSpPr>
        <p:spPr bwMode="auto">
          <a:xfrm>
            <a:off x="889686" y="142890"/>
            <a:ext cx="7842422" cy="8223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endParaRPr lang="en-GB" dirty="0"/>
          </a:p>
        </p:txBody>
      </p:sp>
      <p:sp>
        <p:nvSpPr>
          <p:cNvPr id="180227" name="Rectangle 3"/>
          <p:cNvSpPr>
            <a:spLocks noGrp="1" noChangeArrowheads="1"/>
          </p:cNvSpPr>
          <p:nvPr>
            <p:ph type="body" idx="1"/>
          </p:nvPr>
        </p:nvSpPr>
        <p:spPr bwMode="auto">
          <a:xfrm>
            <a:off x="889686" y="1079500"/>
            <a:ext cx="10511482" cy="51625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dirty="0"/>
              <a:t>Click to edit Master text styles</a:t>
            </a:r>
          </a:p>
          <a:p>
            <a:pPr lvl="1"/>
            <a:r>
              <a:rPr lang="en-US" dirty="0"/>
              <a:t>Second level</a:t>
            </a:r>
          </a:p>
          <a:p>
            <a:pPr lvl="2"/>
            <a:r>
              <a:rPr lang="en-US" dirty="0"/>
              <a:t>Third level</a:t>
            </a:r>
          </a:p>
          <a:p>
            <a:pPr lvl="0"/>
            <a:endParaRPr lang="en-GB" dirty="0"/>
          </a:p>
        </p:txBody>
      </p:sp>
      <p:sp>
        <p:nvSpPr>
          <p:cNvPr id="10" name="Slide Number Placeholder 9"/>
          <p:cNvSpPr>
            <a:spLocks noGrp="1"/>
          </p:cNvSpPr>
          <p:nvPr>
            <p:ph type="sldNum" sz="quarter" idx="4"/>
          </p:nvPr>
        </p:nvSpPr>
        <p:spPr>
          <a:xfrm>
            <a:off x="9108000" y="6480015"/>
            <a:ext cx="2556000" cy="365125"/>
          </a:xfrm>
          <a:prstGeom prst="rect">
            <a:avLst/>
          </a:prstGeom>
        </p:spPr>
        <p:txBody>
          <a:bodyPr vert="horz" lIns="91440" tIns="36000" rIns="91440" bIns="36000" rtlCol="0" anchor="ctr" anchorCtr="0"/>
          <a:lstStyle>
            <a:lvl1pPr algn="r">
              <a:lnSpc>
                <a:spcPct val="100000"/>
              </a:lnSpc>
              <a:defRPr sz="1200" b="0">
                <a:solidFill>
                  <a:schemeClr val="bg1"/>
                </a:solidFill>
              </a:defRPr>
            </a:lvl1pPr>
          </a:lstStyle>
          <a:p>
            <a:fld id="{0580567E-5E8F-47A5-90DF-8BFEB1A71525}" type="slidenum">
              <a:rPr lang="en-GB" smtClean="0"/>
              <a:pPr/>
              <a:t>‹#›</a:t>
            </a:fld>
            <a:endParaRPr lang="en-GB" dirty="0"/>
          </a:p>
        </p:txBody>
      </p:sp>
    </p:spTree>
    <p:extLst>
      <p:ext uri="{BB962C8B-B14F-4D97-AF65-F5344CB8AC3E}">
        <p14:creationId xmlns:p14="http://schemas.microsoft.com/office/powerpoint/2010/main" val="2513515849"/>
      </p:ext>
    </p:extLst>
  </p:cSld>
  <p:clrMap bg1="lt1" tx1="dk1" bg2="lt2" tx2="dk2" accent1="accent1" accent2="accent2" accent3="accent3" accent4="accent4" accent5="accent5" accent6="accent6" hlink="hlink" folHlink="folHlink"/>
  <p:sldLayoutIdLst>
    <p:sldLayoutId id="2147483665" r:id="rId1"/>
    <p:sldLayoutId id="2147483666" r:id="rId2"/>
  </p:sldLayoutIdLst>
  <p:hf hdr="0" ftr="0" dt="0"/>
  <p:txStyles>
    <p:titleStyle>
      <a:lvl1pPr algn="l" rtl="0" eaLnBrk="1" fontAlgn="base" hangingPunct="1">
        <a:lnSpc>
          <a:spcPct val="90000"/>
        </a:lnSpc>
        <a:spcBef>
          <a:spcPct val="0"/>
        </a:spcBef>
        <a:spcAft>
          <a:spcPct val="0"/>
        </a:spcAft>
        <a:defRPr sz="2800" b="0">
          <a:solidFill>
            <a:srgbClr val="333333"/>
          </a:solidFill>
          <a:latin typeface="Tahoma" pitchFamily="34" charset="0"/>
          <a:ea typeface="+mj-ea"/>
          <a:cs typeface="Tahoma" pitchFamily="34" charset="0"/>
        </a:defRPr>
      </a:lvl1pPr>
      <a:lvl2pPr algn="l" rtl="0" eaLnBrk="1" fontAlgn="base" hangingPunct="1">
        <a:lnSpc>
          <a:spcPct val="90000"/>
        </a:lnSpc>
        <a:spcBef>
          <a:spcPct val="0"/>
        </a:spcBef>
        <a:spcAft>
          <a:spcPct val="0"/>
        </a:spcAft>
        <a:defRPr sz="2800" b="1">
          <a:solidFill>
            <a:srgbClr val="333333"/>
          </a:solidFill>
          <a:latin typeface="Tahoma" pitchFamily="34" charset="0"/>
        </a:defRPr>
      </a:lvl2pPr>
      <a:lvl3pPr algn="l" rtl="0" eaLnBrk="1" fontAlgn="base" hangingPunct="1">
        <a:lnSpc>
          <a:spcPct val="90000"/>
        </a:lnSpc>
        <a:spcBef>
          <a:spcPct val="0"/>
        </a:spcBef>
        <a:spcAft>
          <a:spcPct val="0"/>
        </a:spcAft>
        <a:defRPr sz="2800" b="1">
          <a:solidFill>
            <a:srgbClr val="333333"/>
          </a:solidFill>
          <a:latin typeface="Tahoma" pitchFamily="34" charset="0"/>
        </a:defRPr>
      </a:lvl3pPr>
      <a:lvl4pPr algn="l" rtl="0" eaLnBrk="1" fontAlgn="base" hangingPunct="1">
        <a:lnSpc>
          <a:spcPct val="90000"/>
        </a:lnSpc>
        <a:spcBef>
          <a:spcPct val="0"/>
        </a:spcBef>
        <a:spcAft>
          <a:spcPct val="0"/>
        </a:spcAft>
        <a:defRPr sz="2800" b="1">
          <a:solidFill>
            <a:srgbClr val="333333"/>
          </a:solidFill>
          <a:latin typeface="Tahoma" pitchFamily="34" charset="0"/>
        </a:defRPr>
      </a:lvl4pPr>
      <a:lvl5pPr algn="l" rtl="0" eaLnBrk="1" fontAlgn="base" hangingPunct="1">
        <a:lnSpc>
          <a:spcPct val="90000"/>
        </a:lnSpc>
        <a:spcBef>
          <a:spcPct val="0"/>
        </a:spcBef>
        <a:spcAft>
          <a:spcPct val="0"/>
        </a:spcAft>
        <a:defRPr sz="2800" b="1">
          <a:solidFill>
            <a:srgbClr val="333333"/>
          </a:solidFill>
          <a:latin typeface="Tahoma" pitchFamily="34" charset="0"/>
        </a:defRPr>
      </a:lvl5pPr>
      <a:lvl6pPr marL="457178" algn="l" rtl="0" eaLnBrk="1" fontAlgn="base" hangingPunct="1">
        <a:lnSpc>
          <a:spcPct val="90000"/>
        </a:lnSpc>
        <a:spcBef>
          <a:spcPct val="0"/>
        </a:spcBef>
        <a:spcAft>
          <a:spcPct val="0"/>
        </a:spcAft>
        <a:defRPr sz="2800" b="1">
          <a:solidFill>
            <a:srgbClr val="333333"/>
          </a:solidFill>
          <a:latin typeface="Tahoma" pitchFamily="34" charset="0"/>
        </a:defRPr>
      </a:lvl6pPr>
      <a:lvl7pPr marL="914354" algn="l" rtl="0" eaLnBrk="1" fontAlgn="base" hangingPunct="1">
        <a:lnSpc>
          <a:spcPct val="90000"/>
        </a:lnSpc>
        <a:spcBef>
          <a:spcPct val="0"/>
        </a:spcBef>
        <a:spcAft>
          <a:spcPct val="0"/>
        </a:spcAft>
        <a:defRPr sz="2800" b="1">
          <a:solidFill>
            <a:srgbClr val="333333"/>
          </a:solidFill>
          <a:latin typeface="Tahoma" pitchFamily="34" charset="0"/>
        </a:defRPr>
      </a:lvl7pPr>
      <a:lvl8pPr marL="1371532" algn="l" rtl="0" eaLnBrk="1" fontAlgn="base" hangingPunct="1">
        <a:lnSpc>
          <a:spcPct val="90000"/>
        </a:lnSpc>
        <a:spcBef>
          <a:spcPct val="0"/>
        </a:spcBef>
        <a:spcAft>
          <a:spcPct val="0"/>
        </a:spcAft>
        <a:defRPr sz="2800" b="1">
          <a:solidFill>
            <a:srgbClr val="333333"/>
          </a:solidFill>
          <a:latin typeface="Tahoma" pitchFamily="34" charset="0"/>
        </a:defRPr>
      </a:lvl8pPr>
      <a:lvl9pPr marL="1828709" algn="l" rtl="0" eaLnBrk="1" fontAlgn="base" hangingPunct="1">
        <a:lnSpc>
          <a:spcPct val="90000"/>
        </a:lnSpc>
        <a:spcBef>
          <a:spcPct val="0"/>
        </a:spcBef>
        <a:spcAft>
          <a:spcPct val="0"/>
        </a:spcAft>
        <a:defRPr sz="2800" b="1">
          <a:solidFill>
            <a:srgbClr val="333333"/>
          </a:solidFill>
          <a:latin typeface="Tahoma" pitchFamily="34" charset="0"/>
        </a:defRPr>
      </a:lvl9pPr>
    </p:titleStyle>
    <p:bodyStyle>
      <a:lvl1pPr marL="0" indent="0" algn="l" rtl="0" eaLnBrk="1" fontAlgn="base" hangingPunct="1">
        <a:lnSpc>
          <a:spcPct val="90000"/>
        </a:lnSpc>
        <a:spcBef>
          <a:spcPts val="300"/>
        </a:spcBef>
        <a:spcAft>
          <a:spcPts val="600"/>
        </a:spcAft>
        <a:buFont typeface="Wingdings" pitchFamily="2" charset="2"/>
        <a:tabLst/>
        <a:defRPr sz="2000">
          <a:solidFill>
            <a:schemeClr val="tx1">
              <a:lumMod val="85000"/>
              <a:lumOff val="15000"/>
            </a:schemeClr>
          </a:solidFill>
          <a:latin typeface="Tahoma" pitchFamily="34" charset="0"/>
          <a:ea typeface="+mn-ea"/>
          <a:cs typeface="Tahoma" pitchFamily="34" charset="0"/>
        </a:defRPr>
      </a:lvl1pPr>
      <a:lvl2pPr marL="269861" indent="-269861" algn="l" rtl="0" eaLnBrk="1" fontAlgn="base" hangingPunct="1">
        <a:lnSpc>
          <a:spcPct val="90000"/>
        </a:lnSpc>
        <a:spcBef>
          <a:spcPct val="0"/>
        </a:spcBef>
        <a:spcAft>
          <a:spcPts val="300"/>
        </a:spcAft>
        <a:buFont typeface="Arial" pitchFamily="34" charset="0"/>
        <a:buChar char="•"/>
        <a:defRPr sz="2000">
          <a:solidFill>
            <a:schemeClr val="tx1">
              <a:lumMod val="85000"/>
              <a:lumOff val="15000"/>
            </a:schemeClr>
          </a:solidFill>
          <a:latin typeface="+mn-lt"/>
        </a:defRPr>
      </a:lvl2pPr>
      <a:lvl3pPr marL="541312" indent="-271449" algn="l" rtl="0" eaLnBrk="1" fontAlgn="base" hangingPunct="1">
        <a:lnSpc>
          <a:spcPct val="90000"/>
        </a:lnSpc>
        <a:spcBef>
          <a:spcPct val="20000"/>
        </a:spcBef>
        <a:spcAft>
          <a:spcPts val="300"/>
        </a:spcAft>
        <a:buFont typeface="Tahoma" pitchFamily="34" charset="0"/>
        <a:buChar char="–"/>
        <a:defRPr sz="2000">
          <a:solidFill>
            <a:schemeClr val="tx1">
              <a:lumMod val="85000"/>
              <a:lumOff val="15000"/>
            </a:schemeClr>
          </a:solidFill>
          <a:latin typeface="+mn-lt"/>
        </a:defRPr>
      </a:lvl3pPr>
      <a:lvl4pPr marL="1600120" indent="-228589" algn="l" rtl="0" eaLnBrk="1" fontAlgn="base" hangingPunct="1">
        <a:spcBef>
          <a:spcPct val="20000"/>
        </a:spcBef>
        <a:spcAft>
          <a:spcPct val="0"/>
        </a:spcAft>
        <a:defRPr sz="1600">
          <a:solidFill>
            <a:schemeClr val="tx1"/>
          </a:solidFill>
          <a:latin typeface="+mn-lt"/>
        </a:defRPr>
      </a:lvl4pPr>
      <a:lvl5pPr marL="2057298" indent="-228589" algn="l" rtl="0" eaLnBrk="1" fontAlgn="base" hangingPunct="1">
        <a:spcBef>
          <a:spcPct val="20000"/>
        </a:spcBef>
        <a:spcAft>
          <a:spcPct val="0"/>
        </a:spcAft>
        <a:buChar char="»"/>
        <a:defRPr sz="1600">
          <a:solidFill>
            <a:schemeClr val="tx1"/>
          </a:solidFill>
          <a:latin typeface="+mn-lt"/>
        </a:defRPr>
      </a:lvl5pPr>
      <a:lvl6pPr marL="2514474" indent="-228589" algn="l" rtl="0" eaLnBrk="1" fontAlgn="base" hangingPunct="1">
        <a:spcBef>
          <a:spcPct val="20000"/>
        </a:spcBef>
        <a:spcAft>
          <a:spcPct val="0"/>
        </a:spcAft>
        <a:buChar char="»"/>
        <a:defRPr sz="1600">
          <a:solidFill>
            <a:schemeClr val="tx1"/>
          </a:solidFill>
          <a:latin typeface="+mn-lt"/>
        </a:defRPr>
      </a:lvl6pPr>
      <a:lvl7pPr marL="2971652" indent="-228589" algn="l" rtl="0" eaLnBrk="1" fontAlgn="base" hangingPunct="1">
        <a:spcBef>
          <a:spcPct val="20000"/>
        </a:spcBef>
        <a:spcAft>
          <a:spcPct val="0"/>
        </a:spcAft>
        <a:buChar char="»"/>
        <a:defRPr sz="1600">
          <a:solidFill>
            <a:schemeClr val="tx1"/>
          </a:solidFill>
          <a:latin typeface="+mn-lt"/>
        </a:defRPr>
      </a:lvl7pPr>
      <a:lvl8pPr marL="3428829" indent="-228589" algn="l" rtl="0" eaLnBrk="1" fontAlgn="base" hangingPunct="1">
        <a:spcBef>
          <a:spcPct val="20000"/>
        </a:spcBef>
        <a:spcAft>
          <a:spcPct val="0"/>
        </a:spcAft>
        <a:buChar char="»"/>
        <a:defRPr sz="1600">
          <a:solidFill>
            <a:schemeClr val="tx1"/>
          </a:solidFill>
          <a:latin typeface="+mn-lt"/>
        </a:defRPr>
      </a:lvl8pPr>
      <a:lvl9pPr marL="3886006" indent="-228589"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6E207-354A-4598-B732-B0AC02F65319}" type="datetimeFigureOut">
              <a:rPr lang="en-US" smtClean="0"/>
              <a:t>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AF1E5-D581-4AAF-A32C-DC859F7F1FD1}" type="slidenum">
              <a:rPr lang="en-US" smtClean="0"/>
              <a:t>‹#›</a:t>
            </a:fld>
            <a:endParaRPr lang="en-US"/>
          </a:p>
        </p:txBody>
      </p:sp>
    </p:spTree>
    <p:extLst>
      <p:ext uri="{BB962C8B-B14F-4D97-AF65-F5344CB8AC3E}">
        <p14:creationId xmlns:p14="http://schemas.microsoft.com/office/powerpoint/2010/main" val="59975119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hyperlink" Target="https://www.ecdc.europa.eu/en/publications-data/covid-19-reception-and-detention-centres-migrants-and-refugees" TargetMode="External"/><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ecdc.europa.eu/en/publications-data/covid-19-reception-and-detention-centres-migrants-and-refugees" TargetMode="External"/><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ecdc.europa.eu/en/publications-data/covid-19-reception-and-detention-centres-migrants-and-refugees"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microsoft.com/office/2007/relationships/hdphoto" Target="../media/hdphoto1.wdp"/><Relationship Id="rId4" Type="http://schemas.openxmlformats.org/officeDocument/2006/relationships/diagramLayout" Target="../diagrams/layout2.xml"/><Relationship Id="rId9" Type="http://schemas.openxmlformats.org/officeDocument/2006/relationships/image" Target="../media/image5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4.png"/><Relationship Id="rId21" Type="http://schemas.openxmlformats.org/officeDocument/2006/relationships/image" Target="../media/image92.jpe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33.xml"/><Relationship Id="rId16" Type="http://schemas.openxmlformats.org/officeDocument/2006/relationships/image" Target="../media/image87.png"/><Relationship Id="rId20" Type="http://schemas.openxmlformats.org/officeDocument/2006/relationships/image" Target="../media/image91.jpeg"/><Relationship Id="rId1" Type="http://schemas.openxmlformats.org/officeDocument/2006/relationships/slideLayout" Target="../slideLayouts/slideLayout6.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19" Type="http://schemas.openxmlformats.org/officeDocument/2006/relationships/image" Target="../media/image90.jpeg"/><Relationship Id="rId4" Type="http://schemas.openxmlformats.org/officeDocument/2006/relationships/image" Target="../media/image75.jpeg"/><Relationship Id="rId9" Type="http://schemas.openxmlformats.org/officeDocument/2006/relationships/image" Target="../media/image80.png"/><Relationship Id="rId14" Type="http://schemas.openxmlformats.org/officeDocument/2006/relationships/image" Target="../media/image85.png"/><Relationship Id="rId22" Type="http://schemas.openxmlformats.org/officeDocument/2006/relationships/image" Target="../media/image93.jpeg"/></Relationships>
</file>

<file path=ppt/slides/_rels/slide6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jpg"/><Relationship Id="rId7" Type="http://schemas.openxmlformats.org/officeDocument/2006/relationships/image" Target="../media/image98.jpg"/><Relationship Id="rId2" Type="http://schemas.openxmlformats.org/officeDocument/2006/relationships/image" Target="../media/image94.jpe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97.png"/><Relationship Id="rId4" Type="http://schemas.openxmlformats.org/officeDocument/2006/relationships/image" Target="../media/image96.jpg"/></Relationships>
</file>

<file path=ppt/slides/_rels/slide6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jpg"/><Relationship Id="rId2" Type="http://schemas.openxmlformats.org/officeDocument/2006/relationships/image" Target="../media/image100.png"/><Relationship Id="rId1" Type="http://schemas.openxmlformats.org/officeDocument/2006/relationships/slideLayout" Target="../slideLayouts/slideLayout23.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7.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9.jpe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5.png"/><Relationship Id="rId1" Type="http://schemas.openxmlformats.org/officeDocument/2006/relationships/slideLayout" Target="../slideLayouts/slideLayout23.xml"/><Relationship Id="rId4" Type="http://schemas.openxmlformats.org/officeDocument/2006/relationships/image" Target="../media/image116.png"/></Relationships>
</file>

<file path=ppt/slides/_rels/slide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osw.waw.pl/sites/default/files/Report_Migration%20from%20Ukraine_net.pdf" TargetMode="External"/><Relationship Id="rId1" Type="http://schemas.openxmlformats.org/officeDocument/2006/relationships/slideLayout" Target="../slideLayouts/slideLayout23.xml"/><Relationship Id="rId4" Type="http://schemas.openxmlformats.org/officeDocument/2006/relationships/image" Target="../media/image118.png"/></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3.xml"/><Relationship Id="rId5" Type="http://schemas.openxmlformats.org/officeDocument/2006/relationships/image" Target="../media/image106.png"/><Relationship Id="rId4" Type="http://schemas.openxmlformats.org/officeDocument/2006/relationships/image" Target="../media/image121.jpeg"/></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118.png"/><Relationship Id="rId5" Type="http://schemas.openxmlformats.org/officeDocument/2006/relationships/image" Target="../media/image123.png"/><Relationship Id="rId4" Type="http://schemas.openxmlformats.org/officeDocument/2006/relationships/image" Target="../media/image122.jpeg"/></Relationships>
</file>

<file path=ppt/slides/_rels/slide7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4.png"/><Relationship Id="rId1" Type="http://schemas.openxmlformats.org/officeDocument/2006/relationships/slideLayout" Target="../slideLayouts/slideLayout23.xml"/><Relationship Id="rId6" Type="http://schemas.openxmlformats.org/officeDocument/2006/relationships/image" Target="../media/image118.png"/><Relationship Id="rId5" Type="http://schemas.openxmlformats.org/officeDocument/2006/relationships/image" Target="../media/image106.png"/><Relationship Id="rId4" Type="http://schemas.openxmlformats.org/officeDocument/2006/relationships/image" Target="../media/image125.jpeg"/></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6.pn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640" y="3618410"/>
            <a:ext cx="11338560" cy="1365704"/>
          </a:xfrm>
        </p:spPr>
        <p:txBody>
          <a:bodyPr>
            <a:noAutofit/>
          </a:bodyPr>
          <a:lstStyle/>
          <a:p>
            <a:r>
              <a:rPr lang="ru-RU" dirty="0">
                <a:latin typeface="Calibri" panose="020F0502020204030204" pitchFamily="34" charset="0"/>
                <a:cs typeface="Calibri" panose="020F0502020204030204" pitchFamily="34" charset="0"/>
              </a:rPr>
              <a:t>Данные/руководства </a:t>
            </a:r>
            <a:r>
              <a:rPr lang="en-GB" dirty="0">
                <a:latin typeface="Calibri" panose="020F0502020204030204" pitchFamily="34" charset="0"/>
                <a:cs typeface="Calibri" panose="020F0502020204030204" pitchFamily="34" charset="0"/>
              </a:rPr>
              <a:t>ECDC </a:t>
            </a:r>
            <a:r>
              <a:rPr lang="ru-RU" dirty="0">
                <a:latin typeface="Calibri" panose="020F0502020204030204" pitchFamily="34" charset="0"/>
                <a:cs typeface="Calibri" panose="020F0502020204030204" pitchFamily="34" charset="0"/>
              </a:rPr>
              <a:t>по здоровью мигрантов и инфекционным заболеваниям</a:t>
            </a:r>
            <a:endParaRPr lang="en-GB" dirty="0"/>
          </a:p>
        </p:txBody>
      </p:sp>
      <p:sp>
        <p:nvSpPr>
          <p:cNvPr id="7" name="Text Box 4"/>
          <p:cNvSpPr txBox="1">
            <a:spLocks noChangeArrowheads="1"/>
          </p:cNvSpPr>
          <p:nvPr/>
        </p:nvSpPr>
        <p:spPr bwMode="auto">
          <a:xfrm>
            <a:off x="648000" y="5829239"/>
            <a:ext cx="8406085" cy="922153"/>
          </a:xfrm>
          <a:prstGeom prst="rect">
            <a:avLst/>
          </a:prstGeom>
          <a:noFill/>
          <a:ln w="38100">
            <a:noFill/>
            <a:miter lim="800000"/>
            <a:headEnd/>
            <a:tailEnd/>
          </a:ln>
        </p:spPr>
        <p:txBody>
          <a:bodyPr lIns="0" tIns="0" rIns="0" bIns="0"/>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ru-RU" sz="16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Теймур</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ru-RU" sz="16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Нури</a:t>
            </a:r>
            <a:endPar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Европейский центр профилактики и контроля заболеваний </a:t>
            </a: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(ECDC)</a:t>
            </a: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ЕКТБ</a:t>
            </a:r>
            <a:endPar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 </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апреля</a:t>
            </a: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2021</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года</a:t>
            </a:r>
            <a:endPar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49326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p:cNvSpPr txBox="1">
            <a:spLocks/>
          </p:cNvSpPr>
          <p:nvPr/>
        </p:nvSpPr>
        <p:spPr bwMode="auto">
          <a:xfrm>
            <a:off x="1656268" y="158724"/>
            <a:ext cx="7723259" cy="8223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2100" b="1">
                <a:solidFill>
                  <a:srgbClr val="333333"/>
                </a:solidFill>
                <a:latin typeface="Tahoma" pitchFamily="34" charset="0"/>
                <a:ea typeface="+mj-ea"/>
                <a:cs typeface="Tahoma" pitchFamily="34" charset="0"/>
              </a:defRPr>
            </a:lvl1pPr>
            <a:lvl2pPr algn="l" rtl="0" eaLnBrk="1" fontAlgn="base" hangingPunct="1">
              <a:lnSpc>
                <a:spcPct val="90000"/>
              </a:lnSpc>
              <a:spcBef>
                <a:spcPct val="0"/>
              </a:spcBef>
              <a:spcAft>
                <a:spcPct val="0"/>
              </a:spcAft>
              <a:defRPr sz="2100" b="1">
                <a:solidFill>
                  <a:srgbClr val="333333"/>
                </a:solidFill>
                <a:latin typeface="Tahoma" pitchFamily="34" charset="0"/>
              </a:defRPr>
            </a:lvl2pPr>
            <a:lvl3pPr algn="l" rtl="0" eaLnBrk="1" fontAlgn="base" hangingPunct="1">
              <a:lnSpc>
                <a:spcPct val="90000"/>
              </a:lnSpc>
              <a:spcBef>
                <a:spcPct val="0"/>
              </a:spcBef>
              <a:spcAft>
                <a:spcPct val="0"/>
              </a:spcAft>
              <a:defRPr sz="2100" b="1">
                <a:solidFill>
                  <a:srgbClr val="333333"/>
                </a:solidFill>
                <a:latin typeface="Tahoma" pitchFamily="34" charset="0"/>
              </a:defRPr>
            </a:lvl3pPr>
            <a:lvl4pPr algn="l" rtl="0" eaLnBrk="1" fontAlgn="base" hangingPunct="1">
              <a:lnSpc>
                <a:spcPct val="90000"/>
              </a:lnSpc>
              <a:spcBef>
                <a:spcPct val="0"/>
              </a:spcBef>
              <a:spcAft>
                <a:spcPct val="0"/>
              </a:spcAft>
              <a:defRPr sz="2100" b="1">
                <a:solidFill>
                  <a:srgbClr val="333333"/>
                </a:solidFill>
                <a:latin typeface="Tahoma" pitchFamily="34" charset="0"/>
              </a:defRPr>
            </a:lvl4pPr>
            <a:lvl5pPr algn="l" rtl="0" eaLnBrk="1" fontAlgn="base" hangingPunct="1">
              <a:lnSpc>
                <a:spcPct val="90000"/>
              </a:lnSpc>
              <a:spcBef>
                <a:spcPct val="0"/>
              </a:spcBef>
              <a:spcAft>
                <a:spcPct val="0"/>
              </a:spcAft>
              <a:defRPr sz="2100" b="1">
                <a:solidFill>
                  <a:srgbClr val="333333"/>
                </a:solidFill>
                <a:latin typeface="Tahoma" pitchFamily="34" charset="0"/>
              </a:defRPr>
            </a:lvl5pPr>
            <a:lvl6pPr marL="342884" algn="l" rtl="0" eaLnBrk="1" fontAlgn="base" hangingPunct="1">
              <a:lnSpc>
                <a:spcPct val="90000"/>
              </a:lnSpc>
              <a:spcBef>
                <a:spcPct val="0"/>
              </a:spcBef>
              <a:spcAft>
                <a:spcPct val="0"/>
              </a:spcAft>
              <a:defRPr sz="2100" b="1">
                <a:solidFill>
                  <a:srgbClr val="333333"/>
                </a:solidFill>
                <a:latin typeface="Tahoma" pitchFamily="34" charset="0"/>
              </a:defRPr>
            </a:lvl6pPr>
            <a:lvl7pPr marL="685766" algn="l" rtl="0" eaLnBrk="1" fontAlgn="base" hangingPunct="1">
              <a:lnSpc>
                <a:spcPct val="90000"/>
              </a:lnSpc>
              <a:spcBef>
                <a:spcPct val="0"/>
              </a:spcBef>
              <a:spcAft>
                <a:spcPct val="0"/>
              </a:spcAft>
              <a:defRPr sz="2100" b="1">
                <a:solidFill>
                  <a:srgbClr val="333333"/>
                </a:solidFill>
                <a:latin typeface="Tahoma" pitchFamily="34" charset="0"/>
              </a:defRPr>
            </a:lvl7pPr>
            <a:lvl8pPr marL="1028649" algn="l" rtl="0" eaLnBrk="1" fontAlgn="base" hangingPunct="1">
              <a:lnSpc>
                <a:spcPct val="90000"/>
              </a:lnSpc>
              <a:spcBef>
                <a:spcPct val="0"/>
              </a:spcBef>
              <a:spcAft>
                <a:spcPct val="0"/>
              </a:spcAft>
              <a:defRPr sz="2100" b="1">
                <a:solidFill>
                  <a:srgbClr val="333333"/>
                </a:solidFill>
                <a:latin typeface="Tahoma" pitchFamily="34" charset="0"/>
              </a:defRPr>
            </a:lvl8pPr>
            <a:lvl9pPr marL="1371532" algn="l" rtl="0" eaLnBrk="1" fontAlgn="base" hangingPunct="1">
              <a:lnSpc>
                <a:spcPct val="90000"/>
              </a:lnSpc>
              <a:spcBef>
                <a:spcPct val="0"/>
              </a:spcBef>
              <a:spcAft>
                <a:spcPct val="0"/>
              </a:spcAft>
              <a:defRPr sz="2100" b="1">
                <a:solidFill>
                  <a:srgbClr val="333333"/>
                </a:solidFill>
                <a:latin typeface="Tahoma"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sz="3200" b="1" i="0" u="none" strike="noStrike" kern="0" cap="none" spc="0" normalizeH="0" baseline="0" noProof="0" dirty="0">
                <a:ln>
                  <a:noFill/>
                </a:ln>
                <a:solidFill>
                  <a:prstClr val="black"/>
                </a:solidFill>
                <a:effectLst/>
                <a:uLnTx/>
                <a:uFillTx/>
                <a:latin typeface="Calibri" panose="020F0502020204030204" pitchFamily="34" charset="0"/>
                <a:ea typeface="+mj-ea"/>
                <a:cs typeface="Tahoma" pitchFamily="34" charset="0"/>
              </a:rPr>
              <a:t>Случаи ВИЧ-инфекции в разрезе путей передачи</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j-ea"/>
                <a:cs typeface="Tahoma" pitchFamily="34" charset="0"/>
              </a:rPr>
              <a:t>, </a:t>
            </a: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mj-ea"/>
                <a:cs typeface="Tahoma" pitchFamily="34" charset="0"/>
              </a:rPr>
              <a:t>2010-2019, </a:t>
            </a:r>
            <a:r>
              <a:rPr kumimoji="0" lang="ru-RU" sz="3200" b="0" i="0" u="none" strike="noStrike" kern="0" cap="none" spc="0" normalizeH="0" baseline="0" noProof="0" dirty="0">
                <a:ln>
                  <a:noFill/>
                </a:ln>
                <a:solidFill>
                  <a:prstClr val="black"/>
                </a:solidFill>
                <a:effectLst/>
                <a:uLnTx/>
                <a:uFillTx/>
                <a:latin typeface="Calibri" panose="020F0502020204030204" pitchFamily="34" charset="0"/>
                <a:ea typeface="+mj-ea"/>
                <a:cs typeface="Tahoma" pitchFamily="34" charset="0"/>
              </a:rPr>
              <a:t>ЕС</a:t>
            </a: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mj-ea"/>
                <a:cs typeface="Tahoma" pitchFamily="34" charset="0"/>
              </a:rPr>
              <a:t>/</a:t>
            </a:r>
            <a:r>
              <a:rPr kumimoji="0" lang="ru-RU" sz="3200" b="0" i="0" u="none" strike="noStrike" kern="0" cap="none" spc="0" normalizeH="0" baseline="0" noProof="0" dirty="0">
                <a:ln>
                  <a:noFill/>
                </a:ln>
                <a:solidFill>
                  <a:prstClr val="black"/>
                </a:solidFill>
                <a:effectLst/>
                <a:uLnTx/>
                <a:uFillTx/>
                <a:latin typeface="Calibri" panose="020F0502020204030204" pitchFamily="34" charset="0"/>
                <a:ea typeface="+mj-ea"/>
                <a:cs typeface="Tahoma" pitchFamily="34" charset="0"/>
              </a:rPr>
              <a:t>ЕЭП</a:t>
            </a:r>
            <a:b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j-ea"/>
                <a:cs typeface="Tahoma" pitchFamily="34" charset="0"/>
              </a:rPr>
            </a:br>
            <a:endParaRPr kumimoji="0" lang="en-GB" sz="3200" b="0" i="0" u="none" strike="noStrike" kern="0" cap="none" spc="0" normalizeH="0" baseline="0" noProof="0" dirty="0">
              <a:ln>
                <a:noFill/>
              </a:ln>
              <a:solidFill>
                <a:prstClr val="black"/>
              </a:solidFill>
              <a:effectLst/>
              <a:uLnTx/>
              <a:uFillTx/>
              <a:latin typeface="Calibri" panose="020F0502020204030204" pitchFamily="34" charset="0"/>
              <a:ea typeface="+mj-ea"/>
              <a:cs typeface="Tahoma" pitchFamily="34" charset="0"/>
            </a:endParaRPr>
          </a:p>
        </p:txBody>
      </p:sp>
      <p:sp>
        <p:nvSpPr>
          <p:cNvPr id="18" name="Content Placeholder 15"/>
          <p:cNvSpPr>
            <a:spLocks noGrp="1"/>
          </p:cNvSpPr>
          <p:nvPr>
            <p:ph idx="1"/>
          </p:nvPr>
        </p:nvSpPr>
        <p:spPr bwMode="auto">
          <a:xfrm>
            <a:off x="9039910" y="2089271"/>
            <a:ext cx="1623822" cy="61710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108000" tIns="36000" rIns="72000" bIns="72000" numCol="1" rtlCol="0" anchor="ctr" anchorCtr="0" compatLnSpc="1">
            <a:prstTxWarp prst="textNoShape">
              <a:avLst/>
            </a:prstTxWarp>
            <a:normAutofit/>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algn="ctr"/>
            <a:r>
              <a:rPr lang="en-GB" sz="1600" dirty="0">
                <a:solidFill>
                  <a:schemeClr val="bg1"/>
                </a:solidFill>
                <a:latin typeface="Calibri" panose="020F0502020204030204" pitchFamily="34" charset="0"/>
              </a:rPr>
              <a:t>Other/</a:t>
            </a:r>
          </a:p>
          <a:p>
            <a:pPr algn="ctr"/>
            <a:r>
              <a:rPr lang="en-GB" sz="1600" dirty="0">
                <a:solidFill>
                  <a:schemeClr val="bg1"/>
                </a:solidFill>
                <a:latin typeface="Calibri" panose="020F0502020204030204" pitchFamily="34" charset="0"/>
              </a:rPr>
              <a:t>undetermined</a:t>
            </a:r>
          </a:p>
        </p:txBody>
      </p:sp>
      <p:sp>
        <p:nvSpPr>
          <p:cNvPr id="19" name="TextBox 18"/>
          <p:cNvSpPr txBox="1"/>
          <p:nvPr/>
        </p:nvSpPr>
        <p:spPr>
          <a:xfrm>
            <a:off x="1656269" y="6241969"/>
            <a:ext cx="8100900" cy="276999"/>
          </a:xfrm>
          <a:prstGeom prst="rect">
            <a:avLst/>
          </a:prstGeom>
          <a:noFill/>
          <a:ln w="9525">
            <a:noFill/>
            <a:miter lim="800000"/>
            <a:headEnd/>
            <a:tailEnd/>
          </a:ln>
        </p:spPr>
        <p:txBody>
          <a:bodyPr wrap="square" lIns="0" tIns="0" rIns="0" bIns="0">
            <a:spAutoFit/>
          </a:bodyPr>
          <a:lstStyle>
            <a:defPPr>
              <a:defRPr lang="de-DE"/>
            </a:defPPr>
            <a:lvl1pPr>
              <a:defRPr sz="1000">
                <a:solidFill>
                  <a:prstClr val="black"/>
                </a:solidFill>
                <a:latin typeface="Calibri" panose="020F0502020204030204" pitchFamily="34" charset="0"/>
                <a:ea typeface="ＭＳ Ｐゴシック" pitchFamily="20" charset="-128"/>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ＭＳ Ｐゴシック" pitchFamily="20" charset="-128"/>
                <a:cs typeface="+mn-cs"/>
              </a:rPr>
              <a:t>Data is adjusted for reporting delay. HIV diagnoses reported by Estonia and Poland excluded due to incomplete reporting on transmission mode during some years of the period; diagnoses reported by Germany, Italy and Spain excluded due to incomplete reporting during a portion of the period.</a:t>
            </a:r>
          </a:p>
        </p:txBody>
      </p:sp>
      <p:sp>
        <p:nvSpPr>
          <p:cNvPr id="20" name="Text Box 83"/>
          <p:cNvSpPr txBox="1">
            <a:spLocks noChangeArrowheads="1"/>
          </p:cNvSpPr>
          <p:nvPr/>
        </p:nvSpPr>
        <p:spPr bwMode="auto">
          <a:xfrm>
            <a:off x="1656269" y="6632797"/>
            <a:ext cx="7723258" cy="145424"/>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ＭＳ Ｐゴシック" pitchFamily="20" charset="-128"/>
                <a:cs typeface="+mn-cs"/>
              </a:rPr>
              <a:t>Source: ECDC/WHO (2020). HIV/AIDS Surveillance in Europe 2020– 2019 data</a:t>
            </a:r>
          </a:p>
        </p:txBody>
      </p:sp>
      <p:graphicFrame>
        <p:nvGraphicFramePr>
          <p:cNvPr id="21" name="Chart 20">
            <a:extLst>
              <a:ext uri="{FF2B5EF4-FFF2-40B4-BE49-F238E27FC236}">
                <a16:creationId xmlns:a16="http://schemas.microsoft.com/office/drawing/2014/main" id="{E8A6B005-D159-40C4-90E5-EF6192F939A1}"/>
              </a:ext>
            </a:extLst>
          </p:cNvPr>
          <p:cNvGraphicFramePr>
            <a:graphicFrameLocks/>
          </p:cNvGraphicFramePr>
          <p:nvPr/>
        </p:nvGraphicFramePr>
        <p:xfrm>
          <a:off x="1078787" y="1530849"/>
          <a:ext cx="10561833" cy="40480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1407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0000000-0008-0000-1100-000002000000}"/>
              </a:ext>
            </a:extLst>
          </p:cNvPr>
          <p:cNvGraphicFramePr>
            <a:graphicFrameLocks/>
          </p:cNvGraphicFramePr>
          <p:nvPr/>
        </p:nvGraphicFramePr>
        <p:xfrm>
          <a:off x="432000" y="1448656"/>
          <a:ext cx="10251409" cy="470556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83">
            <a:extLst>
              <a:ext uri="{FF2B5EF4-FFF2-40B4-BE49-F238E27FC236}">
                <a16:creationId xmlns:a16="http://schemas.microsoft.com/office/drawing/2014/main" id="{8528C428-BB56-46B7-915E-33343A56ADE0}"/>
              </a:ext>
            </a:extLst>
          </p:cNvPr>
          <p:cNvSpPr txBox="1">
            <a:spLocks noChangeArrowheads="1"/>
          </p:cNvSpPr>
          <p:nvPr/>
        </p:nvSpPr>
        <p:spPr bwMode="auto">
          <a:xfrm>
            <a:off x="721321" y="6679546"/>
            <a:ext cx="7723258" cy="145424"/>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ＭＳ Ｐゴシック" pitchFamily="20" charset="-128"/>
                <a:cs typeface="+mn-cs"/>
              </a:rPr>
              <a:t>Source: ECDC/WHO (2020). HIV/AIDS Surveillance in Europe 2020– 2019 data</a:t>
            </a:r>
          </a:p>
        </p:txBody>
      </p:sp>
      <p:sp>
        <p:nvSpPr>
          <p:cNvPr id="7" name="TextBox 6">
            <a:extLst>
              <a:ext uri="{FF2B5EF4-FFF2-40B4-BE49-F238E27FC236}">
                <a16:creationId xmlns:a16="http://schemas.microsoft.com/office/drawing/2014/main" id="{DD227F42-CD72-449E-A6E6-E063EF911CB9}"/>
              </a:ext>
            </a:extLst>
          </p:cNvPr>
          <p:cNvSpPr txBox="1"/>
          <p:nvPr/>
        </p:nvSpPr>
        <p:spPr>
          <a:xfrm>
            <a:off x="721321" y="6288718"/>
            <a:ext cx="8100900" cy="276999"/>
          </a:xfrm>
          <a:prstGeom prst="rect">
            <a:avLst/>
          </a:prstGeom>
          <a:noFill/>
          <a:ln w="9525">
            <a:noFill/>
            <a:miter lim="800000"/>
            <a:headEnd/>
            <a:tailEnd/>
          </a:ln>
        </p:spPr>
        <p:txBody>
          <a:bodyPr wrap="square" lIns="0" tIns="0" rIns="0" bIns="0">
            <a:spAutoFit/>
          </a:bodyPr>
          <a:lstStyle>
            <a:defPPr>
              <a:defRPr lang="de-DE"/>
            </a:defPPr>
            <a:lvl1pPr>
              <a:defRPr sz="1000">
                <a:solidFill>
                  <a:prstClr val="black"/>
                </a:solidFill>
                <a:latin typeface="Calibri" panose="020F0502020204030204" pitchFamily="34" charset="0"/>
                <a:ea typeface="ＭＳ Ｐゴシック" pitchFamily="20" charset="-128"/>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ＭＳ Ｐゴシック" pitchFamily="20" charset="-128"/>
                <a:cs typeface="+mn-cs"/>
              </a:rPr>
              <a:t>Data is adjusted for reporting delay. HIV diagnoses reported by Estonia and Poland excluded due to incomplete reporting on transmission mode during some years of the period; diagnoses reported by Germany, Italy and Spain excluded due to incomplete reporting during a portion of the period.</a:t>
            </a:r>
          </a:p>
        </p:txBody>
      </p:sp>
      <p:sp>
        <p:nvSpPr>
          <p:cNvPr id="8" name="Title 1">
            <a:extLst>
              <a:ext uri="{FF2B5EF4-FFF2-40B4-BE49-F238E27FC236}">
                <a16:creationId xmlns:a16="http://schemas.microsoft.com/office/drawing/2014/main" id="{D84571FE-84D0-4393-9927-F1D69E5431CD}"/>
              </a:ext>
            </a:extLst>
          </p:cNvPr>
          <p:cNvSpPr>
            <a:spLocks noGrp="1"/>
          </p:cNvSpPr>
          <p:nvPr>
            <p:ph type="title"/>
          </p:nvPr>
        </p:nvSpPr>
        <p:spPr>
          <a:xfrm>
            <a:off x="1273800" y="491833"/>
            <a:ext cx="9409609" cy="822325"/>
          </a:xfrm>
        </p:spPr>
        <p:txBody>
          <a:bodyPr>
            <a:noAutofit/>
          </a:bodyPr>
          <a:lstStyle/>
          <a:p>
            <a:r>
              <a:rPr lang="ru-RU" sz="3200" kern="0" dirty="0">
                <a:solidFill>
                  <a:prstClr val="black"/>
                </a:solidFill>
                <a:latin typeface="Calibri" panose="020F0502020204030204" pitchFamily="34" charset="0"/>
              </a:rPr>
              <a:t>Новые случаи ВИЧ-инфекции в разрезе года постановки диагноза, передачи и статуса мигранта</a:t>
            </a:r>
            <a:r>
              <a:rPr lang="en-GB" sz="3200" dirty="0">
                <a:latin typeface="Calibri" panose="020F0502020204030204" pitchFamily="34" charset="0"/>
              </a:rPr>
              <a:t>, </a:t>
            </a:r>
            <a:r>
              <a:rPr lang="ru-RU" sz="3200" dirty="0">
                <a:latin typeface="Calibri" panose="020F0502020204030204" pitchFamily="34" charset="0"/>
              </a:rPr>
              <a:t>ЕС</a:t>
            </a:r>
            <a:r>
              <a:rPr lang="en-GB" sz="3200" dirty="0">
                <a:latin typeface="Calibri" panose="020F0502020204030204" pitchFamily="34" charset="0"/>
              </a:rPr>
              <a:t>/</a:t>
            </a:r>
            <a:r>
              <a:rPr lang="ru-RU" sz="3200" dirty="0">
                <a:latin typeface="Calibri" panose="020F0502020204030204" pitchFamily="34" charset="0"/>
              </a:rPr>
              <a:t>ЕЭП</a:t>
            </a:r>
            <a:r>
              <a:rPr lang="en-GB" sz="3200" dirty="0">
                <a:latin typeface="Calibri" panose="020F0502020204030204" pitchFamily="34" charset="0"/>
              </a:rPr>
              <a:t>, 2010-2019</a:t>
            </a:r>
            <a:r>
              <a:rPr lang="ru-RU" sz="3200" dirty="0">
                <a:latin typeface="Calibri" panose="020F0502020204030204" pitchFamily="34" charset="0"/>
              </a:rPr>
              <a:t> гг.</a:t>
            </a:r>
            <a:endParaRPr lang="en-GB" sz="3200" dirty="0">
              <a:latin typeface="Calibri" panose="020F0502020204030204" pitchFamily="34" charset="0"/>
            </a:endParaRPr>
          </a:p>
        </p:txBody>
      </p:sp>
      <p:sp>
        <p:nvSpPr>
          <p:cNvPr id="10" name="Rounded Rectangle 8">
            <a:extLst>
              <a:ext uri="{FF2B5EF4-FFF2-40B4-BE49-F238E27FC236}">
                <a16:creationId xmlns:a16="http://schemas.microsoft.com/office/drawing/2014/main" id="{AB1AC557-32BD-4CEA-8086-5012A3537415}"/>
              </a:ext>
            </a:extLst>
          </p:cNvPr>
          <p:cNvSpPr/>
          <p:nvPr/>
        </p:nvSpPr>
        <p:spPr>
          <a:xfrm>
            <a:off x="10006150" y="2971499"/>
            <a:ext cx="1058092" cy="444137"/>
          </a:xfrm>
          <a:prstGeom prst="round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− 25</a:t>
            </a:r>
            <a:r>
              <a:rPr kumimoji="0" lang="en-GB" sz="1800" b="1" i="0" u="none" strike="noStrike" kern="1200" cap="none" spc="0" normalizeH="0" baseline="0" noProof="0" dirty="0">
                <a:ln>
                  <a:noFill/>
                </a:ln>
                <a:solidFill>
                  <a:srgbClr val="00B050"/>
                </a:solidFill>
                <a:effectLst/>
                <a:uLnTx/>
                <a:uFillTx/>
                <a:latin typeface="Tahoma"/>
                <a:ea typeface="+mn-ea"/>
                <a:cs typeface="+mn-cs"/>
              </a:rPr>
              <a:t>%</a:t>
            </a:r>
          </a:p>
        </p:txBody>
      </p:sp>
      <p:sp>
        <p:nvSpPr>
          <p:cNvPr id="11" name="Rectangle 10">
            <a:extLst>
              <a:ext uri="{FF2B5EF4-FFF2-40B4-BE49-F238E27FC236}">
                <a16:creationId xmlns:a16="http://schemas.microsoft.com/office/drawing/2014/main" id="{6EC3681D-8ABC-4FF0-9CB8-7CE69888530D}"/>
              </a:ext>
            </a:extLst>
          </p:cNvPr>
          <p:cNvSpPr/>
          <p:nvPr/>
        </p:nvSpPr>
        <p:spPr>
          <a:xfrm>
            <a:off x="2279576" y="5445224"/>
            <a:ext cx="676875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1559990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0000000-0008-0000-1100-000002000000}"/>
              </a:ext>
            </a:extLst>
          </p:cNvPr>
          <p:cNvGraphicFramePr>
            <a:graphicFrameLocks/>
          </p:cNvGraphicFramePr>
          <p:nvPr/>
        </p:nvGraphicFramePr>
        <p:xfrm>
          <a:off x="432000" y="1448656"/>
          <a:ext cx="10251409" cy="470556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83">
            <a:extLst>
              <a:ext uri="{FF2B5EF4-FFF2-40B4-BE49-F238E27FC236}">
                <a16:creationId xmlns:a16="http://schemas.microsoft.com/office/drawing/2014/main" id="{8528C428-BB56-46B7-915E-33343A56ADE0}"/>
              </a:ext>
            </a:extLst>
          </p:cNvPr>
          <p:cNvSpPr txBox="1">
            <a:spLocks noChangeArrowheads="1"/>
          </p:cNvSpPr>
          <p:nvPr/>
        </p:nvSpPr>
        <p:spPr bwMode="auto">
          <a:xfrm>
            <a:off x="721321" y="6679546"/>
            <a:ext cx="7723258" cy="145424"/>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ＭＳ Ｐゴシック" pitchFamily="20" charset="-128"/>
                <a:cs typeface="+mn-cs"/>
              </a:rPr>
              <a:t>Source: ECDC/WHO (2020). HIV/AIDS Surveillance in Europe 2020– 2019 data</a:t>
            </a:r>
          </a:p>
        </p:txBody>
      </p:sp>
      <p:sp>
        <p:nvSpPr>
          <p:cNvPr id="7" name="TextBox 6">
            <a:extLst>
              <a:ext uri="{FF2B5EF4-FFF2-40B4-BE49-F238E27FC236}">
                <a16:creationId xmlns:a16="http://schemas.microsoft.com/office/drawing/2014/main" id="{DD227F42-CD72-449E-A6E6-E063EF911CB9}"/>
              </a:ext>
            </a:extLst>
          </p:cNvPr>
          <p:cNvSpPr txBox="1"/>
          <p:nvPr/>
        </p:nvSpPr>
        <p:spPr>
          <a:xfrm>
            <a:off x="721321" y="6288718"/>
            <a:ext cx="8100900" cy="276999"/>
          </a:xfrm>
          <a:prstGeom prst="rect">
            <a:avLst/>
          </a:prstGeom>
          <a:noFill/>
          <a:ln w="9525">
            <a:noFill/>
            <a:miter lim="800000"/>
            <a:headEnd/>
            <a:tailEnd/>
          </a:ln>
        </p:spPr>
        <p:txBody>
          <a:bodyPr wrap="square" lIns="0" tIns="0" rIns="0" bIns="0">
            <a:spAutoFit/>
          </a:bodyPr>
          <a:lstStyle>
            <a:defPPr>
              <a:defRPr lang="de-DE"/>
            </a:defPPr>
            <a:lvl1pPr>
              <a:defRPr sz="1000">
                <a:solidFill>
                  <a:prstClr val="black"/>
                </a:solidFill>
                <a:latin typeface="Calibri" panose="020F0502020204030204" pitchFamily="34" charset="0"/>
                <a:ea typeface="ＭＳ Ｐゴシック" pitchFamily="20" charset="-128"/>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ＭＳ Ｐゴシック" pitchFamily="20" charset="-128"/>
                <a:cs typeface="+mn-cs"/>
              </a:rPr>
              <a:t>Data is adjusted for reporting delay. HIV diagnoses reported by Estonia and Poland excluded due to incomplete reporting on transmission mode during some years of the period; diagnoses reported by Germany, Italy and Spain excluded due to incomplete reporting during a portion of the period.</a:t>
            </a:r>
          </a:p>
        </p:txBody>
      </p:sp>
      <p:sp>
        <p:nvSpPr>
          <p:cNvPr id="8" name="Title 1">
            <a:extLst>
              <a:ext uri="{FF2B5EF4-FFF2-40B4-BE49-F238E27FC236}">
                <a16:creationId xmlns:a16="http://schemas.microsoft.com/office/drawing/2014/main" id="{D84571FE-84D0-4393-9927-F1D69E5431CD}"/>
              </a:ext>
            </a:extLst>
          </p:cNvPr>
          <p:cNvSpPr>
            <a:spLocks noGrp="1"/>
          </p:cNvSpPr>
          <p:nvPr>
            <p:ph type="title"/>
          </p:nvPr>
        </p:nvSpPr>
        <p:spPr>
          <a:xfrm>
            <a:off x="1273800" y="512502"/>
            <a:ext cx="9409609" cy="822325"/>
          </a:xfrm>
        </p:spPr>
        <p:txBody>
          <a:bodyPr>
            <a:noAutofit/>
          </a:bodyPr>
          <a:lstStyle/>
          <a:p>
            <a:r>
              <a:rPr lang="ru-RU" sz="3200" kern="0" dirty="0">
                <a:solidFill>
                  <a:prstClr val="black"/>
                </a:solidFill>
                <a:latin typeface="Calibri" panose="020F0502020204030204" pitchFamily="34" charset="0"/>
              </a:rPr>
              <a:t>Новые случаи ВИЧ-инфекции в разрезе года постановки диагноза, передачи и статуса мигранта</a:t>
            </a:r>
            <a:r>
              <a:rPr lang="en-GB" sz="3200" dirty="0">
                <a:latin typeface="Calibri" panose="020F0502020204030204" pitchFamily="34" charset="0"/>
              </a:rPr>
              <a:t>, </a:t>
            </a:r>
            <a:r>
              <a:rPr lang="ru-RU" sz="3200" dirty="0">
                <a:latin typeface="Calibri" panose="020F0502020204030204" pitchFamily="34" charset="0"/>
              </a:rPr>
              <a:t>ЕС</a:t>
            </a:r>
            <a:r>
              <a:rPr lang="en-GB" sz="3200" dirty="0">
                <a:latin typeface="Calibri" panose="020F0502020204030204" pitchFamily="34" charset="0"/>
              </a:rPr>
              <a:t>/</a:t>
            </a:r>
            <a:r>
              <a:rPr lang="ru-RU" sz="3200" dirty="0">
                <a:latin typeface="Calibri" panose="020F0502020204030204" pitchFamily="34" charset="0"/>
              </a:rPr>
              <a:t>ЕЭП</a:t>
            </a:r>
            <a:r>
              <a:rPr lang="en-GB" sz="3200" dirty="0">
                <a:latin typeface="Calibri" panose="020F0502020204030204" pitchFamily="34" charset="0"/>
              </a:rPr>
              <a:t>, 2010-2019</a:t>
            </a:r>
            <a:r>
              <a:rPr lang="ru-RU" sz="3200" dirty="0">
                <a:latin typeface="Calibri" panose="020F0502020204030204" pitchFamily="34" charset="0"/>
              </a:rPr>
              <a:t> гг.</a:t>
            </a:r>
            <a:endParaRPr lang="en-GB" sz="3200" dirty="0">
              <a:latin typeface="Calibri" panose="020F0502020204030204" pitchFamily="34" charset="0"/>
            </a:endParaRPr>
          </a:p>
        </p:txBody>
      </p:sp>
      <p:sp>
        <p:nvSpPr>
          <p:cNvPr id="9" name="Rounded Rectangle 1">
            <a:extLst>
              <a:ext uri="{FF2B5EF4-FFF2-40B4-BE49-F238E27FC236}">
                <a16:creationId xmlns:a16="http://schemas.microsoft.com/office/drawing/2014/main" id="{6952FAE6-274A-4AE7-8CA9-E6A18FB50436}"/>
              </a:ext>
            </a:extLst>
          </p:cNvPr>
          <p:cNvSpPr/>
          <p:nvPr/>
        </p:nvSpPr>
        <p:spPr>
          <a:xfrm>
            <a:off x="10006150" y="3631474"/>
            <a:ext cx="1058092" cy="444137"/>
          </a:xfrm>
          <a:prstGeom prst="roundRect">
            <a:avLst/>
          </a:prstGeom>
          <a:no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F0"/>
                </a:solidFill>
                <a:effectLst/>
                <a:uLnTx/>
                <a:uFillTx/>
                <a:latin typeface="Tahoma"/>
                <a:ea typeface="+mn-ea"/>
                <a:cs typeface="+mn-cs"/>
              </a:rPr>
              <a:t>+ 22%</a:t>
            </a:r>
          </a:p>
        </p:txBody>
      </p:sp>
      <p:sp>
        <p:nvSpPr>
          <p:cNvPr id="10" name="Rounded Rectangle 8">
            <a:extLst>
              <a:ext uri="{FF2B5EF4-FFF2-40B4-BE49-F238E27FC236}">
                <a16:creationId xmlns:a16="http://schemas.microsoft.com/office/drawing/2014/main" id="{AB1AC557-32BD-4CEA-8086-5012A3537415}"/>
              </a:ext>
            </a:extLst>
          </p:cNvPr>
          <p:cNvSpPr/>
          <p:nvPr/>
        </p:nvSpPr>
        <p:spPr>
          <a:xfrm>
            <a:off x="10006150" y="2971499"/>
            <a:ext cx="1058092" cy="444137"/>
          </a:xfrm>
          <a:prstGeom prst="round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− 25</a:t>
            </a:r>
            <a:r>
              <a:rPr kumimoji="0" lang="en-GB" sz="1800" b="1" i="0" u="none" strike="noStrike" kern="1200" cap="none" spc="0" normalizeH="0" baseline="0" noProof="0" dirty="0">
                <a:ln>
                  <a:noFill/>
                </a:ln>
                <a:solidFill>
                  <a:srgbClr val="00B050"/>
                </a:solidFill>
                <a:effectLst/>
                <a:uLnTx/>
                <a:uFillTx/>
                <a:latin typeface="Tahoma"/>
                <a:ea typeface="+mn-ea"/>
                <a:cs typeface="+mn-cs"/>
              </a:rPr>
              <a:t>%</a:t>
            </a:r>
          </a:p>
        </p:txBody>
      </p:sp>
    </p:spTree>
    <p:extLst>
      <p:ext uri="{BB962C8B-B14F-4D97-AF65-F5344CB8AC3E}">
        <p14:creationId xmlns:p14="http://schemas.microsoft.com/office/powerpoint/2010/main" val="2353138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713302" y="353566"/>
            <a:ext cx="10024366" cy="616744"/>
          </a:xfrm>
        </p:spPr>
        <p:txBody>
          <a:bodyPr>
            <a:noAutofit/>
          </a:bodyPr>
          <a:lstStyle/>
          <a:p>
            <a:r>
              <a:rPr lang="ru-RU" altLang="en-US" sz="3200" dirty="0">
                <a:latin typeface="Calibri" panose="020F0502020204030204" pitchFamily="34" charset="0"/>
              </a:rPr>
              <a:t>Пропорция случаев ВИЧ-инфекции среди коренного населения и мигрантов</a:t>
            </a:r>
            <a:r>
              <a:rPr lang="en-GB" altLang="en-US" sz="3200" dirty="0">
                <a:latin typeface="Calibri" panose="020F0502020204030204" pitchFamily="34" charset="0"/>
              </a:rPr>
              <a:t>*</a:t>
            </a:r>
            <a:r>
              <a:rPr lang="en-US" altLang="en-US" sz="3200" dirty="0">
                <a:latin typeface="Calibri" panose="020F0502020204030204" pitchFamily="34" charset="0"/>
              </a:rPr>
              <a:t> </a:t>
            </a:r>
            <a:r>
              <a:rPr lang="ru-RU" altLang="en-US" sz="3200" b="0" dirty="0">
                <a:latin typeface="Calibri" panose="020F0502020204030204" pitchFamily="34" charset="0"/>
              </a:rPr>
              <a:t>в</a:t>
            </a:r>
            <a:r>
              <a:rPr lang="ru-RU" altLang="en-US" sz="3200" dirty="0">
                <a:latin typeface="Calibri" panose="020F0502020204030204" pitchFamily="34" charset="0"/>
              </a:rPr>
              <a:t> </a:t>
            </a:r>
            <a:r>
              <a:rPr lang="ru-RU" altLang="en-US" b="0" dirty="0">
                <a:latin typeface="Calibri" panose="020F0502020204030204" pitchFamily="34" charset="0"/>
              </a:rPr>
              <a:t>ЕС</a:t>
            </a:r>
            <a:r>
              <a:rPr lang="en-US" altLang="en-US" b="0" dirty="0">
                <a:latin typeface="Calibri" panose="020F0502020204030204" pitchFamily="34" charset="0"/>
              </a:rPr>
              <a:t>/</a:t>
            </a:r>
            <a:r>
              <a:rPr lang="ru-RU" altLang="en-US" b="0" dirty="0">
                <a:latin typeface="Calibri" panose="020F0502020204030204" pitchFamily="34" charset="0"/>
              </a:rPr>
              <a:t>ЕЭП</a:t>
            </a:r>
            <a:r>
              <a:rPr lang="en-US" altLang="en-US" b="0" dirty="0">
                <a:latin typeface="Calibri" panose="020F0502020204030204" pitchFamily="34" charset="0"/>
              </a:rPr>
              <a:t>, 2019</a:t>
            </a:r>
            <a:r>
              <a:rPr lang="ru-RU" altLang="en-US" b="0" dirty="0">
                <a:latin typeface="Calibri" panose="020F0502020204030204" pitchFamily="34" charset="0"/>
              </a:rPr>
              <a:t> г.</a:t>
            </a:r>
            <a:endParaRPr lang="en-GB" altLang="en-US" b="0" dirty="0">
              <a:latin typeface="Calibri" panose="020F0502020204030204" pitchFamily="34" charset="0"/>
            </a:endParaRPr>
          </a:p>
        </p:txBody>
      </p:sp>
      <p:graphicFrame>
        <p:nvGraphicFramePr>
          <p:cNvPr id="7" name="Chart 6"/>
          <p:cNvGraphicFramePr>
            <a:graphicFrameLocks/>
          </p:cNvGraphicFramePr>
          <p:nvPr/>
        </p:nvGraphicFramePr>
        <p:xfrm>
          <a:off x="1384662" y="943882"/>
          <a:ext cx="7692185" cy="556981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481272" y="2682474"/>
            <a:ext cx="16147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Мигранты</a:t>
            </a:r>
            <a:endParaRPr kumimoji="0" lang="en-GB"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10" name="TextBox 9"/>
          <p:cNvSpPr txBox="1"/>
          <p:nvPr/>
        </p:nvSpPr>
        <p:spPr>
          <a:xfrm>
            <a:off x="4544366" y="3471895"/>
            <a:ext cx="17178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Коренное население</a:t>
            </a:r>
            <a:endParaRPr kumimoji="0" lang="en-GB" sz="2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cxnSp>
        <p:nvCxnSpPr>
          <p:cNvPr id="5" name="Straight Arrow Connector 4"/>
          <p:cNvCxnSpPr/>
          <p:nvPr/>
        </p:nvCxnSpPr>
        <p:spPr bwMode="auto">
          <a:xfrm flipV="1">
            <a:off x="5460274" y="3265643"/>
            <a:ext cx="893207" cy="71"/>
          </a:xfrm>
          <a:prstGeom prst="straightConnector1">
            <a:avLst/>
          </a:prstGeom>
          <a:noFill/>
          <a:ln w="76200" cap="flat" cmpd="sng" algn="ctr">
            <a:solidFill>
              <a:srgbClr val="C00000"/>
            </a:solidFill>
            <a:prstDash val="solid"/>
            <a:round/>
            <a:headEnd type="none" w="med" len="med"/>
            <a:tailEnd type="triangle"/>
          </a:ln>
          <a:effectLst/>
        </p:spPr>
      </p:cxnSp>
      <p:cxnSp>
        <p:nvCxnSpPr>
          <p:cNvPr id="14" name="Straight Arrow Connector 13"/>
          <p:cNvCxnSpPr/>
          <p:nvPr/>
        </p:nvCxnSpPr>
        <p:spPr bwMode="auto">
          <a:xfrm flipH="1" flipV="1">
            <a:off x="4193241" y="4302892"/>
            <a:ext cx="972108" cy="8255"/>
          </a:xfrm>
          <a:prstGeom prst="straightConnector1">
            <a:avLst/>
          </a:prstGeom>
          <a:noFill/>
          <a:ln w="76200" cap="flat" cmpd="sng" algn="ctr">
            <a:solidFill>
              <a:srgbClr val="00B050"/>
            </a:solidFill>
            <a:prstDash val="solid"/>
            <a:round/>
            <a:headEnd type="none" w="med" len="med"/>
            <a:tailEnd type="triangle"/>
          </a:ln>
          <a:effectLst/>
        </p:spPr>
      </p:cxnSp>
      <p:sp>
        <p:nvSpPr>
          <p:cNvPr id="13" name="TextBox 12"/>
          <p:cNvSpPr txBox="1"/>
          <p:nvPr/>
        </p:nvSpPr>
        <p:spPr>
          <a:xfrm>
            <a:off x="630496" y="6205925"/>
            <a:ext cx="7675440" cy="461665"/>
          </a:xfrm>
          <a:prstGeom prst="rect">
            <a:avLst/>
          </a:prstGeom>
          <a:noFill/>
          <a:ln w="9525">
            <a:noFill/>
            <a:miter lim="800000"/>
            <a:headEnd/>
            <a:tailEnd/>
          </a:ln>
        </p:spPr>
        <p:txBody>
          <a:bodyPr wrap="square" lIns="0" tIns="0" rIns="0" bIns="0">
            <a:spAutoFit/>
          </a:bodyPr>
          <a:lstStyle>
            <a:defPPr>
              <a:defRPr lang="de-DE"/>
            </a:defPPr>
            <a:lvl1pPr>
              <a:defRPr sz="1000">
                <a:solidFill>
                  <a:prstClr val="black"/>
                </a:solidFill>
                <a:latin typeface="Calibri" panose="020F0502020204030204" pitchFamily="34" charset="0"/>
                <a:ea typeface="ＭＳ Ｐゴシック" pitchFamily="2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itchFamily="20" charset="-128"/>
                <a:cs typeface="+mn-cs"/>
              </a:rPr>
              <a:t>Data include only cases with known region of origin;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itchFamily="20" charset="-128"/>
                <a:cs typeface="+mn-cs"/>
              </a:rPr>
              <a:t>No data were reported by Germany in 2017 and zero cases were reported among migrants in Hungary or Liechtenstein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itchFamily="20" charset="-128"/>
              <a:cs typeface="+mn-cs"/>
            </a:endParaRPr>
          </a:p>
        </p:txBody>
      </p:sp>
      <p:sp>
        <p:nvSpPr>
          <p:cNvPr id="4" name="Rounded Rectangle 3"/>
          <p:cNvSpPr/>
          <p:nvPr/>
        </p:nvSpPr>
        <p:spPr>
          <a:xfrm>
            <a:off x="8804365" y="1803276"/>
            <a:ext cx="2586446" cy="1906586"/>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ru-RU"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Мигранты – это все люди, которые родились за пределами страны, в которой им был поставлен диагноз</a:t>
            </a:r>
            <a:endParaRPr kumimoji="0" lang="en-GB"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12" name="Text Box 83">
            <a:extLst>
              <a:ext uri="{FF2B5EF4-FFF2-40B4-BE49-F238E27FC236}">
                <a16:creationId xmlns:a16="http://schemas.microsoft.com/office/drawing/2014/main" id="{528D76A0-BFC1-4260-A338-4D1A3C6D452A}"/>
              </a:ext>
            </a:extLst>
          </p:cNvPr>
          <p:cNvSpPr txBox="1">
            <a:spLocks noChangeArrowheads="1"/>
          </p:cNvSpPr>
          <p:nvPr/>
        </p:nvSpPr>
        <p:spPr bwMode="auto">
          <a:xfrm>
            <a:off x="630496" y="6613280"/>
            <a:ext cx="4121076" cy="153888"/>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itchFamily="20" charset="-128"/>
                <a:cs typeface="+mn-cs"/>
              </a:rPr>
              <a:t>Source: ECDC/WHO (2020). HIV/AIDS Surveillance in Europe 2020– 2019 data</a:t>
            </a:r>
          </a:p>
        </p:txBody>
      </p:sp>
    </p:spTree>
    <p:extLst>
      <p:ext uri="{BB962C8B-B14F-4D97-AF65-F5344CB8AC3E}">
        <p14:creationId xmlns:p14="http://schemas.microsoft.com/office/powerpoint/2010/main" val="1643105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34256" y="142892"/>
            <a:ext cx="10099497" cy="822325"/>
          </a:xfrm>
          <a:noFill/>
        </p:spPr>
        <p:txBody>
          <a:bodyPr>
            <a:noAutofit/>
          </a:bodyPr>
          <a:lstStyle/>
          <a:p>
            <a:r>
              <a:rPr lang="ru-RU" dirty="0">
                <a:solidFill>
                  <a:schemeClr val="tx1"/>
                </a:solidFill>
                <a:latin typeface="Calibri" panose="020F0502020204030204" pitchFamily="34" charset="0"/>
              </a:rPr>
              <a:t>Пропорция случаев ВИЧ-инфекции среди мигрантов</a:t>
            </a:r>
            <a:r>
              <a:rPr lang="en-GB" dirty="0">
                <a:solidFill>
                  <a:schemeClr val="tx1"/>
                </a:solidFill>
                <a:latin typeface="Calibri" panose="020F0502020204030204" pitchFamily="34" charset="0"/>
              </a:rPr>
              <a:t>* </a:t>
            </a:r>
            <a:r>
              <a:rPr lang="ru-RU" dirty="0">
                <a:solidFill>
                  <a:schemeClr val="tx1"/>
                </a:solidFill>
                <a:latin typeface="Calibri" panose="020F0502020204030204" pitchFamily="34" charset="0"/>
              </a:rPr>
              <a:t>в разрезе региона происхождения</a:t>
            </a:r>
            <a:r>
              <a:rPr lang="en-GB" dirty="0">
                <a:solidFill>
                  <a:schemeClr val="tx1"/>
                </a:solidFill>
                <a:latin typeface="Calibri" panose="020F0502020204030204" pitchFamily="34" charset="0"/>
              </a:rPr>
              <a:t>, </a:t>
            </a:r>
            <a:r>
              <a:rPr lang="ru-RU" dirty="0">
                <a:solidFill>
                  <a:schemeClr val="tx1"/>
                </a:solidFill>
                <a:latin typeface="Calibri" panose="020F0502020204030204" pitchFamily="34" charset="0"/>
              </a:rPr>
              <a:t>ЕС</a:t>
            </a:r>
            <a:r>
              <a:rPr lang="en-GB" dirty="0">
                <a:solidFill>
                  <a:schemeClr val="tx1"/>
                </a:solidFill>
                <a:latin typeface="Calibri" panose="020F0502020204030204" pitchFamily="34" charset="0"/>
              </a:rPr>
              <a:t>/</a:t>
            </a:r>
            <a:r>
              <a:rPr lang="ru-RU" dirty="0">
                <a:solidFill>
                  <a:schemeClr val="tx1"/>
                </a:solidFill>
                <a:latin typeface="Calibri" panose="020F0502020204030204" pitchFamily="34" charset="0"/>
              </a:rPr>
              <a:t>ЕЭП,</a:t>
            </a:r>
            <a:r>
              <a:rPr lang="en-GB" dirty="0">
                <a:solidFill>
                  <a:schemeClr val="tx1"/>
                </a:solidFill>
                <a:latin typeface="Calibri" panose="020F0502020204030204" pitchFamily="34" charset="0"/>
              </a:rPr>
              <a:t> 2019</a:t>
            </a:r>
            <a:r>
              <a:rPr lang="ru-RU" dirty="0">
                <a:solidFill>
                  <a:schemeClr val="tx1"/>
                </a:solidFill>
                <a:latin typeface="Calibri" panose="020F0502020204030204" pitchFamily="34" charset="0"/>
              </a:rPr>
              <a:t> г.</a:t>
            </a:r>
            <a:endParaRPr lang="en-GB" dirty="0">
              <a:solidFill>
                <a:schemeClr val="tx1"/>
              </a:solidFill>
              <a:latin typeface="Calibri" panose="020F0502020204030204" pitchFamily="34" charset="0"/>
            </a:endParaRPr>
          </a:p>
        </p:txBody>
      </p:sp>
      <p:sp>
        <p:nvSpPr>
          <p:cNvPr id="11" name="Rectangle 10"/>
          <p:cNvSpPr/>
          <p:nvPr/>
        </p:nvSpPr>
        <p:spPr bwMode="auto">
          <a:xfrm>
            <a:off x="7608691" y="2171521"/>
            <a:ext cx="2790421" cy="447750"/>
          </a:xfrm>
          <a:prstGeom prst="rect">
            <a:avLst/>
          </a:prstGeom>
          <a:solidFill>
            <a:srgbClr val="00B0F0"/>
          </a:solidFill>
          <a:ln w="9525" cap="flat" cmpd="sng" algn="ctr">
            <a:noFill/>
            <a:prstDash val="solid"/>
            <a:round/>
            <a:headEnd type="none" w="med" len="med"/>
            <a:tailEnd type="none" w="med" len="med"/>
          </a:ln>
          <a:effectLst/>
        </p:spPr>
        <p:txBody>
          <a:bodyPr vert="horz" wrap="square" lIns="108000" tIns="72000" rIns="72000" bIns="72000" numCol="1" rtlCol="0" anchor="ctr" anchorCtr="0" compatLnSpc="1">
            <a:prstTxWarp prst="textNoShape">
              <a:avLst/>
            </a:prstTxWarp>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sym typeface="Symbol"/>
              </a:rPr>
              <a:t>Центральная и Восточная Европа</a:t>
            </a:r>
            <a:endPar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TextBox 8"/>
          <p:cNvSpPr txBox="1"/>
          <p:nvPr/>
        </p:nvSpPr>
        <p:spPr>
          <a:xfrm>
            <a:off x="7498210" y="4609226"/>
            <a:ext cx="30439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ru-RU"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Мигранты – это все люди, которые родились за пределами страны, в которой им был поставлен диагноз</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4" name="Rectangle 13"/>
          <p:cNvSpPr/>
          <p:nvPr/>
        </p:nvSpPr>
        <p:spPr bwMode="auto">
          <a:xfrm>
            <a:off x="7608690" y="1629989"/>
            <a:ext cx="2790421" cy="476477"/>
          </a:xfrm>
          <a:prstGeom prst="rect">
            <a:avLst/>
          </a:prstGeom>
          <a:solidFill>
            <a:srgbClr val="92D050"/>
          </a:solidFill>
          <a:ln w="9525" cap="flat" cmpd="sng" algn="ctr">
            <a:noFill/>
            <a:prstDash val="solid"/>
            <a:round/>
            <a:headEnd type="none" w="med" len="med"/>
            <a:tailEnd type="none" w="med" len="med"/>
          </a:ln>
          <a:effectLst/>
        </p:spPr>
        <p:txBody>
          <a:bodyPr vert="horz" wrap="square" lIns="108000" tIns="36000" rIns="72000" bIns="0" numCol="1" rtlCol="0" anchor="ctr" anchorCtr="0" compatLnSpc="1">
            <a:prstTxWarp prst="textNoShape">
              <a:avLst/>
            </a:prstTxWarp>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Страны Африки к югу от Сахары</a:t>
            </a:r>
            <a:endPar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7" name="Rectangle 16"/>
          <p:cNvSpPr/>
          <p:nvPr/>
        </p:nvSpPr>
        <p:spPr bwMode="auto">
          <a:xfrm>
            <a:off x="7608692" y="3122497"/>
            <a:ext cx="2790421" cy="440987"/>
          </a:xfrm>
          <a:prstGeom prst="rect">
            <a:avLst/>
          </a:prstGeom>
          <a:solidFill>
            <a:srgbClr val="FFC000"/>
          </a:solidFill>
          <a:ln w="9525" cap="flat" cmpd="sng" algn="ctr">
            <a:noFill/>
            <a:prstDash val="solid"/>
            <a:round/>
            <a:headEnd type="none" w="med" len="med"/>
            <a:tailEnd type="none" w="med" len="med"/>
          </a:ln>
          <a:effectLst/>
        </p:spPr>
        <p:txBody>
          <a:bodyPr vert="horz" wrap="square" lIns="108000" tIns="72000" rIns="72000" bIns="72000" numCol="1" rtlCol="0" anchor="ctr" anchorCtr="0" compatLnSpc="1">
            <a:prstTxWarp prst="textNoShape">
              <a:avLst/>
            </a:prstTxWarp>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sym typeface="Symbol"/>
              </a:rPr>
              <a:t>Латинская Америка и страны Карибского бассейна</a:t>
            </a:r>
            <a:endPar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8" name="Rectangle 17"/>
          <p:cNvSpPr/>
          <p:nvPr/>
        </p:nvSpPr>
        <p:spPr bwMode="auto">
          <a:xfrm>
            <a:off x="7608693" y="3628152"/>
            <a:ext cx="2790418" cy="446078"/>
          </a:xfrm>
          <a:prstGeom prst="rect">
            <a:avLst/>
          </a:prstGeom>
          <a:solidFill>
            <a:srgbClr val="C00000"/>
          </a:solidFill>
          <a:ln w="9525" cap="flat" cmpd="sng" algn="ctr">
            <a:noFill/>
            <a:prstDash val="solid"/>
            <a:round/>
            <a:headEnd type="none" w="med" len="med"/>
            <a:tailEnd type="none" w="med" len="med"/>
          </a:ln>
          <a:effectLst/>
        </p:spPr>
        <p:txBody>
          <a:bodyPr vert="horz" wrap="square" lIns="108000" tIns="72000" rIns="72000" bIns="72000" numCol="1" rtlCol="0" anchor="ctr" anchorCtr="0" compatLnSpc="1">
            <a:prstTxWarp prst="textNoShape">
              <a:avLst/>
            </a:prstTxWarp>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sym typeface="Symbol"/>
              </a:rPr>
              <a:t>Южная и Юго-Восточная Азия</a:t>
            </a:r>
            <a:endPar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9" name="Rectangle 18"/>
          <p:cNvSpPr/>
          <p:nvPr/>
        </p:nvSpPr>
        <p:spPr bwMode="auto">
          <a:xfrm>
            <a:off x="7608692" y="4130208"/>
            <a:ext cx="2822977" cy="437388"/>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108000" tIns="72000" rIns="72000" bIns="72000" numCol="1" rtlCol="0" anchor="ctr" anchorCtr="0" compatLnSpc="1">
            <a:prstTxWarp prst="textNoShape">
              <a:avLst/>
            </a:prstTxWarp>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sym typeface="Symbol"/>
              </a:rPr>
              <a:t>Другой регион</a:t>
            </a:r>
            <a:endPar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0" name="TextBox 19"/>
          <p:cNvSpPr txBox="1"/>
          <p:nvPr/>
        </p:nvSpPr>
        <p:spPr>
          <a:xfrm>
            <a:off x="4499134" y="6514770"/>
            <a:ext cx="4067923" cy="461665"/>
          </a:xfrm>
          <a:prstGeom prst="rect">
            <a:avLst/>
          </a:prstGeom>
          <a:noFill/>
          <a:ln w="9525">
            <a:noFill/>
            <a:miter lim="800000"/>
            <a:headEnd/>
            <a:tailEnd/>
          </a:ln>
        </p:spPr>
        <p:txBody>
          <a:bodyPr wrap="square" lIns="0" tIns="0" rIns="0" bIns="0">
            <a:spAutoFit/>
          </a:bodyPr>
          <a:lstStyle>
            <a:defPPr>
              <a:defRPr lang="de-DE"/>
            </a:defPPr>
            <a:lvl1pPr>
              <a:defRPr sz="1000">
                <a:solidFill>
                  <a:prstClr val="black"/>
                </a:solidFill>
                <a:latin typeface="Calibri" panose="020F0502020204030204" pitchFamily="34" charset="0"/>
                <a:ea typeface="ＭＳ Ｐゴシック" pitchFamily="2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itchFamily="20" charset="-128"/>
                <a:cs typeface="+mn-cs"/>
              </a:rPr>
              <a:t>Data include only cases with known region of origin;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itchFamily="20" charset="-128"/>
                <a:cs typeface="+mn-cs"/>
              </a:rPr>
              <a:t>Hungary and Malta did not report data on country of birth or region of origin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itchFamily="20" charset="-128"/>
              <a:cs typeface="+mn-cs"/>
            </a:endParaRPr>
          </a:p>
        </p:txBody>
      </p:sp>
      <p:sp>
        <p:nvSpPr>
          <p:cNvPr id="15" name="Text Box 83"/>
          <p:cNvSpPr txBox="1">
            <a:spLocks noChangeArrowheads="1"/>
          </p:cNvSpPr>
          <p:nvPr/>
        </p:nvSpPr>
        <p:spPr bwMode="auto">
          <a:xfrm>
            <a:off x="289023" y="6662577"/>
            <a:ext cx="4121076" cy="153888"/>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itchFamily="20" charset="-128"/>
                <a:cs typeface="+mn-cs"/>
              </a:rPr>
              <a:t>Source: ECDC/WHO (2020). HIV/AIDS Surveillance in Europe 2020– 20119 data</a:t>
            </a:r>
          </a:p>
        </p:txBody>
      </p:sp>
      <p:sp>
        <p:nvSpPr>
          <p:cNvPr id="22" name="Rounded Rectangle 21"/>
          <p:cNvSpPr/>
          <p:nvPr/>
        </p:nvSpPr>
        <p:spPr>
          <a:xfrm>
            <a:off x="966763" y="3506088"/>
            <a:ext cx="625010" cy="36527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44%</a:t>
            </a:r>
          </a:p>
        </p:txBody>
      </p:sp>
      <p:sp>
        <p:nvSpPr>
          <p:cNvPr id="24" name="Rectangle 23"/>
          <p:cNvSpPr/>
          <p:nvPr/>
        </p:nvSpPr>
        <p:spPr bwMode="auto">
          <a:xfrm>
            <a:off x="7608690" y="2685892"/>
            <a:ext cx="2790420" cy="383423"/>
          </a:xfrm>
          <a:prstGeom prst="rect">
            <a:avLst/>
          </a:prstGeom>
          <a:solidFill>
            <a:srgbClr val="0081B7">
              <a:lumMod val="40000"/>
              <a:lumOff val="60000"/>
            </a:srgbClr>
          </a:solidFill>
          <a:ln w="9525" cap="flat" cmpd="sng" algn="ctr">
            <a:noFill/>
            <a:prstDash val="solid"/>
            <a:round/>
            <a:headEnd type="none" w="med" len="med"/>
            <a:tailEnd type="none" w="med" len="med"/>
          </a:ln>
          <a:effectLst/>
        </p:spPr>
        <p:txBody>
          <a:bodyPr vert="horz" wrap="square" lIns="108000" tIns="72000" rIns="72000" bIns="72000" numCol="1" rtlCol="0" anchor="ctr" anchorCtr="0" compatLnSpc="1">
            <a:prstTxWarp prst="textNoShape">
              <a:avLst/>
            </a:prstTxWarp>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sym typeface="Symbol"/>
              </a:rPr>
              <a:t>Западная Европа</a:t>
            </a:r>
            <a:endPar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aphicFrame>
        <p:nvGraphicFramePr>
          <p:cNvPr id="16" name="Chart 15">
            <a:extLst>
              <a:ext uri="{FF2B5EF4-FFF2-40B4-BE49-F238E27FC236}">
                <a16:creationId xmlns:a16="http://schemas.microsoft.com/office/drawing/2014/main" id="{00000000-0008-0000-0900-000002000000}"/>
              </a:ext>
            </a:extLst>
          </p:cNvPr>
          <p:cNvGraphicFramePr>
            <a:graphicFrameLocks/>
          </p:cNvGraphicFramePr>
          <p:nvPr/>
        </p:nvGraphicFramePr>
        <p:xfrm>
          <a:off x="1591773" y="1089062"/>
          <a:ext cx="5651508" cy="5221326"/>
        </p:xfrm>
        <a:graphic>
          <a:graphicData uri="http://schemas.openxmlformats.org/drawingml/2006/chart">
            <c:chart xmlns:c="http://schemas.openxmlformats.org/drawingml/2006/chart" xmlns:r="http://schemas.openxmlformats.org/officeDocument/2006/relationships" r:id="rId2"/>
          </a:graphicData>
        </a:graphic>
      </p:graphicFrame>
      <p:sp>
        <p:nvSpPr>
          <p:cNvPr id="21" name="Rectangle 20"/>
          <p:cNvSpPr/>
          <p:nvPr/>
        </p:nvSpPr>
        <p:spPr bwMode="auto">
          <a:xfrm>
            <a:off x="1910271" y="3628152"/>
            <a:ext cx="3000776" cy="148825"/>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3300707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D03A52-4D43-4779-95DD-F377FE7C818B}"/>
              </a:ext>
            </a:extLst>
          </p:cNvPr>
          <p:cNvSpPr/>
          <p:nvPr/>
        </p:nvSpPr>
        <p:spPr>
          <a:xfrm>
            <a:off x="1363877" y="873761"/>
            <a:ext cx="4572000" cy="138499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itchFamily="34" charset="0"/>
              </a:rPr>
              <a:t>Где мигранты инфицируются ВИЧ</a:t>
            </a:r>
            <a:r>
              <a:rPr kumimoji="0" lang="en-GB"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itchFamily="34" charset="0"/>
              </a:rPr>
              <a:t> (</a:t>
            </a:r>
            <a:r>
              <a:rPr kumimoji="0" lang="ru-RU"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itchFamily="34" charset="0"/>
              </a:rPr>
              <a:t>до или после приезда в ЕС</a:t>
            </a:r>
            <a:r>
              <a:rPr kumimoji="0" lang="en-GB"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itchFamily="34" charset="0"/>
              </a:rPr>
              <a:t>)?</a:t>
            </a:r>
            <a:endParaRPr kumimoji="0" lang="en-GB" sz="2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5" name="Picture 4">
            <a:extLst>
              <a:ext uri="{FF2B5EF4-FFF2-40B4-BE49-F238E27FC236}">
                <a16:creationId xmlns:a16="http://schemas.microsoft.com/office/drawing/2014/main" id="{717CA97B-EDCE-48D7-A42A-A3ECCF61B6A8}"/>
              </a:ext>
            </a:extLst>
          </p:cNvPr>
          <p:cNvPicPr>
            <a:picLocks noChangeAspect="1"/>
          </p:cNvPicPr>
          <p:nvPr/>
        </p:nvPicPr>
        <p:blipFill rotWithShape="1">
          <a:blip r:embed="rId2"/>
          <a:srcRect l="33950" t="14563" r="35611" b="10625"/>
          <a:stretch/>
        </p:blipFill>
        <p:spPr>
          <a:xfrm>
            <a:off x="6897678" y="643110"/>
            <a:ext cx="3839991" cy="530617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48967A8-6FCE-4DF5-80CE-746FF3CDB6B5}"/>
              </a:ext>
            </a:extLst>
          </p:cNvPr>
          <p:cNvPicPr>
            <a:picLocks noChangeAspect="1"/>
          </p:cNvPicPr>
          <p:nvPr/>
        </p:nvPicPr>
        <p:blipFill rotWithShape="1">
          <a:blip r:embed="rId3"/>
          <a:srcRect l="26202" t="25391" r="25649" b="27360"/>
          <a:stretch/>
        </p:blipFill>
        <p:spPr>
          <a:xfrm>
            <a:off x="1037306" y="2755127"/>
            <a:ext cx="5118210" cy="28238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3363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103" y="1260978"/>
            <a:ext cx="8395814" cy="4681154"/>
          </a:xfrm>
          <a:prstGeom prst="rect">
            <a:avLst/>
          </a:prstGeom>
          <a:solidFill>
            <a:schemeClr val="bg1"/>
          </a:solidFill>
          <a:ln w="9525">
            <a:solidFill>
              <a:srgbClr val="000000"/>
            </a:solidFill>
            <a:miter lim="800000"/>
            <a:headEnd/>
            <a:tailEnd/>
          </a:ln>
        </p:spPr>
      </p:pic>
      <p:sp>
        <p:nvSpPr>
          <p:cNvPr id="17410" name="Title 1"/>
          <p:cNvSpPr>
            <a:spLocks noGrp="1"/>
          </p:cNvSpPr>
          <p:nvPr>
            <p:ph type="title"/>
          </p:nvPr>
        </p:nvSpPr>
        <p:spPr>
          <a:xfrm>
            <a:off x="1242204" y="222799"/>
            <a:ext cx="9351034" cy="614363"/>
          </a:xfrm>
        </p:spPr>
        <p:txBody>
          <a:bodyPr>
            <a:noAutofit/>
          </a:bodyPr>
          <a:lstStyle/>
          <a:p>
            <a:pPr>
              <a:defRPr/>
            </a:pPr>
            <a:r>
              <a:rPr lang="ru-RU" altLang="en-US" sz="3200" dirty="0">
                <a:solidFill>
                  <a:prstClr val="black"/>
                </a:solidFill>
                <a:latin typeface="Calibri" panose="020F0502020204030204" pitchFamily="34" charset="0"/>
                <a:cs typeface="Calibri" pitchFamily="34" charset="0"/>
              </a:rPr>
              <a:t>Где мигранты инфицируются ВИЧ</a:t>
            </a:r>
            <a:r>
              <a:rPr lang="en-GB" altLang="en-US" sz="3200" dirty="0">
                <a:solidFill>
                  <a:prstClr val="black"/>
                </a:solidFill>
                <a:latin typeface="Calibri" panose="020F0502020204030204" pitchFamily="34" charset="0"/>
                <a:cs typeface="Calibri" pitchFamily="34" charset="0"/>
              </a:rPr>
              <a:t> (</a:t>
            </a:r>
            <a:r>
              <a:rPr lang="ru-RU" altLang="en-US" sz="3200" dirty="0">
                <a:solidFill>
                  <a:prstClr val="black"/>
                </a:solidFill>
                <a:latin typeface="Calibri" panose="020F0502020204030204" pitchFamily="34" charset="0"/>
                <a:cs typeface="Calibri" pitchFamily="34" charset="0"/>
              </a:rPr>
              <a:t>до или после приезда в ЕС</a:t>
            </a:r>
            <a:r>
              <a:rPr lang="en-GB" altLang="en-US" sz="3200" dirty="0">
                <a:solidFill>
                  <a:prstClr val="black"/>
                </a:solidFill>
                <a:latin typeface="Calibri" panose="020F0502020204030204" pitchFamily="34" charset="0"/>
                <a:cs typeface="Calibri" pitchFamily="34" charset="0"/>
              </a:rPr>
              <a:t>)</a:t>
            </a:r>
            <a:r>
              <a:rPr lang="en-GB" altLang="en-US" sz="3000" dirty="0">
                <a:latin typeface="Calibri" panose="020F0502020204030204" pitchFamily="34" charset="0"/>
                <a:cs typeface="Calibri" pitchFamily="34" charset="0"/>
              </a:rPr>
              <a:t>?</a:t>
            </a:r>
          </a:p>
        </p:txBody>
      </p:sp>
      <p:sp>
        <p:nvSpPr>
          <p:cNvPr id="17415" name="TextBox 8"/>
          <p:cNvSpPr txBox="1">
            <a:spLocks noChangeArrowheads="1"/>
          </p:cNvSpPr>
          <p:nvPr/>
        </p:nvSpPr>
        <p:spPr bwMode="auto">
          <a:xfrm>
            <a:off x="9341308" y="3661771"/>
            <a:ext cx="520358" cy="307777"/>
          </a:xfrm>
          <a:prstGeom prst="rect">
            <a:avLst/>
          </a:prstGeom>
          <a:solidFill>
            <a:srgbClr val="002060"/>
          </a:solidFill>
          <a:ln>
            <a:solidFill>
              <a:srgbClr val="002060"/>
            </a:solidFill>
          </a:ln>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400" b="1"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18%</a:t>
            </a:r>
          </a:p>
        </p:txBody>
      </p:sp>
      <p:sp>
        <p:nvSpPr>
          <p:cNvPr id="17416" name="TextBox 1"/>
          <p:cNvSpPr txBox="1">
            <a:spLocks noChangeArrowheads="1"/>
          </p:cNvSpPr>
          <p:nvPr/>
        </p:nvSpPr>
        <p:spPr bwMode="auto">
          <a:xfrm rot="-680745">
            <a:off x="3281483" y="2284659"/>
            <a:ext cx="663192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18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17417" name="TextBox 9"/>
          <p:cNvSpPr txBox="1">
            <a:spLocks noChangeArrowheads="1"/>
          </p:cNvSpPr>
          <p:nvPr/>
        </p:nvSpPr>
        <p:spPr bwMode="auto">
          <a:xfrm rot="-687057">
            <a:off x="3381869" y="3521703"/>
            <a:ext cx="6437927"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28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17418" name="TextBox 2"/>
          <p:cNvSpPr txBox="1">
            <a:spLocks noChangeArrowheads="1"/>
          </p:cNvSpPr>
          <p:nvPr/>
        </p:nvSpPr>
        <p:spPr bwMode="auto">
          <a:xfrm>
            <a:off x="3449709" y="3917160"/>
            <a:ext cx="1180635"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15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17419" name="TextBox 3"/>
          <p:cNvSpPr txBox="1">
            <a:spLocks noChangeArrowheads="1"/>
          </p:cNvSpPr>
          <p:nvPr/>
        </p:nvSpPr>
        <p:spPr bwMode="auto">
          <a:xfrm>
            <a:off x="3624264" y="1744269"/>
            <a:ext cx="5428060"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15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17420" name="TextBox 4"/>
          <p:cNvSpPr txBox="1">
            <a:spLocks noChangeArrowheads="1"/>
          </p:cNvSpPr>
          <p:nvPr/>
        </p:nvSpPr>
        <p:spPr bwMode="auto">
          <a:xfrm>
            <a:off x="6426997" y="1744269"/>
            <a:ext cx="1501379"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15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17424" name="TextBox 3"/>
          <p:cNvSpPr txBox="1">
            <a:spLocks noChangeArrowheads="1"/>
          </p:cNvSpPr>
          <p:nvPr/>
        </p:nvSpPr>
        <p:spPr bwMode="auto">
          <a:xfrm>
            <a:off x="2135562" y="1268763"/>
            <a:ext cx="7992889" cy="384721"/>
          </a:xfrm>
          <a:prstGeom prst="rect">
            <a:avLst/>
          </a:prstGeom>
          <a:solidFill>
            <a:schemeClr val="bg1"/>
          </a:solidFill>
          <a:ln>
            <a:noFill/>
          </a:ln>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900" b="0"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Source: Rice BD, Elford J, Yin Z et al (2012). A new method to assign country of HIV infection among </a:t>
            </a:r>
            <a:r>
              <a:rPr kumimoji="0" lang="en-GB" altLang="en-US" sz="1000" b="0"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heterosexuals</a:t>
            </a:r>
            <a:r>
              <a:rPr kumimoji="0" lang="en-GB" altLang="en-US" sz="900" b="0"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 born abroad and diagnosed with HIV in the UK. AIDS 26 (15): 1961-6</a:t>
            </a:r>
          </a:p>
        </p:txBody>
      </p:sp>
      <p:sp>
        <p:nvSpPr>
          <p:cNvPr id="2" name="Rectangle 1"/>
          <p:cNvSpPr/>
          <p:nvPr/>
        </p:nvSpPr>
        <p:spPr bwMode="auto">
          <a:xfrm>
            <a:off x="2693626" y="1882381"/>
            <a:ext cx="930641" cy="97475"/>
          </a:xfrm>
          <a:prstGeom prst="rect">
            <a:avLst/>
          </a:prstGeom>
          <a:solidFill>
            <a:schemeClr val="bg1"/>
          </a:solid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685800" rtl="0" eaLnBrk="0" fontAlgn="base" latinLnBrk="0" hangingPunct="0">
              <a:lnSpc>
                <a:spcPct val="90000"/>
              </a:lnSpc>
              <a:spcBef>
                <a:spcPct val="0"/>
              </a:spcBef>
              <a:spcAft>
                <a:spcPct val="30000"/>
              </a:spcAft>
              <a:buClrTx/>
              <a:buSzTx/>
              <a:buFontTx/>
              <a:buNone/>
              <a:tabLst/>
              <a:defRPr/>
            </a:pPr>
            <a:endParaRPr kumimoji="0" lang="en-GB" sz="1500" b="0" i="0" u="none" strike="noStrike" kern="1200" cap="none" spc="0" normalizeH="0" baseline="0" noProof="0" dirty="0">
              <a:ln>
                <a:noFill/>
              </a:ln>
              <a:solidFill>
                <a:srgbClr val="000000"/>
              </a:solidFill>
              <a:effectLst/>
              <a:uLnTx/>
              <a:uFillTx/>
              <a:latin typeface="Tahoma"/>
              <a:ea typeface="+mn-ea"/>
              <a:cs typeface="+mn-cs"/>
            </a:endParaRPr>
          </a:p>
        </p:txBody>
      </p:sp>
      <p:cxnSp>
        <p:nvCxnSpPr>
          <p:cNvPr id="19" name="Straight Connector 7"/>
          <p:cNvCxnSpPr>
            <a:cxnSpLocks noChangeShapeType="1"/>
          </p:cNvCxnSpPr>
          <p:nvPr/>
        </p:nvCxnSpPr>
        <p:spPr bwMode="auto">
          <a:xfrm>
            <a:off x="3852485" y="1882089"/>
            <a:ext cx="353616" cy="0"/>
          </a:xfrm>
          <a:prstGeom prst="line">
            <a:avLst/>
          </a:prstGeom>
          <a:noFill/>
          <a:ln w="57150" algn="ctr">
            <a:solidFill>
              <a:srgbClr val="002060"/>
            </a:solidFill>
            <a:round/>
            <a:headEnd/>
            <a:tailEnd/>
          </a:ln>
          <a:extLst>
            <a:ext uri="{909E8E84-426E-40DD-AFC4-6F175D3DCCD1}">
              <a14:hiddenFill xmlns:a14="http://schemas.microsoft.com/office/drawing/2010/main">
                <a:noFill/>
              </a14:hiddenFill>
            </a:ext>
          </a:extLst>
        </p:spPr>
      </p:cxnSp>
      <p:cxnSp>
        <p:nvCxnSpPr>
          <p:cNvPr id="20" name="Straight Connector 16"/>
          <p:cNvCxnSpPr>
            <a:cxnSpLocks noChangeShapeType="1"/>
          </p:cNvCxnSpPr>
          <p:nvPr/>
        </p:nvCxnSpPr>
        <p:spPr bwMode="auto">
          <a:xfrm flipV="1">
            <a:off x="5989444" y="1882378"/>
            <a:ext cx="348853" cy="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sp>
        <p:nvSpPr>
          <p:cNvPr id="17414" name="TextBox 7"/>
          <p:cNvSpPr txBox="1">
            <a:spLocks noChangeArrowheads="1"/>
          </p:cNvSpPr>
          <p:nvPr/>
        </p:nvSpPr>
        <p:spPr bwMode="auto">
          <a:xfrm>
            <a:off x="3395959" y="4420067"/>
            <a:ext cx="417910" cy="307777"/>
          </a:xfrm>
          <a:prstGeom prst="rect">
            <a:avLst/>
          </a:prstGeom>
          <a:solidFill>
            <a:srgbClr val="002060"/>
          </a:solidFill>
          <a:ln>
            <a:solidFill>
              <a:srgbClr val="002060"/>
            </a:solidFill>
          </a:ln>
        </p:spPr>
        <p:txBody>
          <a:bodyPr>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400" b="1"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7%</a:t>
            </a:r>
          </a:p>
        </p:txBody>
      </p:sp>
      <p:sp>
        <p:nvSpPr>
          <p:cNvPr id="18" name="TextBox 5"/>
          <p:cNvSpPr txBox="1">
            <a:spLocks noChangeArrowheads="1"/>
          </p:cNvSpPr>
          <p:nvPr/>
        </p:nvSpPr>
        <p:spPr bwMode="auto">
          <a:xfrm>
            <a:off x="4029296" y="1727237"/>
            <a:ext cx="509838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35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      </a:t>
            </a:r>
            <a:r>
              <a:rPr kumimoji="0" lang="ru-RU" altLang="en-US" sz="135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Оценка в </a:t>
            </a:r>
          </a:p>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ru-RU" altLang="en-US" sz="135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медучреждениях</a:t>
            </a:r>
            <a:r>
              <a:rPr kumimoji="0" lang="en-GB" altLang="en-US" sz="135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	            CD4-based estimate</a:t>
            </a:r>
          </a:p>
        </p:txBody>
      </p:sp>
      <p:sp>
        <p:nvSpPr>
          <p:cNvPr id="23" name="TextBox 1"/>
          <p:cNvSpPr txBox="1">
            <a:spLocks noChangeArrowheads="1"/>
          </p:cNvSpPr>
          <p:nvPr/>
        </p:nvSpPr>
        <p:spPr bwMode="auto">
          <a:xfrm rot="20860545">
            <a:off x="3255803" y="2551590"/>
            <a:ext cx="6712092"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2700" b="0" i="0" u="none" strike="noStrike" kern="1200" cap="none" spc="0" normalizeH="0" baseline="0" noProof="0" dirty="0">
                <a:ln>
                  <a:noFill/>
                </a:ln>
                <a:solidFill>
                  <a:prstClr val="black"/>
                </a:solidFill>
                <a:effectLst/>
                <a:uLnTx/>
                <a:uFillTx/>
                <a:latin typeface="Tahoma" pitchFamily="34" charset="0"/>
                <a:ea typeface="+mn-ea"/>
                <a:cs typeface="+mn-cs"/>
              </a:rPr>
              <a:t> </a:t>
            </a:r>
          </a:p>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27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3" name="Rectangle 2"/>
          <p:cNvSpPr/>
          <p:nvPr/>
        </p:nvSpPr>
        <p:spPr bwMode="auto">
          <a:xfrm>
            <a:off x="5989445" y="1697694"/>
            <a:ext cx="2375982" cy="575723"/>
          </a:xfrm>
          <a:prstGeom prst="rect">
            <a:avLst/>
          </a:prstGeom>
          <a:solidFill>
            <a:schemeClr val="bg1"/>
          </a:solid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21" name="TextBox 3"/>
          <p:cNvSpPr txBox="1">
            <a:spLocks noChangeArrowheads="1"/>
          </p:cNvSpPr>
          <p:nvPr/>
        </p:nvSpPr>
        <p:spPr bwMode="auto">
          <a:xfrm>
            <a:off x="744583" y="6401087"/>
            <a:ext cx="79200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100" b="0" i="0" u="none" strike="noStrike" kern="1200" cap="none" spc="0" normalizeH="0" baseline="0" noProof="0" dirty="0">
                <a:ln>
                  <a:noFill/>
                </a:ln>
                <a:solidFill>
                  <a:prstClr val="white">
                    <a:lumMod val="50000"/>
                  </a:prstClr>
                </a:solidFill>
                <a:effectLst/>
                <a:uLnTx/>
                <a:uFillTx/>
                <a:latin typeface="Calibri" pitchFamily="34" charset="0"/>
                <a:ea typeface="+mn-ea"/>
                <a:cs typeface="Calibri" pitchFamily="34" charset="0"/>
              </a:rPr>
              <a:t>Source: Rice BD, Elford J, Yin Z et al (2012). A new method to assign country of HIV infection among heterosexuals born abroad and diagnosed with HIV in the UK. AIDS 26 (15): 1961-6</a:t>
            </a:r>
          </a:p>
        </p:txBody>
      </p:sp>
    </p:spTree>
    <p:extLst>
      <p:ext uri="{BB962C8B-B14F-4D97-AF65-F5344CB8AC3E}">
        <p14:creationId xmlns:p14="http://schemas.microsoft.com/office/powerpoint/2010/main" val="634221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103" y="1260978"/>
            <a:ext cx="8395814" cy="4681154"/>
          </a:xfrm>
          <a:prstGeom prst="rect">
            <a:avLst/>
          </a:prstGeom>
          <a:solidFill>
            <a:schemeClr val="bg1"/>
          </a:solidFill>
          <a:ln w="9525">
            <a:solidFill>
              <a:srgbClr val="000000"/>
            </a:solidFill>
            <a:miter lim="800000"/>
            <a:headEnd/>
            <a:tailEnd/>
          </a:ln>
        </p:spPr>
      </p:pic>
      <p:sp>
        <p:nvSpPr>
          <p:cNvPr id="17415" name="TextBox 8"/>
          <p:cNvSpPr txBox="1">
            <a:spLocks noChangeArrowheads="1"/>
          </p:cNvSpPr>
          <p:nvPr/>
        </p:nvSpPr>
        <p:spPr bwMode="auto">
          <a:xfrm>
            <a:off x="9341308" y="3661771"/>
            <a:ext cx="520358" cy="307777"/>
          </a:xfrm>
          <a:prstGeom prst="rect">
            <a:avLst/>
          </a:prstGeom>
          <a:solidFill>
            <a:srgbClr val="002060"/>
          </a:solidFill>
          <a:ln>
            <a:solidFill>
              <a:srgbClr val="002060"/>
            </a:solidFill>
          </a:ln>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4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18%</a:t>
            </a:r>
          </a:p>
        </p:txBody>
      </p:sp>
      <p:sp>
        <p:nvSpPr>
          <p:cNvPr id="17416" name="TextBox 1"/>
          <p:cNvSpPr txBox="1">
            <a:spLocks noChangeArrowheads="1"/>
          </p:cNvSpPr>
          <p:nvPr/>
        </p:nvSpPr>
        <p:spPr bwMode="auto">
          <a:xfrm rot="-680745">
            <a:off x="3281483" y="2284659"/>
            <a:ext cx="663192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18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7417" name="TextBox 9"/>
          <p:cNvSpPr txBox="1">
            <a:spLocks noChangeArrowheads="1"/>
          </p:cNvSpPr>
          <p:nvPr/>
        </p:nvSpPr>
        <p:spPr bwMode="auto">
          <a:xfrm rot="-687057">
            <a:off x="3381869" y="3521703"/>
            <a:ext cx="6437927"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28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7418" name="TextBox 2"/>
          <p:cNvSpPr txBox="1">
            <a:spLocks noChangeArrowheads="1"/>
          </p:cNvSpPr>
          <p:nvPr/>
        </p:nvSpPr>
        <p:spPr bwMode="auto">
          <a:xfrm>
            <a:off x="3449709" y="3917160"/>
            <a:ext cx="1180635"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15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7419" name="TextBox 3"/>
          <p:cNvSpPr txBox="1">
            <a:spLocks noChangeArrowheads="1"/>
          </p:cNvSpPr>
          <p:nvPr/>
        </p:nvSpPr>
        <p:spPr bwMode="auto">
          <a:xfrm>
            <a:off x="3624264" y="1744269"/>
            <a:ext cx="5428060"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15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7420" name="TextBox 4"/>
          <p:cNvSpPr txBox="1">
            <a:spLocks noChangeArrowheads="1"/>
          </p:cNvSpPr>
          <p:nvPr/>
        </p:nvSpPr>
        <p:spPr bwMode="auto">
          <a:xfrm>
            <a:off x="6426997" y="1744269"/>
            <a:ext cx="1501379"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15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7424" name="TextBox 3"/>
          <p:cNvSpPr txBox="1">
            <a:spLocks noChangeArrowheads="1"/>
          </p:cNvSpPr>
          <p:nvPr/>
        </p:nvSpPr>
        <p:spPr bwMode="auto">
          <a:xfrm>
            <a:off x="2135562" y="1268763"/>
            <a:ext cx="7992889" cy="384721"/>
          </a:xfrm>
          <a:prstGeom prst="rect">
            <a:avLst/>
          </a:prstGeom>
          <a:solidFill>
            <a:schemeClr val="bg1"/>
          </a:solidFill>
          <a:ln>
            <a:noFill/>
          </a:ln>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9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Source: Rice BD, Elford J, Yin Z et al (2012). A new method to assign country of HIV infection among </a:t>
            </a:r>
            <a:r>
              <a:rPr kumimoji="0" lang="en-GB" altLang="en-US" sz="10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heterosexuals</a:t>
            </a:r>
            <a:r>
              <a:rPr kumimoji="0" lang="en-GB" altLang="en-US" sz="9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 born abroad and diagnosed with HIV in the UK. AIDS 26 (15): 1961-6</a:t>
            </a:r>
          </a:p>
        </p:txBody>
      </p:sp>
      <p:sp>
        <p:nvSpPr>
          <p:cNvPr id="2" name="Rectangle 1"/>
          <p:cNvSpPr/>
          <p:nvPr/>
        </p:nvSpPr>
        <p:spPr bwMode="auto">
          <a:xfrm>
            <a:off x="2693626" y="1882381"/>
            <a:ext cx="930641" cy="97475"/>
          </a:xfrm>
          <a:prstGeom prst="rect">
            <a:avLst/>
          </a:prstGeom>
          <a:solidFill>
            <a:schemeClr val="bg1"/>
          </a:solid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685800" rtl="0" eaLnBrk="0" fontAlgn="base" latinLnBrk="0" hangingPunct="0">
              <a:lnSpc>
                <a:spcPct val="90000"/>
              </a:lnSpc>
              <a:spcBef>
                <a:spcPct val="0"/>
              </a:spcBef>
              <a:spcAft>
                <a:spcPct val="3000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7412" name="TextBox 4"/>
          <p:cNvSpPr txBox="1">
            <a:spLocks noChangeArrowheads="1"/>
          </p:cNvSpPr>
          <p:nvPr/>
        </p:nvSpPr>
        <p:spPr bwMode="auto">
          <a:xfrm>
            <a:off x="3386720" y="3225605"/>
            <a:ext cx="568482" cy="307777"/>
          </a:xfrm>
          <a:prstGeom prst="rect">
            <a:avLst/>
          </a:prstGeom>
          <a:solidFill>
            <a:srgbClr val="FF0000"/>
          </a:solidFill>
          <a:ln>
            <a:noFill/>
          </a:ln>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4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24%</a:t>
            </a:r>
          </a:p>
        </p:txBody>
      </p:sp>
      <p:cxnSp>
        <p:nvCxnSpPr>
          <p:cNvPr id="19" name="Straight Connector 7"/>
          <p:cNvCxnSpPr>
            <a:cxnSpLocks noChangeShapeType="1"/>
          </p:cNvCxnSpPr>
          <p:nvPr/>
        </p:nvCxnSpPr>
        <p:spPr bwMode="auto">
          <a:xfrm>
            <a:off x="3852485" y="1882089"/>
            <a:ext cx="353616" cy="0"/>
          </a:xfrm>
          <a:prstGeom prst="line">
            <a:avLst/>
          </a:prstGeom>
          <a:noFill/>
          <a:ln w="57150" algn="ctr">
            <a:solidFill>
              <a:srgbClr val="002060"/>
            </a:solidFill>
            <a:round/>
            <a:headEnd/>
            <a:tailEnd/>
          </a:ln>
          <a:extLst>
            <a:ext uri="{909E8E84-426E-40DD-AFC4-6F175D3DCCD1}">
              <a14:hiddenFill xmlns:a14="http://schemas.microsoft.com/office/drawing/2010/main">
                <a:noFill/>
              </a14:hiddenFill>
            </a:ext>
          </a:extLst>
        </p:spPr>
      </p:cxnSp>
      <p:cxnSp>
        <p:nvCxnSpPr>
          <p:cNvPr id="20" name="Straight Connector 16"/>
          <p:cNvCxnSpPr>
            <a:cxnSpLocks noChangeShapeType="1"/>
          </p:cNvCxnSpPr>
          <p:nvPr/>
        </p:nvCxnSpPr>
        <p:spPr bwMode="auto">
          <a:xfrm flipV="1">
            <a:off x="5989444" y="1882378"/>
            <a:ext cx="348853" cy="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sp>
        <p:nvSpPr>
          <p:cNvPr id="17414" name="TextBox 7"/>
          <p:cNvSpPr txBox="1">
            <a:spLocks noChangeArrowheads="1"/>
          </p:cNvSpPr>
          <p:nvPr/>
        </p:nvSpPr>
        <p:spPr bwMode="auto">
          <a:xfrm>
            <a:off x="3395959" y="4420067"/>
            <a:ext cx="417910" cy="307777"/>
          </a:xfrm>
          <a:prstGeom prst="rect">
            <a:avLst/>
          </a:prstGeom>
          <a:solidFill>
            <a:srgbClr val="002060"/>
          </a:solidFill>
          <a:ln>
            <a:solidFill>
              <a:srgbClr val="002060"/>
            </a:solidFill>
          </a:ln>
        </p:spPr>
        <p:txBody>
          <a:bodyPr>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4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7%</a:t>
            </a:r>
          </a:p>
        </p:txBody>
      </p:sp>
      <p:sp>
        <p:nvSpPr>
          <p:cNvPr id="18" name="TextBox 5"/>
          <p:cNvSpPr txBox="1">
            <a:spLocks noChangeArrowheads="1"/>
          </p:cNvSpPr>
          <p:nvPr/>
        </p:nvSpPr>
        <p:spPr bwMode="auto">
          <a:xfrm>
            <a:off x="4029296" y="1727237"/>
            <a:ext cx="439509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35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a:t>
            </a:r>
            <a:r>
              <a:rPr kumimoji="0" lang="ru-RU" altLang="en-US" sz="135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Оценка в </a:t>
            </a:r>
            <a:r>
              <a:rPr kumimoji="0" lang="en-GB" altLang="en-US" sz="135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a:t>
            </a:r>
            <a:r>
              <a:rPr kumimoji="0" lang="ru-RU" altLang="en-US" sz="135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Оценка на базе </a:t>
            </a:r>
            <a:r>
              <a:rPr kumimoji="0" lang="en-GB" altLang="en-US" sz="135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CD4</a:t>
            </a:r>
            <a:endParaRPr kumimoji="0" lang="ru-RU" altLang="en-US" sz="135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ru-RU" altLang="en-US" sz="135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медучреждениях</a:t>
            </a:r>
            <a:endParaRPr kumimoji="0" lang="en-GB" altLang="en-US" sz="135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
        <p:nvSpPr>
          <p:cNvPr id="17413" name="TextBox 6"/>
          <p:cNvSpPr txBox="1">
            <a:spLocks noChangeArrowheads="1"/>
          </p:cNvSpPr>
          <p:nvPr/>
        </p:nvSpPr>
        <p:spPr bwMode="auto">
          <a:xfrm>
            <a:off x="9201155" y="1967494"/>
            <a:ext cx="530347" cy="307777"/>
          </a:xfrm>
          <a:prstGeom prst="rect">
            <a:avLst/>
          </a:prstGeom>
          <a:solidFill>
            <a:srgbClr val="FF0000"/>
          </a:solidFill>
          <a:ln>
            <a:noFill/>
          </a:ln>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4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46%</a:t>
            </a:r>
          </a:p>
        </p:txBody>
      </p:sp>
      <p:sp>
        <p:nvSpPr>
          <p:cNvPr id="21" name="Title 1"/>
          <p:cNvSpPr>
            <a:spLocks noGrp="1"/>
          </p:cNvSpPr>
          <p:nvPr>
            <p:ph type="title"/>
          </p:nvPr>
        </p:nvSpPr>
        <p:spPr>
          <a:xfrm>
            <a:off x="1242204" y="222799"/>
            <a:ext cx="9351034" cy="614363"/>
          </a:xfrm>
        </p:spPr>
        <p:txBody>
          <a:bodyPr>
            <a:noAutofit/>
          </a:bodyPr>
          <a:lstStyle/>
          <a:p>
            <a:pPr>
              <a:defRPr/>
            </a:pPr>
            <a:r>
              <a:rPr lang="ru-RU" altLang="en-US" dirty="0">
                <a:solidFill>
                  <a:prstClr val="black"/>
                </a:solidFill>
                <a:latin typeface="Calibri" panose="020F0502020204030204" pitchFamily="34" charset="0"/>
                <a:cs typeface="Calibri" pitchFamily="34" charset="0"/>
              </a:rPr>
              <a:t>Где мигранты инфицируются ВИЧ</a:t>
            </a:r>
            <a:r>
              <a:rPr lang="en-GB" altLang="en-US" dirty="0">
                <a:solidFill>
                  <a:prstClr val="black"/>
                </a:solidFill>
                <a:latin typeface="Calibri" panose="020F0502020204030204" pitchFamily="34" charset="0"/>
                <a:cs typeface="Calibri" pitchFamily="34" charset="0"/>
              </a:rPr>
              <a:t> (</a:t>
            </a:r>
            <a:r>
              <a:rPr lang="ru-RU" altLang="en-US" dirty="0">
                <a:solidFill>
                  <a:prstClr val="black"/>
                </a:solidFill>
                <a:latin typeface="Calibri" panose="020F0502020204030204" pitchFamily="34" charset="0"/>
                <a:cs typeface="Calibri" pitchFamily="34" charset="0"/>
              </a:rPr>
              <a:t>до или после приезда в ЕС</a:t>
            </a:r>
            <a:r>
              <a:rPr lang="en-GB" altLang="en-US" dirty="0">
                <a:solidFill>
                  <a:prstClr val="black"/>
                </a:solidFill>
                <a:latin typeface="Calibri" panose="020F0502020204030204" pitchFamily="34" charset="0"/>
                <a:cs typeface="Calibri" pitchFamily="34" charset="0"/>
              </a:rPr>
              <a:t>)</a:t>
            </a:r>
            <a:r>
              <a:rPr lang="en-GB" altLang="en-US" sz="3000" dirty="0">
                <a:latin typeface="Calibri" panose="020F0502020204030204" pitchFamily="34" charset="0"/>
                <a:cs typeface="Calibri" pitchFamily="34" charset="0"/>
              </a:rPr>
              <a:t>?</a:t>
            </a:r>
          </a:p>
        </p:txBody>
      </p:sp>
      <p:sp>
        <p:nvSpPr>
          <p:cNvPr id="23" name="TextBox 3"/>
          <p:cNvSpPr txBox="1">
            <a:spLocks noChangeArrowheads="1"/>
          </p:cNvSpPr>
          <p:nvPr/>
        </p:nvSpPr>
        <p:spPr bwMode="auto">
          <a:xfrm>
            <a:off x="744583" y="6401087"/>
            <a:ext cx="79200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100" b="0" i="0" u="none" strike="noStrike" kern="1200" cap="none" spc="0" normalizeH="0" baseline="0" noProof="0" dirty="0">
                <a:ln>
                  <a:noFill/>
                </a:ln>
                <a:solidFill>
                  <a:prstClr val="white">
                    <a:lumMod val="50000"/>
                  </a:prstClr>
                </a:solidFill>
                <a:effectLst/>
                <a:uLnTx/>
                <a:uFillTx/>
                <a:latin typeface="Calibri" pitchFamily="34" charset="0"/>
                <a:ea typeface="+mn-ea"/>
                <a:cs typeface="Calibri" pitchFamily="34" charset="0"/>
              </a:rPr>
              <a:t>Source: Rice BD, Elford J, Yin Z et al (2012). A new method to assign country of HIV infection among heterosexuals born abroad and diagnosed with HIV in the UK. AIDS 26 (15): 1961-6</a:t>
            </a:r>
          </a:p>
        </p:txBody>
      </p:sp>
    </p:spTree>
    <p:extLst>
      <p:ext uri="{BB962C8B-B14F-4D97-AF65-F5344CB8AC3E}">
        <p14:creationId xmlns:p14="http://schemas.microsoft.com/office/powerpoint/2010/main" val="962231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763" t="20470" r="33324" b="12594"/>
          <a:stretch/>
        </p:blipFill>
        <p:spPr>
          <a:xfrm>
            <a:off x="2783633" y="404664"/>
            <a:ext cx="6067733" cy="5894369"/>
          </a:xfrm>
          <a:prstGeom prst="rect">
            <a:avLst/>
          </a:prstGeom>
        </p:spPr>
      </p:pic>
      <p:sp>
        <p:nvSpPr>
          <p:cNvPr id="6" name="Text Box 83"/>
          <p:cNvSpPr txBox="1">
            <a:spLocks noChangeArrowheads="1"/>
          </p:cNvSpPr>
          <p:nvPr/>
        </p:nvSpPr>
        <p:spPr bwMode="auto">
          <a:xfrm>
            <a:off x="1678471" y="6597352"/>
            <a:ext cx="6577770" cy="14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Aft>
                <a:spcPct val="25000"/>
              </a:spcAft>
              <a:buFont typeface="Wingdings" panose="05000000000000000000" pitchFamily="2" charset="2"/>
              <a:buChar char="§"/>
              <a:defRPr sz="2400">
                <a:solidFill>
                  <a:schemeClr val="tx1"/>
                </a:solidFill>
                <a:latin typeface="Tahoma" panose="020B0604030504040204" pitchFamily="34" charset="0"/>
              </a:defRPr>
            </a:lvl1pPr>
            <a:lvl2pPr marL="742950" indent="-285750">
              <a:lnSpc>
                <a:spcPct val="90000"/>
              </a:lnSpc>
              <a:spcAft>
                <a:spcPct val="25000"/>
              </a:spcAft>
              <a:buChar char="–"/>
              <a:defRPr sz="2400">
                <a:solidFill>
                  <a:schemeClr val="tx1"/>
                </a:solidFill>
                <a:latin typeface="Tahoma" panose="020B0604030504040204" pitchFamily="34" charset="0"/>
              </a:defRPr>
            </a:lvl2pPr>
            <a:lvl3pPr marL="1143000" indent="-228600">
              <a:spcBef>
                <a:spcPct val="20000"/>
              </a:spcBef>
              <a:defRPr>
                <a:solidFill>
                  <a:schemeClr val="tx1"/>
                </a:solidFill>
                <a:latin typeface="Tahoma" panose="020B0604030504040204" pitchFamily="34" charset="0"/>
              </a:defRPr>
            </a:lvl3pPr>
            <a:lvl4pPr marL="1600200" indent="-228600">
              <a:spcBef>
                <a:spcPct val="20000"/>
              </a:spcBef>
              <a:defRPr sz="1600">
                <a:solidFill>
                  <a:schemeClr val="tx1"/>
                </a:solidFill>
                <a:latin typeface="Tahoma" panose="020B0604030504040204" pitchFamily="34" charset="0"/>
              </a:defRPr>
            </a:lvl4pPr>
            <a:lvl5pPr marL="2057400" indent="-228600">
              <a:spcBef>
                <a:spcPct val="20000"/>
              </a:spcBef>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Tahoma" panose="020B0604030504040204" pitchFamily="34" charset="0"/>
              </a:defRPr>
            </a:lvl9pPr>
          </a:lstStyle>
          <a:p>
            <a:pPr marL="0" marR="0" lvl="0" indent="0" algn="l" defTabSz="914400" rtl="0" eaLnBrk="1" fontAlgn="auto" latinLnBrk="0" hangingPunct="1">
              <a:lnSpc>
                <a:spcPct val="90000"/>
              </a:lnSpc>
              <a:spcBef>
                <a:spcPts val="0"/>
              </a:spcBef>
              <a:spcAft>
                <a:spcPct val="0"/>
              </a:spcAft>
              <a:buClrTx/>
              <a:buSzTx/>
              <a:buFont typeface="Wingdings" panose="05000000000000000000" pitchFamily="2" charset="2"/>
              <a:buNone/>
              <a:tabLst/>
              <a:defRPr/>
            </a:pPr>
            <a:r>
              <a:rPr kumimoji="0" lang="en-GB" altLang="en-US" sz="105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anose="020B0600070205080204" pitchFamily="34" charset="-128"/>
                <a:cs typeface="+mn-cs"/>
              </a:rPr>
              <a:t>Source: Alvarez del-Arco, et al. High levels of post-migration HIV acquisition within nine European countries. AIDS, 2017. </a:t>
            </a:r>
          </a:p>
        </p:txBody>
      </p:sp>
    </p:spTree>
    <p:extLst>
      <p:ext uri="{BB962C8B-B14F-4D97-AF65-F5344CB8AC3E}">
        <p14:creationId xmlns:p14="http://schemas.microsoft.com/office/powerpoint/2010/main" val="1969547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8002" y="908720"/>
            <a:ext cx="7488359" cy="563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2999656" y="2852936"/>
            <a:ext cx="792088" cy="12961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ahoma"/>
              <a:ea typeface="+mn-ea"/>
              <a:cs typeface="+mn-cs"/>
            </a:endParaRPr>
          </a:p>
        </p:txBody>
      </p:sp>
      <p:sp>
        <p:nvSpPr>
          <p:cNvPr id="6" name="Oval 5"/>
          <p:cNvSpPr/>
          <p:nvPr/>
        </p:nvSpPr>
        <p:spPr>
          <a:xfrm>
            <a:off x="4007295" y="2852936"/>
            <a:ext cx="2160713" cy="936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ahoma"/>
              <a:ea typeface="+mn-ea"/>
              <a:cs typeface="+mn-cs"/>
            </a:endParaRPr>
          </a:p>
        </p:txBody>
      </p:sp>
      <p:sp>
        <p:nvSpPr>
          <p:cNvPr id="7" name="Oval 6"/>
          <p:cNvSpPr/>
          <p:nvPr/>
        </p:nvSpPr>
        <p:spPr>
          <a:xfrm>
            <a:off x="7392144" y="2852936"/>
            <a:ext cx="1224136"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ahoma"/>
              <a:ea typeface="+mn-ea"/>
              <a:cs typeface="+mn-cs"/>
            </a:endParaRPr>
          </a:p>
        </p:txBody>
      </p:sp>
      <p:sp>
        <p:nvSpPr>
          <p:cNvPr id="9" name="Text Box 83"/>
          <p:cNvSpPr txBox="1">
            <a:spLocks noChangeArrowheads="1"/>
          </p:cNvSpPr>
          <p:nvPr/>
        </p:nvSpPr>
        <p:spPr bwMode="auto">
          <a:xfrm>
            <a:off x="1678471" y="6597352"/>
            <a:ext cx="8064895" cy="14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Aft>
                <a:spcPct val="25000"/>
              </a:spcAft>
              <a:buFont typeface="Wingdings" panose="05000000000000000000" pitchFamily="2" charset="2"/>
              <a:buChar char="§"/>
              <a:defRPr sz="2400">
                <a:solidFill>
                  <a:schemeClr val="tx1"/>
                </a:solidFill>
                <a:latin typeface="Tahoma" panose="020B0604030504040204" pitchFamily="34" charset="0"/>
              </a:defRPr>
            </a:lvl1pPr>
            <a:lvl2pPr marL="742950" indent="-285750">
              <a:lnSpc>
                <a:spcPct val="90000"/>
              </a:lnSpc>
              <a:spcAft>
                <a:spcPct val="25000"/>
              </a:spcAft>
              <a:buChar char="–"/>
              <a:defRPr sz="2400">
                <a:solidFill>
                  <a:schemeClr val="tx1"/>
                </a:solidFill>
                <a:latin typeface="Tahoma" panose="020B0604030504040204" pitchFamily="34" charset="0"/>
              </a:defRPr>
            </a:lvl2pPr>
            <a:lvl3pPr marL="1143000" indent="-228600">
              <a:spcBef>
                <a:spcPct val="20000"/>
              </a:spcBef>
              <a:defRPr>
                <a:solidFill>
                  <a:schemeClr val="tx1"/>
                </a:solidFill>
                <a:latin typeface="Tahoma" panose="020B0604030504040204" pitchFamily="34" charset="0"/>
              </a:defRPr>
            </a:lvl3pPr>
            <a:lvl4pPr marL="1600200" indent="-228600">
              <a:spcBef>
                <a:spcPct val="20000"/>
              </a:spcBef>
              <a:defRPr sz="1600">
                <a:solidFill>
                  <a:schemeClr val="tx1"/>
                </a:solidFill>
                <a:latin typeface="Tahoma" panose="020B0604030504040204" pitchFamily="34" charset="0"/>
              </a:defRPr>
            </a:lvl4pPr>
            <a:lvl5pPr marL="2057400" indent="-228600">
              <a:spcBef>
                <a:spcPct val="20000"/>
              </a:spcBef>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Tahoma" panose="020B0604030504040204" pitchFamily="34" charset="0"/>
              </a:defRPr>
            </a:lvl9pPr>
          </a:lstStyle>
          <a:p>
            <a:pPr marL="0" marR="0" lvl="0" indent="0" algn="l" defTabSz="914400" rtl="0" eaLnBrk="1" fontAlgn="auto" latinLnBrk="0" hangingPunct="1">
              <a:lnSpc>
                <a:spcPct val="90000"/>
              </a:lnSpc>
              <a:spcBef>
                <a:spcPts val="0"/>
              </a:spcBef>
              <a:spcAft>
                <a:spcPct val="0"/>
              </a:spcAft>
              <a:buClrTx/>
              <a:buSzTx/>
              <a:buFont typeface="Wingdings" panose="05000000000000000000" pitchFamily="2" charset="2"/>
              <a:buNone/>
              <a:tabLst/>
              <a:defRPr/>
            </a:pPr>
            <a:r>
              <a:rPr kumimoji="0" lang="en-GB" altLang="en-US" sz="105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anose="020B0600070205080204" pitchFamily="34" charset="-128"/>
                <a:cs typeface="+mn-cs"/>
              </a:rPr>
              <a:t>Source: Alvarez del-Arco, et al. High levels of post-migration HIV acquisition within nine European countries. AIDS, 2017. </a:t>
            </a:r>
          </a:p>
        </p:txBody>
      </p:sp>
      <p:sp>
        <p:nvSpPr>
          <p:cNvPr id="10" name="Title 1"/>
          <p:cNvSpPr>
            <a:spLocks noGrp="1"/>
          </p:cNvSpPr>
          <p:nvPr>
            <p:ph type="title"/>
          </p:nvPr>
        </p:nvSpPr>
        <p:spPr>
          <a:xfrm>
            <a:off x="1250830" y="129400"/>
            <a:ext cx="7969371" cy="717304"/>
          </a:xfrm>
        </p:spPr>
        <p:txBody>
          <a:bodyPr>
            <a:noAutofit/>
          </a:bodyPr>
          <a:lstStyle/>
          <a:p>
            <a:r>
              <a:rPr lang="ru-RU" altLang="es-ES" sz="3600" dirty="0">
                <a:latin typeface="Calibri" panose="020F0502020204030204" pitchFamily="34" charset="0"/>
                <a:cs typeface="Calibri" panose="020F0502020204030204" pitchFamily="34" charset="0"/>
              </a:rPr>
              <a:t>Инфицирование ВИЧ после прибытия в страну назначения </a:t>
            </a:r>
            <a:r>
              <a:rPr lang="en-US" altLang="es-ES" sz="3600" b="0" dirty="0">
                <a:latin typeface="Calibri" panose="020F0502020204030204" pitchFamily="34" charset="0"/>
                <a:cs typeface="Calibri" panose="020F0502020204030204" pitchFamily="34" charset="0"/>
              </a:rPr>
              <a:t>(n=2249)</a:t>
            </a:r>
            <a:endParaRPr lang="en-GB" sz="3600" b="0" dirty="0">
              <a:latin typeface="Calibri" panose="020F0502020204030204" pitchFamily="34" charset="0"/>
              <a:cs typeface="Calibri" panose="020F0502020204030204" pitchFamily="34" charset="0"/>
            </a:endParaRPr>
          </a:p>
        </p:txBody>
      </p:sp>
      <p:sp>
        <p:nvSpPr>
          <p:cNvPr id="8" name="Rounded Rectangle 9">
            <a:extLst>
              <a:ext uri="{FF2B5EF4-FFF2-40B4-BE49-F238E27FC236}">
                <a16:creationId xmlns:a16="http://schemas.microsoft.com/office/drawing/2014/main" id="{7200AE33-F782-40F2-82FA-7138C17E1A45}"/>
              </a:ext>
            </a:extLst>
          </p:cNvPr>
          <p:cNvSpPr/>
          <p:nvPr/>
        </p:nvSpPr>
        <p:spPr bwMode="auto">
          <a:xfrm>
            <a:off x="1138687" y="1124745"/>
            <a:ext cx="10455215" cy="5472607"/>
          </a:xfrm>
          <a:prstGeom prst="roundRect">
            <a:avLst/>
          </a:prstGeom>
          <a:solidFill>
            <a:srgbClr val="0070C0"/>
          </a:solidFill>
          <a:ln w="38100" cap="flat" cmpd="sng" algn="ctr">
            <a:noFill/>
            <a:prstDash val="solid"/>
            <a:round/>
            <a:headEnd type="none" w="med" len="med"/>
            <a:tailEnd type="none" w="med" len="med"/>
          </a:ln>
          <a:effectLst/>
        </p:spPr>
        <p:txBody>
          <a:bodyPr vert="horz" wrap="square" lIns="0" tIns="36000" rIns="0" bIns="7200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ru-RU" alt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Почему это важно</a:t>
            </a:r>
            <a:r>
              <a:rPr kumimoji="0" lang="en-US" alt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p>
          <a:p>
            <a:pPr marL="257175" marR="0" lvl="0" indent="-257175" algn="l" defTabSz="914400" rtl="0" eaLnBrk="1" fontAlgn="auto" latinLnBrk="0" hangingPunct="1">
              <a:lnSpc>
                <a:spcPct val="100000"/>
              </a:lnSpc>
              <a:spcBef>
                <a:spcPts val="0"/>
              </a:spcBef>
              <a:spcAft>
                <a:spcPts val="3000"/>
              </a:spcAft>
              <a:buClrTx/>
              <a:buSzTx/>
              <a:buFont typeface="Wingdings" panose="05000000000000000000" pitchFamily="2" charset="2"/>
              <a:buChar char="§"/>
              <a:tabLst/>
              <a:defRPr/>
            </a:pPr>
            <a:r>
              <a:rPr kumimoji="0" lang="ru-RU" alt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Скрининга прибывших мигрантов по приезду в страну недостаточно</a:t>
            </a:r>
            <a:endPar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257175" marR="0" lvl="0" indent="-257175" algn="l" defTabSz="914400" rtl="0" eaLnBrk="1" fontAlgn="auto" latinLnBrk="0" hangingPunct="1">
              <a:lnSpc>
                <a:spcPct val="100000"/>
              </a:lnSpc>
              <a:spcBef>
                <a:spcPts val="0"/>
              </a:spcBef>
              <a:spcAft>
                <a:spcPts val="3000"/>
              </a:spcAft>
              <a:buClrTx/>
              <a:buSzTx/>
              <a:buFont typeface="Wingdings" panose="05000000000000000000" pitchFamily="2" charset="2"/>
              <a:buChar char="§"/>
              <a:tabLst/>
              <a:defRPr/>
            </a:pPr>
            <a:r>
              <a:rPr kumimoji="0" lang="ru-RU" alt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Некоторые подгруппы мигрантов подвергаются риску инфицирования ВИЧ многие годы после прибытия в ЕС</a:t>
            </a:r>
            <a:endPar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257175" marR="0" lvl="0" indent="-257175"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ru-RU" alt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Страны должны разрабатывать и реализовывать целенаправленные программы первичной профилактики ВИЧ среди мигрантов из групп риска</a:t>
            </a:r>
            <a:endPar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1800"/>
              </a:spcAft>
              <a:buClrTx/>
              <a:buSzTx/>
              <a:buFont typeface="Calibri" panose="020F0502020204030204" pitchFamily="34" charset="0"/>
              <a:buChar char="−"/>
              <a:tabLst/>
              <a:defRPr/>
            </a:pPr>
            <a:r>
              <a:rPr kumimoji="0" lang="ru-RU" alt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Включая людей, которые приезжают в гости к родственникам и друзьям</a:t>
            </a:r>
            <a:endParaRPr kumimoji="0" lang="en-US" alt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156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3600" dirty="0">
                <a:latin typeface="Calibri" panose="020F0502020204030204" pitchFamily="34" charset="0"/>
              </a:rPr>
              <a:t>Обзор</a:t>
            </a:r>
            <a:endParaRPr lang="en-GB" sz="3600" dirty="0">
              <a:latin typeface="Calibri" panose="020F0502020204030204" pitchFamily="34" charset="0"/>
            </a:endParaRPr>
          </a:p>
        </p:txBody>
      </p:sp>
      <p:sp>
        <p:nvSpPr>
          <p:cNvPr id="3" name="Content Placeholder 2"/>
          <p:cNvSpPr>
            <a:spLocks noGrp="1"/>
          </p:cNvSpPr>
          <p:nvPr>
            <p:ph idx="1"/>
          </p:nvPr>
        </p:nvSpPr>
        <p:spPr>
          <a:xfrm>
            <a:off x="600892" y="1268760"/>
            <a:ext cx="9383542" cy="4896544"/>
          </a:xfrm>
        </p:spPr>
        <p:txBody>
          <a:bodyPr>
            <a:normAutofit/>
          </a:bodyPr>
          <a:lstStyle/>
          <a:p>
            <a:pPr marL="457200" indent="-457200">
              <a:buFont typeface="Wingdings" panose="05000000000000000000" pitchFamily="2" charset="2"/>
              <a:buChar char="§"/>
            </a:pPr>
            <a:r>
              <a:rPr lang="ru-RU" dirty="0">
                <a:latin typeface="Calibri" panose="020F0502020204030204" pitchFamily="34" charset="0"/>
              </a:rPr>
              <a:t>Эпидемиологические данные </a:t>
            </a:r>
            <a:r>
              <a:rPr lang="en-GB" dirty="0">
                <a:latin typeface="Calibri" panose="020F0502020204030204" pitchFamily="34" charset="0"/>
              </a:rPr>
              <a:t>ECDC </a:t>
            </a:r>
            <a:r>
              <a:rPr lang="ru-RU" dirty="0">
                <a:latin typeface="Calibri" panose="020F0502020204030204" pitchFamily="34" charset="0"/>
              </a:rPr>
              <a:t>по инфекционным заболеваниям среди мигрантов в ЕС</a:t>
            </a:r>
            <a:r>
              <a:rPr lang="en-GB" dirty="0">
                <a:latin typeface="Calibri" panose="020F0502020204030204" pitchFamily="34" charset="0"/>
              </a:rPr>
              <a:t>/</a:t>
            </a:r>
            <a:r>
              <a:rPr lang="ru-RU" dirty="0">
                <a:latin typeface="Calibri" panose="020F0502020204030204" pitchFamily="34" charset="0"/>
              </a:rPr>
              <a:t>ЕЭП</a:t>
            </a:r>
            <a:r>
              <a:rPr lang="en-GB" dirty="0">
                <a:latin typeface="Calibri" panose="020F0502020204030204" pitchFamily="34" charset="0"/>
              </a:rPr>
              <a:t> </a:t>
            </a:r>
          </a:p>
          <a:p>
            <a:pPr lvl="2">
              <a:buFont typeface="Calibri" panose="020F0502020204030204" pitchFamily="34" charset="0"/>
              <a:buChar char="−"/>
            </a:pPr>
            <a:r>
              <a:rPr lang="ru-RU" sz="2400" dirty="0">
                <a:latin typeface="Calibri" panose="020F0502020204030204" pitchFamily="34" charset="0"/>
              </a:rPr>
              <a:t>ВИЧ</a:t>
            </a:r>
            <a:endParaRPr lang="en-GB" sz="2400" dirty="0">
              <a:latin typeface="Calibri" panose="020F0502020204030204" pitchFamily="34" charset="0"/>
            </a:endParaRPr>
          </a:p>
          <a:p>
            <a:pPr lvl="2">
              <a:buFont typeface="Calibri" panose="020F0502020204030204" pitchFamily="34" charset="0"/>
              <a:buChar char="−"/>
            </a:pPr>
            <a:r>
              <a:rPr lang="ru-RU" sz="2400" dirty="0">
                <a:latin typeface="Calibri" panose="020F0502020204030204" pitchFamily="34" charset="0"/>
              </a:rPr>
              <a:t>туберкулез</a:t>
            </a:r>
            <a:endParaRPr lang="en-GB" sz="2400" dirty="0">
              <a:latin typeface="Calibri" panose="020F0502020204030204" pitchFamily="34" charset="0"/>
            </a:endParaRPr>
          </a:p>
          <a:p>
            <a:pPr lvl="2">
              <a:buFont typeface="Calibri" panose="020F0502020204030204" pitchFamily="34" charset="0"/>
              <a:buChar char="−"/>
            </a:pPr>
            <a:endParaRPr lang="en-GB" sz="3600" dirty="0">
              <a:latin typeface="Calibri" panose="020F0502020204030204" pitchFamily="34" charset="0"/>
            </a:endParaRPr>
          </a:p>
          <a:p>
            <a:pPr marL="514350" indent="-514350">
              <a:buFont typeface="Wingdings" panose="05000000000000000000" pitchFamily="2" charset="2"/>
              <a:buChar char="§"/>
            </a:pPr>
            <a:r>
              <a:rPr lang="ru-RU" dirty="0">
                <a:latin typeface="Calibri" panose="020F0502020204030204" pitchFamily="34" charset="0"/>
              </a:rPr>
              <a:t>Основанные на научных данных рекомендации по скринингу и вакцинации от инфекционных заболеваний новоприбывших мигрантов в ЕС</a:t>
            </a:r>
            <a:r>
              <a:rPr lang="en-GB" dirty="0">
                <a:latin typeface="Calibri" panose="020F0502020204030204" pitchFamily="34" charset="0"/>
              </a:rPr>
              <a:t>/</a:t>
            </a:r>
            <a:r>
              <a:rPr lang="ru-RU" dirty="0">
                <a:latin typeface="Calibri" panose="020F0502020204030204" pitchFamily="34" charset="0"/>
              </a:rPr>
              <a:t>ЕЭП</a:t>
            </a:r>
            <a:endParaRPr lang="en-GB" dirty="0">
              <a:latin typeface="Calibri" panose="020F0502020204030204" pitchFamily="34" charset="0"/>
            </a:endParaRPr>
          </a:p>
          <a:p>
            <a:pPr marL="514350" indent="-514350">
              <a:buFont typeface="+mj-lt"/>
              <a:buAutoNum type="arabicPeriod" startAt="2"/>
            </a:pPr>
            <a:endParaRPr lang="en-GB" dirty="0">
              <a:latin typeface="Calibri" panose="020F0502020204030204" pitchFamily="34" charset="0"/>
            </a:endParaRPr>
          </a:p>
          <a:p>
            <a:pPr marL="514350" indent="-514350">
              <a:buFont typeface="Wingdings" panose="05000000000000000000" pitchFamily="2" charset="2"/>
              <a:buChar char="§"/>
            </a:pPr>
            <a:r>
              <a:rPr lang="ru-RU" dirty="0">
                <a:latin typeface="Calibri" panose="020F0502020204030204" pitchFamily="34" charset="0"/>
              </a:rPr>
              <a:t>Уязвимость и влияние</a:t>
            </a:r>
            <a:r>
              <a:rPr lang="en-GB" dirty="0">
                <a:latin typeface="Calibri" panose="020F0502020204030204" pitchFamily="34" charset="0"/>
              </a:rPr>
              <a:t> COVID-19 </a:t>
            </a:r>
            <a:r>
              <a:rPr lang="ru-RU" dirty="0">
                <a:latin typeface="Calibri" panose="020F0502020204030204" pitchFamily="34" charset="0"/>
              </a:rPr>
              <a:t>на мигрантов и представителей этнических меньшинств в</a:t>
            </a:r>
            <a:r>
              <a:rPr lang="en-GB" dirty="0">
                <a:latin typeface="Calibri" panose="020F0502020204030204" pitchFamily="34" charset="0"/>
              </a:rPr>
              <a:t> </a:t>
            </a:r>
            <a:r>
              <a:rPr lang="ru-RU" dirty="0">
                <a:latin typeface="Calibri" panose="020F0502020204030204" pitchFamily="34" charset="0"/>
              </a:rPr>
              <a:t>ЕС</a:t>
            </a:r>
            <a:r>
              <a:rPr lang="en-GB" dirty="0">
                <a:latin typeface="Calibri" panose="020F0502020204030204" pitchFamily="34" charset="0"/>
              </a:rPr>
              <a:t>/</a:t>
            </a:r>
            <a:r>
              <a:rPr lang="ru-RU" dirty="0">
                <a:latin typeface="Calibri" panose="020F0502020204030204" pitchFamily="34" charset="0"/>
              </a:rPr>
              <a:t>ЕЭП</a:t>
            </a:r>
            <a:endParaRPr lang="en-GB" dirty="0">
              <a:latin typeface="Calibri" panose="020F0502020204030204" pitchFamily="34" charset="0"/>
            </a:endParaRPr>
          </a:p>
        </p:txBody>
      </p:sp>
    </p:spTree>
    <p:extLst>
      <p:ext uri="{BB962C8B-B14F-4D97-AF65-F5344CB8AC3E}">
        <p14:creationId xmlns:p14="http://schemas.microsoft.com/office/powerpoint/2010/main" val="2490343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Shape 1"/>
          <p:cNvSpPr txBox="1"/>
          <p:nvPr/>
        </p:nvSpPr>
        <p:spPr>
          <a:xfrm>
            <a:off x="1405204" y="118666"/>
            <a:ext cx="7628706" cy="616320"/>
          </a:xfrm>
          <a:prstGeom prst="rect">
            <a:avLst/>
          </a:prstGeom>
          <a:noFill/>
          <a:ln w="9360">
            <a:noFill/>
          </a:ln>
        </p:spPr>
        <p:txBody>
          <a:bodyPr lIns="0" tIns="0" rIns="0" bIns="0"/>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3100" b="1" i="0" u="none" strike="noStrike" kern="1200" cap="none" spc="-1" normalizeH="0" baseline="0" noProof="0" dirty="0">
                <a:ln>
                  <a:noFill/>
                </a:ln>
                <a:solidFill>
                  <a:srgbClr val="333333"/>
                </a:solidFill>
                <a:effectLst/>
                <a:uLnTx/>
                <a:uFill>
                  <a:solidFill>
                    <a:srgbClr val="FFFFFF"/>
                  </a:solidFill>
                </a:uFill>
                <a:latin typeface="Calibri"/>
                <a:ea typeface="+mn-ea"/>
                <a:cs typeface="+mn-cs"/>
              </a:rPr>
              <a:t>Доступность АРТ для нелегальных мигрантов - </a:t>
            </a:r>
            <a:r>
              <a:rPr kumimoji="0" lang="en-US" sz="2800" b="0" i="0" u="none" strike="noStrike" kern="1200" cap="none" spc="-1" normalizeH="0" baseline="0" noProof="0" dirty="0">
                <a:ln>
                  <a:noFill/>
                </a:ln>
                <a:solidFill>
                  <a:srgbClr val="333333"/>
                </a:solidFill>
                <a:effectLst/>
                <a:uLnTx/>
                <a:uFill>
                  <a:solidFill>
                    <a:srgbClr val="FFFFFF"/>
                  </a:solidFill>
                </a:uFill>
                <a:latin typeface="Calibri"/>
                <a:ea typeface="+mn-ea"/>
                <a:cs typeface="+mn-cs"/>
              </a:rPr>
              <a:t>2018</a:t>
            </a:r>
            <a:endParaRPr kumimoji="0" lang="en-US" sz="2800" b="0" i="0" u="none" strike="noStrike" kern="1200" cap="none" spc="-1" normalizeH="0" baseline="0" noProof="0" dirty="0">
              <a:ln>
                <a:noFill/>
              </a:ln>
              <a:solidFill>
                <a:srgbClr val="000000"/>
              </a:solidFill>
              <a:effectLst/>
              <a:uLnTx/>
              <a:uFill>
                <a:solidFill>
                  <a:srgbClr val="FFFFFF"/>
                </a:solidFill>
              </a:uFill>
              <a:latin typeface="Calibri"/>
              <a:ea typeface="+mn-ea"/>
              <a:cs typeface="+mn-cs"/>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0258" t="10296" r="651" b="17705"/>
          <a:stretch/>
        </p:blipFill>
        <p:spPr>
          <a:xfrm>
            <a:off x="1847909" y="1058092"/>
            <a:ext cx="8994261" cy="5432655"/>
          </a:xfrm>
          <a:prstGeom prst="rect">
            <a:avLst/>
          </a:prstGeom>
        </p:spPr>
      </p:pic>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8450" r="85118" b="79405"/>
          <a:stretch/>
        </p:blipFill>
        <p:spPr>
          <a:xfrm>
            <a:off x="438308" y="4012288"/>
            <a:ext cx="1885829" cy="1106122"/>
          </a:xfrm>
          <a:prstGeom prst="rect">
            <a:avLst/>
          </a:prstGeom>
        </p:spPr>
      </p:pic>
      <p:pic>
        <p:nvPicPr>
          <p:cNvPr id="11" name="Picture 10"/>
          <p:cNvPicPr>
            <a:picLocks noChangeAspect="1"/>
          </p:cNvPicPr>
          <p:nvPr/>
        </p:nvPicPr>
        <p:blipFill rotWithShape="1">
          <a:blip r:embed="rId3"/>
          <a:srcRect l="30697" t="21030" r="29278" b="19333"/>
          <a:stretch/>
        </p:blipFill>
        <p:spPr>
          <a:xfrm>
            <a:off x="6734478" y="1058092"/>
            <a:ext cx="4598863" cy="3854352"/>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438308" y="6562238"/>
            <a:ext cx="572419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Times New Roman" panose="02020603050405020304" pitchFamily="18" charset="0"/>
              </a:rPr>
              <a:t>Source: ECDC. Dublin Declaration monitoring 2018; validated unpublished data. </a:t>
            </a:r>
            <a:endParaRPr kumimoji="0" lang="en-GB" sz="1100" b="0" i="0" u="none" strike="noStrike" kern="1200" cap="none" spc="0" normalizeH="0" baseline="0" noProof="0" dirty="0">
              <a:ln>
                <a:noFill/>
              </a:ln>
              <a:solidFill>
                <a:prstClr val="white">
                  <a:lumMod val="50000"/>
                </a:prstClr>
              </a:solidFill>
              <a:effectLst/>
              <a:uLnTx/>
              <a:uFillTx/>
              <a:latin typeface="Tahoma"/>
              <a:ea typeface="+mn-ea"/>
              <a:cs typeface="Arial" panose="020B0604020202020204" pitchFamily="34" charset="0"/>
            </a:endParaRPr>
          </a:p>
        </p:txBody>
      </p:sp>
    </p:spTree>
    <p:extLst>
      <p:ext uri="{BB962C8B-B14F-4D97-AF65-F5344CB8AC3E}">
        <p14:creationId xmlns:p14="http://schemas.microsoft.com/office/powerpoint/2010/main" val="554607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a:p>
            <a:endParaRPr lang="en-GB" dirty="0"/>
          </a:p>
          <a:p>
            <a:endParaRPr lang="en-GB" dirty="0"/>
          </a:p>
          <a:p>
            <a:pPr algn="ctr"/>
            <a:r>
              <a:rPr lang="ru-RU" sz="4000" dirty="0"/>
              <a:t>Туберкулез</a:t>
            </a:r>
            <a:endParaRPr lang="en-GB" sz="4000" dirty="0"/>
          </a:p>
        </p:txBody>
      </p:sp>
    </p:spTree>
    <p:extLst>
      <p:ext uri="{BB962C8B-B14F-4D97-AF65-F5344CB8AC3E}">
        <p14:creationId xmlns:p14="http://schemas.microsoft.com/office/powerpoint/2010/main" val="1438640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Туберкулез среди лиц иностранного происхождения</a:t>
            </a:r>
            <a:r>
              <a:rPr lang="en-GB" dirty="0"/>
              <a:t>*, </a:t>
            </a:r>
            <a:r>
              <a:rPr lang="ru-RU" dirty="0"/>
              <a:t>ЕС</a:t>
            </a:r>
            <a:r>
              <a:rPr lang="en-GB" dirty="0"/>
              <a:t>/</a:t>
            </a:r>
            <a:r>
              <a:rPr lang="ru-RU" dirty="0"/>
              <a:t>ЕЭП</a:t>
            </a:r>
            <a:r>
              <a:rPr lang="en-GB" baseline="30000" dirty="0"/>
              <a:t>†</a:t>
            </a:r>
            <a:r>
              <a:rPr lang="en-GB" dirty="0"/>
              <a:t>, 2019</a:t>
            </a:r>
            <a:r>
              <a:rPr lang="ru-RU" dirty="0"/>
              <a:t> г.</a:t>
            </a:r>
            <a:endParaRPr lang="en-GB" dirty="0"/>
          </a:p>
        </p:txBody>
      </p:sp>
      <p:pic>
        <p:nvPicPr>
          <p:cNvPr id="4" name="Picture 3">
            <a:extLst>
              <a:ext uri="{FF2B5EF4-FFF2-40B4-BE49-F238E27FC236}">
                <a16:creationId xmlns:a16="http://schemas.microsoft.com/office/drawing/2014/main" id="{AB5DC2F3-A999-4B49-8F7F-58B48C930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016" y="1033636"/>
            <a:ext cx="11296059" cy="5824364"/>
          </a:xfrm>
          <a:prstGeom prst="rect">
            <a:avLst/>
          </a:prstGeom>
        </p:spPr>
      </p:pic>
      <p:sp>
        <p:nvSpPr>
          <p:cNvPr id="9" name="TextBox 8"/>
          <p:cNvSpPr txBox="1"/>
          <p:nvPr/>
        </p:nvSpPr>
        <p:spPr>
          <a:xfrm>
            <a:off x="889685" y="1207097"/>
            <a:ext cx="5147221" cy="1395770"/>
          </a:xfrm>
          <a:prstGeom prst="snip2DiagRect">
            <a:avLst/>
          </a:prstGeom>
          <a:solidFill>
            <a:srgbClr val="ACDDEF">
              <a:alpha val="50000"/>
            </a:srgbClr>
          </a:solidFill>
        </p:spPr>
        <p:txBody>
          <a:bodyPr wrap="square" rtlCol="0">
            <a:spAutoFit/>
          </a:bodyPr>
          <a:lstStyle/>
          <a:p>
            <a:pPr marL="96834" marR="0" lvl="0" indent="0" algn="l" defTabSz="914400" rtl="0" eaLnBrk="1" fontAlgn="base"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ahoma" pitchFamily="34" charset="0"/>
                <a:ea typeface="+mn-ea"/>
                <a:cs typeface="+mn-cs"/>
              </a:rPr>
              <a:t>17 181 </a:t>
            </a:r>
            <a:r>
              <a:rPr kumimoji="0" lang="ru-RU" sz="1800" b="0" i="0" u="none" strike="noStrike" kern="1200" cap="none" spc="0" normalizeH="0" baseline="0" noProof="0" dirty="0">
                <a:ln>
                  <a:noFill/>
                </a:ln>
                <a:solidFill>
                  <a:prstClr val="black"/>
                </a:solidFill>
                <a:effectLst/>
                <a:uLnTx/>
                <a:uFillTx/>
                <a:latin typeface="Tahoma" pitchFamily="34" charset="0"/>
                <a:ea typeface="+mn-ea"/>
                <a:cs typeface="+mn-cs"/>
              </a:rPr>
              <a:t>случаев ТБ среди лиц иностранного</a:t>
            </a:r>
            <a:r>
              <a:rPr kumimoji="0" lang="en-GB" sz="18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ru-RU" sz="1800" b="0" i="0" u="none" strike="noStrike" kern="1200" cap="none" spc="0" normalizeH="0" baseline="0" noProof="0" dirty="0">
                <a:ln>
                  <a:noFill/>
                </a:ln>
                <a:solidFill>
                  <a:prstClr val="black"/>
                </a:solidFill>
                <a:effectLst/>
                <a:uLnTx/>
                <a:uFillTx/>
                <a:latin typeface="Tahoma" pitchFamily="34" charset="0"/>
                <a:ea typeface="+mn-ea"/>
                <a:cs typeface="+mn-cs"/>
              </a:rPr>
              <a:t>происхождения</a:t>
            </a:r>
            <a:endParaRPr kumimoji="0" lang="en-GB" sz="1800" b="0" i="0" u="none" strike="noStrike" kern="1200" cap="none" spc="0" normalizeH="0" baseline="0" noProof="0" dirty="0">
              <a:ln>
                <a:noFill/>
              </a:ln>
              <a:solidFill>
                <a:prstClr val="black"/>
              </a:solidFill>
              <a:effectLst/>
              <a:uLnTx/>
              <a:uFillTx/>
              <a:latin typeface="Tahoma" pitchFamily="34" charset="0"/>
              <a:ea typeface="+mn-ea"/>
              <a:cs typeface="+mn-cs"/>
            </a:endParaRPr>
          </a:p>
          <a:p>
            <a:pPr marL="96834" marR="0" lvl="0" indent="0" algn="l" defTabSz="914400" rtl="0" eaLnBrk="1" fontAlgn="base" latinLnBrk="0" hangingPunct="1">
              <a:lnSpc>
                <a:spcPct val="100000"/>
              </a:lnSpc>
              <a:spcBef>
                <a:spcPct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Tahoma" pitchFamily="34" charset="0"/>
              <a:ea typeface="+mn-ea"/>
              <a:cs typeface="+mn-cs"/>
            </a:endParaRPr>
          </a:p>
          <a:p>
            <a:pPr marL="96834" marR="0" lvl="0" indent="0" algn="l" defTabSz="914400" rtl="0" eaLnBrk="1" fontAlgn="base"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ahoma" pitchFamily="34" charset="0"/>
                <a:ea typeface="+mn-ea"/>
                <a:cs typeface="+mn-cs"/>
              </a:rPr>
              <a:t>34</a:t>
            </a:r>
            <a:r>
              <a:rPr kumimoji="0" lang="ru-RU" sz="1800" b="1" i="0" u="none" strike="noStrike" kern="1200" cap="none" spc="0" normalizeH="0" baseline="0" noProof="0" dirty="0">
                <a:ln>
                  <a:noFill/>
                </a:ln>
                <a:solidFill>
                  <a:prstClr val="black"/>
                </a:solidFill>
                <a:effectLst/>
                <a:uLnTx/>
                <a:uFillTx/>
                <a:latin typeface="Tahoma" pitchFamily="34" charset="0"/>
                <a:ea typeface="+mn-ea"/>
                <a:cs typeface="+mn-cs"/>
              </a:rPr>
              <a:t>,</a:t>
            </a:r>
            <a:r>
              <a:rPr kumimoji="0" lang="en-GB" sz="1800" b="1" i="0" u="none" strike="noStrike" kern="1200" cap="none" spc="0" normalizeH="0" baseline="0" noProof="0" dirty="0">
                <a:ln>
                  <a:noFill/>
                </a:ln>
                <a:solidFill>
                  <a:prstClr val="black"/>
                </a:solidFill>
                <a:effectLst/>
                <a:uLnTx/>
                <a:uFillTx/>
                <a:latin typeface="Tahoma" pitchFamily="34" charset="0"/>
                <a:ea typeface="+mn-ea"/>
                <a:cs typeface="+mn-cs"/>
              </a:rPr>
              <a:t>5% </a:t>
            </a:r>
            <a:r>
              <a:rPr kumimoji="0" lang="ru-RU" sz="1800" b="0" i="0" u="none" strike="noStrike" kern="1200" cap="none" spc="0" normalizeH="0" baseline="0" noProof="0" dirty="0">
                <a:ln>
                  <a:noFill/>
                </a:ln>
                <a:solidFill>
                  <a:prstClr val="black"/>
                </a:solidFill>
                <a:effectLst/>
                <a:uLnTx/>
                <a:uFillTx/>
                <a:latin typeface="Tahoma" pitchFamily="34" charset="0"/>
                <a:ea typeface="+mn-ea"/>
                <a:cs typeface="+mn-cs"/>
              </a:rPr>
              <a:t>всех случаев ТБ </a:t>
            </a:r>
            <a:r>
              <a:rPr kumimoji="0" lang="en-GB" sz="1800" b="0" i="0" u="none" strike="noStrike" kern="1200" cap="none" spc="0" normalizeH="0" baseline="0" noProof="0" dirty="0">
                <a:ln>
                  <a:noFill/>
                </a:ln>
                <a:solidFill>
                  <a:prstClr val="black"/>
                </a:solidFill>
                <a:effectLst/>
                <a:uLnTx/>
                <a:uFillTx/>
                <a:latin typeface="Tahoma" pitchFamily="34" charset="0"/>
                <a:ea typeface="+mn-ea"/>
                <a:cs typeface="+mn-cs"/>
              </a:rPr>
              <a:t>(</a:t>
            </a:r>
            <a:r>
              <a:rPr kumimoji="0" lang="ru-RU" sz="1800" b="0" i="0" u="none" strike="noStrike" kern="1200" cap="none" spc="0" normalizeH="0" baseline="0" noProof="0" dirty="0">
                <a:ln>
                  <a:noFill/>
                </a:ln>
                <a:solidFill>
                  <a:prstClr val="black"/>
                </a:solidFill>
                <a:effectLst/>
                <a:uLnTx/>
                <a:uFillTx/>
                <a:latin typeface="Tahoma" pitchFamily="34" charset="0"/>
                <a:ea typeface="+mn-ea"/>
                <a:cs typeface="+mn-cs"/>
              </a:rPr>
              <a:t>от</a:t>
            </a:r>
            <a:r>
              <a:rPr kumimoji="0" lang="en-GB" sz="1800" b="0" i="0" u="none" strike="noStrike" kern="1200" cap="none" spc="0" normalizeH="0" baseline="0" noProof="0" dirty="0">
                <a:ln>
                  <a:noFill/>
                </a:ln>
                <a:solidFill>
                  <a:prstClr val="black"/>
                </a:solidFill>
                <a:effectLst/>
                <a:uLnTx/>
                <a:uFillTx/>
                <a:latin typeface="Tahoma" pitchFamily="34" charset="0"/>
                <a:ea typeface="+mn-ea"/>
                <a:cs typeface="+mn-cs"/>
              </a:rPr>
              <a:t> 0</a:t>
            </a:r>
            <a:r>
              <a:rPr kumimoji="0" lang="ru-RU" sz="1800" b="0" i="0" u="none" strike="noStrike" kern="1200" cap="none" spc="0" normalizeH="0" baseline="0" noProof="0" dirty="0">
                <a:ln>
                  <a:noFill/>
                </a:ln>
                <a:solidFill>
                  <a:prstClr val="black"/>
                </a:solidFill>
                <a:effectLst/>
                <a:uLnTx/>
                <a:uFillTx/>
                <a:latin typeface="Tahoma" pitchFamily="34" charset="0"/>
                <a:ea typeface="+mn-ea"/>
                <a:cs typeface="+mn-cs"/>
              </a:rPr>
              <a:t>,</a:t>
            </a:r>
            <a:r>
              <a:rPr kumimoji="0" lang="en-GB" sz="1800" b="0" i="0" u="none" strike="noStrike" kern="1200" cap="none" spc="0" normalizeH="0" baseline="0" noProof="0" dirty="0">
                <a:ln>
                  <a:noFill/>
                </a:ln>
                <a:solidFill>
                  <a:prstClr val="black"/>
                </a:solidFill>
                <a:effectLst/>
                <a:uLnTx/>
                <a:uFillTx/>
                <a:latin typeface="Tahoma" pitchFamily="34" charset="0"/>
                <a:ea typeface="+mn-ea"/>
                <a:cs typeface="+mn-cs"/>
              </a:rPr>
              <a:t>0</a:t>
            </a:r>
            <a:r>
              <a:rPr kumimoji="0" lang="ru-RU" sz="1800" b="0" i="0" u="none" strike="noStrike" kern="1200" cap="none" spc="0" normalizeH="0" baseline="0" noProof="0" dirty="0">
                <a:ln>
                  <a:noFill/>
                </a:ln>
                <a:solidFill>
                  <a:prstClr val="black"/>
                </a:solidFill>
                <a:effectLst/>
                <a:uLnTx/>
                <a:uFillTx/>
                <a:latin typeface="Tahoma" pitchFamily="34" charset="0"/>
                <a:ea typeface="+mn-ea"/>
                <a:cs typeface="+mn-cs"/>
              </a:rPr>
              <a:t> до </a:t>
            </a:r>
            <a:r>
              <a:rPr kumimoji="0" lang="en-GB" sz="1800" b="0" i="0" u="none" strike="noStrike" kern="1200" cap="none" spc="0" normalizeH="0" baseline="0" noProof="0" dirty="0">
                <a:ln>
                  <a:noFill/>
                </a:ln>
                <a:solidFill>
                  <a:prstClr val="black"/>
                </a:solidFill>
                <a:effectLst/>
                <a:uLnTx/>
                <a:uFillTx/>
                <a:latin typeface="Tahoma" pitchFamily="34" charset="0"/>
                <a:ea typeface="+mn-ea"/>
                <a:cs typeface="+mn-cs"/>
              </a:rPr>
              <a:t>95</a:t>
            </a:r>
            <a:r>
              <a:rPr kumimoji="0" lang="ru-RU" sz="1800" b="0" i="0" u="none" strike="noStrike" kern="1200" cap="none" spc="0" normalizeH="0" baseline="0" noProof="0" dirty="0">
                <a:ln>
                  <a:noFill/>
                </a:ln>
                <a:solidFill>
                  <a:prstClr val="black"/>
                </a:solidFill>
                <a:effectLst/>
                <a:uLnTx/>
                <a:uFillTx/>
                <a:latin typeface="Tahoma" pitchFamily="34" charset="0"/>
                <a:ea typeface="+mn-ea"/>
                <a:cs typeface="+mn-cs"/>
              </a:rPr>
              <a:t>,</a:t>
            </a:r>
            <a:r>
              <a:rPr kumimoji="0" lang="en-GB" sz="1800" b="0" i="0" u="none" strike="noStrike" kern="1200" cap="none" spc="0" normalizeH="0" baseline="0" noProof="0" dirty="0">
                <a:ln>
                  <a:noFill/>
                </a:ln>
                <a:solidFill>
                  <a:prstClr val="black"/>
                </a:solidFill>
                <a:effectLst/>
                <a:uLnTx/>
                <a:uFillTx/>
                <a:latin typeface="Tahoma" pitchFamily="34" charset="0"/>
                <a:ea typeface="+mn-ea"/>
                <a:cs typeface="+mn-cs"/>
              </a:rPr>
              <a:t>9%) </a:t>
            </a:r>
          </a:p>
        </p:txBody>
      </p:sp>
      <p:sp>
        <p:nvSpPr>
          <p:cNvPr id="10" name="Rectangle 9"/>
          <p:cNvSpPr/>
          <p:nvPr/>
        </p:nvSpPr>
        <p:spPr>
          <a:xfrm>
            <a:off x="94168" y="6265581"/>
            <a:ext cx="6880564" cy="400110"/>
          </a:xfrm>
          <a:prstGeom prst="rect">
            <a:avLst/>
          </a:prstGeom>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ru-RU" sz="1000" b="0" i="0" u="none" strike="noStrike" kern="1200" cap="none" spc="0" normalizeH="0" baseline="0" noProof="0" dirty="0">
                <a:ln>
                  <a:noFill/>
                </a:ln>
                <a:solidFill>
                  <a:prstClr val="black"/>
                </a:solidFill>
                <a:effectLst/>
                <a:uLnTx/>
                <a:uFillTx/>
                <a:latin typeface="Tahoma" pitchFamily="34" charset="0"/>
                <a:ea typeface="+mn-ea"/>
                <a:cs typeface="+mn-cs"/>
              </a:rPr>
              <a:t>Зарегистрировано среди людей, которые происходят из стран, отличных от страны регистрации заболевания</a:t>
            </a: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a:t>
            </a:r>
            <a:b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br>
            <a:r>
              <a:rPr kumimoji="0" lang="en-GB" sz="1000" b="0" i="0" u="none" strike="noStrike" kern="1200" cap="none" spc="0" normalizeH="0" baseline="30000" noProof="0" dirty="0">
                <a:ln>
                  <a:noFill/>
                </a:ln>
                <a:solidFill>
                  <a:prstClr val="black"/>
                </a:solidFill>
                <a:effectLst/>
                <a:uLnTx/>
                <a:uFillTx/>
                <a:latin typeface="Tahoma" pitchFamily="34" charset="0"/>
                <a:ea typeface="+mn-ea"/>
                <a:cs typeface="+mn-cs"/>
              </a:rPr>
              <a:t>†</a:t>
            </a: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ru-RU" sz="1000" b="0" i="0" u="none" strike="noStrike" kern="1200" cap="none" spc="0" normalizeH="0" baseline="0" noProof="0" dirty="0">
                <a:ln>
                  <a:noFill/>
                </a:ln>
                <a:solidFill>
                  <a:prstClr val="black"/>
                </a:solidFill>
                <a:effectLst/>
                <a:uLnTx/>
                <a:uFillTx/>
                <a:latin typeface="Tahoma" pitchFamily="34" charset="0"/>
                <a:ea typeface="+mn-ea"/>
                <a:cs typeface="+mn-cs"/>
              </a:rPr>
              <a:t>Латвия и Лихтенштейн не подавали данные за</a:t>
            </a: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 2019</a:t>
            </a:r>
            <a:r>
              <a:rPr kumimoji="0" lang="ru-RU" sz="1000" b="0" i="0" u="none" strike="noStrike" kern="1200" cap="none" spc="0" normalizeH="0" baseline="0" noProof="0" dirty="0">
                <a:ln>
                  <a:noFill/>
                </a:ln>
                <a:solidFill>
                  <a:prstClr val="black"/>
                </a:solidFill>
                <a:effectLst/>
                <a:uLnTx/>
                <a:uFillTx/>
                <a:latin typeface="Tahoma" pitchFamily="34" charset="0"/>
                <a:ea typeface="+mn-ea"/>
                <a:cs typeface="+mn-cs"/>
              </a:rPr>
              <a:t> год</a:t>
            </a: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a:t>
            </a:r>
          </a:p>
        </p:txBody>
      </p:sp>
      <p:sp>
        <p:nvSpPr>
          <p:cNvPr id="11" name="Text Box 83"/>
          <p:cNvSpPr txBox="1">
            <a:spLocks noChangeArrowheads="1"/>
          </p:cNvSpPr>
          <p:nvPr/>
        </p:nvSpPr>
        <p:spPr bwMode="auto">
          <a:xfrm>
            <a:off x="275215" y="6662577"/>
            <a:ext cx="5199895" cy="373949"/>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ＭＳ Ｐゴシック" pitchFamily="20" charset="-128"/>
                <a:cs typeface="+mn-cs"/>
              </a:rPr>
              <a:t>Source: ECDC/WHO (2021). Tuberculosis surveillance and monitoring in Europe 2021–2019 data</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GB" sz="9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ＭＳ Ｐゴシック" pitchFamily="2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GB" sz="9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ＭＳ Ｐゴシック" pitchFamily="20" charset="-128"/>
              <a:cs typeface="+mn-cs"/>
            </a:endParaRPr>
          </a:p>
        </p:txBody>
      </p:sp>
      <p:sp>
        <p:nvSpPr>
          <p:cNvPr id="8" name="Slide Number Placeholder 3"/>
          <p:cNvSpPr>
            <a:spLocks noGrp="1"/>
          </p:cNvSpPr>
          <p:nvPr>
            <p:ph type="sldNum" sz="quarter" idx="10"/>
          </p:nvPr>
        </p:nvSpPr>
        <p:spPr>
          <a:xfrm>
            <a:off x="9108000" y="6480015"/>
            <a:ext cx="2556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80567E-5E8F-47A5-90DF-8BFEB1A71525}" type="slidenum">
              <a:rPr kumimoji="0" lang="en-GB" sz="12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308956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Туберкулез среди лиц иностранного происхождения</a:t>
            </a:r>
            <a:r>
              <a:rPr lang="en-GB" dirty="0"/>
              <a:t>*, </a:t>
            </a:r>
            <a:r>
              <a:rPr lang="ru-RU" dirty="0"/>
              <a:t>ЕС</a:t>
            </a:r>
            <a:r>
              <a:rPr lang="en-GB" dirty="0"/>
              <a:t>/</a:t>
            </a:r>
            <a:r>
              <a:rPr lang="ru-RU" dirty="0"/>
              <a:t>ЕЭП</a:t>
            </a:r>
            <a:r>
              <a:rPr lang="en-GB" baseline="30000" dirty="0"/>
              <a:t>†</a:t>
            </a:r>
            <a:r>
              <a:rPr lang="en-GB" dirty="0"/>
              <a:t>, 2010–2019</a:t>
            </a:r>
            <a:r>
              <a:rPr lang="ru-RU" dirty="0"/>
              <a:t> гг.</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80567E-5E8F-47A5-90DF-8BFEB1A71525}" type="slidenum">
              <a:rPr kumimoji="0" lang="en-GB" sz="12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2" name="Text Box 83"/>
          <p:cNvSpPr txBox="1">
            <a:spLocks noChangeArrowheads="1"/>
          </p:cNvSpPr>
          <p:nvPr/>
        </p:nvSpPr>
        <p:spPr bwMode="auto">
          <a:xfrm>
            <a:off x="275215" y="6662577"/>
            <a:ext cx="5199895" cy="373949"/>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ＭＳ Ｐゴシック" pitchFamily="20" charset="-128"/>
                <a:cs typeface="+mn-cs"/>
              </a:rPr>
              <a:t>Source: ECDC/WHO (2021). Tuberculosis surveillance and monitoring in Europe 2021–2019 data</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GB" sz="9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ＭＳ Ｐゴシック" pitchFamily="2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GB" sz="9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ＭＳ Ｐゴシック" pitchFamily="20" charset="-128"/>
              <a:cs typeface="+mn-cs"/>
            </a:endParaRPr>
          </a:p>
        </p:txBody>
      </p:sp>
      <p:sp>
        <p:nvSpPr>
          <p:cNvPr id="14" name="TextBox 13"/>
          <p:cNvSpPr txBox="1"/>
          <p:nvPr/>
        </p:nvSpPr>
        <p:spPr>
          <a:xfrm>
            <a:off x="889686" y="965215"/>
            <a:ext cx="10774314" cy="1432500"/>
          </a:xfrm>
          <a:prstGeom prst="snip2DiagRect">
            <a:avLst/>
          </a:prstGeom>
          <a:solidFill>
            <a:srgbClr val="ACDDEF">
              <a:alpha val="50000"/>
            </a:srgbClr>
          </a:solid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Tahoma" pitchFamily="34" charset="0"/>
                <a:ea typeface="+mn-ea"/>
                <a:cs typeface="+mn-cs"/>
              </a:rPr>
              <a:t>Доля случаев, зарегистрированных среди лиц иностранного происхождения, увеличилась с</a:t>
            </a:r>
            <a:r>
              <a:rPr kumimoji="0" lang="en-GB" sz="16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GB" sz="1600" b="1" i="0" u="none" strike="noStrike" kern="1200" cap="none" spc="0" normalizeH="0" baseline="0" noProof="0" dirty="0">
                <a:ln>
                  <a:noFill/>
                </a:ln>
                <a:solidFill>
                  <a:prstClr val="black"/>
                </a:solidFill>
                <a:effectLst/>
                <a:uLnTx/>
                <a:uFillTx/>
                <a:latin typeface="Tahoma" pitchFamily="34" charset="0"/>
                <a:ea typeface="+mn-ea"/>
                <a:cs typeface="+mn-cs"/>
              </a:rPr>
              <a:t>25</a:t>
            </a:r>
            <a:r>
              <a:rPr kumimoji="0" lang="ru-RU" sz="1600" b="1" i="0" u="none" strike="noStrike" kern="1200" cap="none" spc="0" normalizeH="0" baseline="0" noProof="0" dirty="0">
                <a:ln>
                  <a:noFill/>
                </a:ln>
                <a:solidFill>
                  <a:prstClr val="black"/>
                </a:solidFill>
                <a:effectLst/>
                <a:uLnTx/>
                <a:uFillTx/>
                <a:latin typeface="Tahoma" pitchFamily="34" charset="0"/>
                <a:ea typeface="+mn-ea"/>
                <a:cs typeface="+mn-cs"/>
              </a:rPr>
              <a:t>,</a:t>
            </a:r>
            <a:r>
              <a:rPr kumimoji="0" lang="en-GB" sz="1600" b="1" i="0" u="none" strike="noStrike" kern="1200" cap="none" spc="0" normalizeH="0" baseline="0" noProof="0" dirty="0">
                <a:ln>
                  <a:noFill/>
                </a:ln>
                <a:solidFill>
                  <a:prstClr val="black"/>
                </a:solidFill>
                <a:effectLst/>
                <a:uLnTx/>
                <a:uFillTx/>
                <a:latin typeface="Tahoma" pitchFamily="34" charset="0"/>
                <a:ea typeface="+mn-ea"/>
                <a:cs typeface="+mn-cs"/>
              </a:rPr>
              <a:t>3%</a:t>
            </a:r>
            <a:r>
              <a:rPr kumimoji="0" lang="en-GB" sz="16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ru-RU" sz="1600" b="0" i="0" u="none" strike="noStrike" kern="1200" cap="none" spc="0" normalizeH="0" baseline="0" noProof="0" dirty="0">
                <a:ln>
                  <a:noFill/>
                </a:ln>
                <a:solidFill>
                  <a:prstClr val="black"/>
                </a:solidFill>
                <a:effectLst/>
                <a:uLnTx/>
                <a:uFillTx/>
                <a:latin typeface="Tahoma" pitchFamily="34" charset="0"/>
                <a:ea typeface="+mn-ea"/>
                <a:cs typeface="+mn-cs"/>
              </a:rPr>
              <a:t>в</a:t>
            </a:r>
            <a:r>
              <a:rPr kumimoji="0" lang="en-GB" sz="1600" b="0" i="0" u="none" strike="noStrike" kern="1200" cap="none" spc="0" normalizeH="0" baseline="0" noProof="0" dirty="0">
                <a:ln>
                  <a:noFill/>
                </a:ln>
                <a:solidFill>
                  <a:prstClr val="black"/>
                </a:solidFill>
                <a:effectLst/>
                <a:uLnTx/>
                <a:uFillTx/>
                <a:latin typeface="Tahoma" pitchFamily="34" charset="0"/>
                <a:ea typeface="+mn-ea"/>
                <a:cs typeface="+mn-cs"/>
              </a:rPr>
              <a:t> 2010 </a:t>
            </a:r>
            <a:r>
              <a:rPr kumimoji="0" lang="ru-RU" sz="1600" b="0" i="0" u="none" strike="noStrike" kern="1200" cap="none" spc="0" normalizeH="0" baseline="0" noProof="0" dirty="0">
                <a:ln>
                  <a:noFill/>
                </a:ln>
                <a:solidFill>
                  <a:prstClr val="black"/>
                </a:solidFill>
                <a:effectLst/>
                <a:uLnTx/>
                <a:uFillTx/>
                <a:latin typeface="Tahoma" pitchFamily="34" charset="0"/>
                <a:ea typeface="+mn-ea"/>
                <a:cs typeface="+mn-cs"/>
              </a:rPr>
              <a:t>г. до</a:t>
            </a:r>
            <a:r>
              <a:rPr kumimoji="0" lang="en-GB" sz="16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GB" sz="1600" b="1" i="0" u="none" strike="noStrike" kern="1200" cap="none" spc="0" normalizeH="0" baseline="0" noProof="0" dirty="0">
                <a:ln>
                  <a:noFill/>
                </a:ln>
                <a:solidFill>
                  <a:prstClr val="black"/>
                </a:solidFill>
                <a:effectLst/>
                <a:uLnTx/>
                <a:uFillTx/>
                <a:latin typeface="Tahoma" pitchFamily="34" charset="0"/>
                <a:ea typeface="+mn-ea"/>
                <a:cs typeface="+mn-cs"/>
              </a:rPr>
              <a:t>34</a:t>
            </a:r>
            <a:r>
              <a:rPr kumimoji="0" lang="ru-RU" sz="1600" b="1" i="0" u="none" strike="noStrike" kern="1200" cap="none" spc="0" normalizeH="0" baseline="0" noProof="0" dirty="0">
                <a:ln>
                  <a:noFill/>
                </a:ln>
                <a:solidFill>
                  <a:prstClr val="black"/>
                </a:solidFill>
                <a:effectLst/>
                <a:uLnTx/>
                <a:uFillTx/>
                <a:latin typeface="Tahoma" pitchFamily="34" charset="0"/>
                <a:ea typeface="+mn-ea"/>
                <a:cs typeface="+mn-cs"/>
              </a:rPr>
              <a:t>,</a:t>
            </a:r>
            <a:r>
              <a:rPr kumimoji="0" lang="en-GB" sz="1600" b="1" i="0" u="none" strike="noStrike" kern="1200" cap="none" spc="0" normalizeH="0" baseline="0" noProof="0" dirty="0">
                <a:ln>
                  <a:noFill/>
                </a:ln>
                <a:solidFill>
                  <a:prstClr val="black"/>
                </a:solidFill>
                <a:effectLst/>
                <a:uLnTx/>
                <a:uFillTx/>
                <a:latin typeface="Tahoma" pitchFamily="34" charset="0"/>
                <a:ea typeface="+mn-ea"/>
                <a:cs typeface="+mn-cs"/>
              </a:rPr>
              <a:t>5%</a:t>
            </a:r>
            <a:r>
              <a:rPr kumimoji="0" lang="en-GB" sz="16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ru-RU" sz="1600" b="0" i="0" u="none" strike="noStrike" kern="1200" cap="none" spc="0" normalizeH="0" baseline="0" noProof="0" dirty="0">
                <a:ln>
                  <a:noFill/>
                </a:ln>
                <a:solidFill>
                  <a:prstClr val="black"/>
                </a:solidFill>
                <a:effectLst/>
                <a:uLnTx/>
                <a:uFillTx/>
                <a:latin typeface="Tahoma" pitchFamily="34" charset="0"/>
                <a:ea typeface="+mn-ea"/>
                <a:cs typeface="+mn-cs"/>
              </a:rPr>
              <a:t>в</a:t>
            </a:r>
            <a:r>
              <a:rPr kumimoji="0" lang="en-GB" sz="1600" b="0" i="0" u="none" strike="noStrike" kern="1200" cap="none" spc="0" normalizeH="0" baseline="0" noProof="0" dirty="0">
                <a:ln>
                  <a:noFill/>
                </a:ln>
                <a:solidFill>
                  <a:prstClr val="black"/>
                </a:solidFill>
                <a:effectLst/>
                <a:uLnTx/>
                <a:uFillTx/>
                <a:latin typeface="Tahoma" pitchFamily="34" charset="0"/>
                <a:ea typeface="+mn-ea"/>
                <a:cs typeface="+mn-cs"/>
              </a:rPr>
              <a:t> 2019 </a:t>
            </a:r>
            <a:r>
              <a:rPr kumimoji="0" lang="ru-RU" sz="1600" b="0" i="0" u="none" strike="noStrike" kern="1200" cap="none" spc="0" normalizeH="0" baseline="0" noProof="0" dirty="0">
                <a:ln>
                  <a:noFill/>
                </a:ln>
                <a:solidFill>
                  <a:prstClr val="black"/>
                </a:solidFill>
                <a:effectLst/>
                <a:uLnTx/>
                <a:uFillTx/>
                <a:latin typeface="Tahoma" pitchFamily="34" charset="0"/>
                <a:ea typeface="+mn-ea"/>
                <a:cs typeface="+mn-cs"/>
              </a:rPr>
              <a:t>г.</a:t>
            </a:r>
            <a:endParaRPr kumimoji="0" lang="en-GB" sz="1600" b="0" i="0" u="none" strike="noStrike" kern="1200" cap="none" spc="0" normalizeH="0" baseline="0" noProof="0" dirty="0">
              <a:ln>
                <a:noFill/>
              </a:ln>
              <a:solidFill>
                <a:prstClr val="black"/>
              </a:solidFill>
              <a:effectLst/>
              <a:uLnTx/>
              <a:uFillTx/>
              <a:latin typeface="Tahoma" pitchFamily="34" charset="0"/>
              <a:ea typeface="+mn-ea"/>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Tahoma" pitchFamily="34" charset="0"/>
              <a:ea typeface="+mn-ea"/>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Tahoma" pitchFamily="34" charset="0"/>
                <a:ea typeface="+mn-ea"/>
                <a:cs typeface="+mn-cs"/>
              </a:rPr>
              <a:t>Показатель случаев ТБ среди лиц иностранного происхождения на</a:t>
            </a:r>
            <a:r>
              <a:rPr kumimoji="0" lang="en-GB" sz="1600" b="0" i="0" u="none" strike="noStrike" kern="1200" cap="none" spc="0" normalizeH="0" baseline="0" noProof="0" dirty="0">
                <a:ln>
                  <a:noFill/>
                </a:ln>
                <a:solidFill>
                  <a:prstClr val="black"/>
                </a:solidFill>
                <a:effectLst/>
                <a:uLnTx/>
                <a:uFillTx/>
                <a:latin typeface="Tahoma" pitchFamily="34" charset="0"/>
                <a:ea typeface="+mn-ea"/>
                <a:cs typeface="+mn-cs"/>
              </a:rPr>
              <a:t> 100 000 </a:t>
            </a:r>
            <a:r>
              <a:rPr kumimoji="0" lang="ru-RU" sz="1600" b="0" i="0" u="none" strike="noStrike" kern="1200" cap="none" spc="0" normalizeH="0" baseline="0" noProof="0" dirty="0">
                <a:ln>
                  <a:noFill/>
                </a:ln>
                <a:solidFill>
                  <a:prstClr val="black"/>
                </a:solidFill>
                <a:effectLst/>
                <a:uLnTx/>
                <a:uFillTx/>
                <a:latin typeface="Tahoma" pitchFamily="34" charset="0"/>
                <a:ea typeface="+mn-ea"/>
                <a:cs typeface="+mn-cs"/>
              </a:rPr>
              <a:t>населения составлял от </a:t>
            </a:r>
            <a:r>
              <a:rPr kumimoji="0" lang="en-GB" sz="1600" b="1" i="0" u="none" strike="noStrike" kern="1200" cap="none" spc="0" normalizeH="0" baseline="0" noProof="0" dirty="0">
                <a:ln>
                  <a:noFill/>
                </a:ln>
                <a:solidFill>
                  <a:prstClr val="black"/>
                </a:solidFill>
                <a:effectLst/>
                <a:uLnTx/>
                <a:uFillTx/>
                <a:latin typeface="Tahoma" pitchFamily="34" charset="0"/>
                <a:ea typeface="+mn-ea"/>
                <a:cs typeface="+mn-cs"/>
              </a:rPr>
              <a:t>3</a:t>
            </a:r>
            <a:r>
              <a:rPr kumimoji="0" lang="ru-RU" sz="1600" b="1" i="0" u="none" strike="noStrike" kern="1200" cap="none" spc="0" normalizeH="0" baseline="0" noProof="0" dirty="0">
                <a:ln>
                  <a:noFill/>
                </a:ln>
                <a:solidFill>
                  <a:prstClr val="black"/>
                </a:solidFill>
                <a:effectLst/>
                <a:uLnTx/>
                <a:uFillTx/>
                <a:latin typeface="Tahoma" pitchFamily="34" charset="0"/>
                <a:ea typeface="+mn-ea"/>
                <a:cs typeface="+mn-cs"/>
              </a:rPr>
              <a:t>,</a:t>
            </a:r>
            <a:r>
              <a:rPr kumimoji="0" lang="en-GB" sz="1600" b="1" i="0" u="none" strike="noStrike" kern="1200" cap="none" spc="0" normalizeH="0" baseline="0" noProof="0" dirty="0">
                <a:ln>
                  <a:noFill/>
                </a:ln>
                <a:solidFill>
                  <a:prstClr val="black"/>
                </a:solidFill>
                <a:effectLst/>
                <a:uLnTx/>
                <a:uFillTx/>
                <a:latin typeface="Tahoma" pitchFamily="34" charset="0"/>
                <a:ea typeface="+mn-ea"/>
                <a:cs typeface="+mn-cs"/>
              </a:rPr>
              <a:t>1</a:t>
            </a:r>
            <a:r>
              <a:rPr kumimoji="0" lang="en-GB" sz="16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ru-RU" sz="1600" b="0" i="0" u="none" strike="noStrike" kern="1200" cap="none" spc="0" normalizeH="0" baseline="0" noProof="0" dirty="0">
                <a:ln>
                  <a:noFill/>
                </a:ln>
                <a:solidFill>
                  <a:prstClr val="black"/>
                </a:solidFill>
                <a:effectLst/>
                <a:uLnTx/>
                <a:uFillTx/>
                <a:latin typeface="Tahoma" pitchFamily="34" charset="0"/>
                <a:ea typeface="+mn-ea"/>
                <a:cs typeface="+mn-cs"/>
              </a:rPr>
              <a:t>до</a:t>
            </a:r>
            <a:r>
              <a:rPr kumimoji="0" lang="en-GB" sz="16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GB" sz="1600" b="1" i="0" u="none" strike="noStrike" kern="1200" cap="none" spc="0" normalizeH="0" baseline="0" noProof="0" dirty="0">
                <a:ln>
                  <a:noFill/>
                </a:ln>
                <a:solidFill>
                  <a:prstClr val="black"/>
                </a:solidFill>
                <a:effectLst/>
                <a:uLnTx/>
                <a:uFillTx/>
                <a:latin typeface="Tahoma" pitchFamily="34" charset="0"/>
                <a:ea typeface="+mn-ea"/>
                <a:cs typeface="+mn-cs"/>
              </a:rPr>
              <a:t>3</a:t>
            </a:r>
            <a:r>
              <a:rPr kumimoji="0" lang="ru-RU" sz="1600" b="1" i="0" u="none" strike="noStrike" kern="1200" cap="none" spc="0" normalizeH="0" baseline="0" noProof="0" dirty="0">
                <a:ln>
                  <a:noFill/>
                </a:ln>
                <a:solidFill>
                  <a:prstClr val="black"/>
                </a:solidFill>
                <a:effectLst/>
                <a:uLnTx/>
                <a:uFillTx/>
                <a:latin typeface="Tahoma" pitchFamily="34" charset="0"/>
                <a:ea typeface="+mn-ea"/>
                <a:cs typeface="+mn-cs"/>
              </a:rPr>
              <a:t>,</a:t>
            </a:r>
            <a:r>
              <a:rPr kumimoji="0" lang="en-GB" sz="1600" b="1" i="0" u="none" strike="noStrike" kern="1200" cap="none" spc="0" normalizeH="0" baseline="0" noProof="0" dirty="0">
                <a:ln>
                  <a:noFill/>
                </a:ln>
                <a:solidFill>
                  <a:prstClr val="black"/>
                </a:solidFill>
                <a:effectLst/>
                <a:uLnTx/>
                <a:uFillTx/>
                <a:latin typeface="Tahoma" pitchFamily="34" charset="0"/>
                <a:ea typeface="+mn-ea"/>
                <a:cs typeface="+mn-cs"/>
              </a:rPr>
              <a:t>9</a:t>
            </a:r>
            <a:endParaRPr kumimoji="0" lang="en-GB" sz="16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pic>
        <p:nvPicPr>
          <p:cNvPr id="5" name="Picture 4">
            <a:extLst>
              <a:ext uri="{FF2B5EF4-FFF2-40B4-BE49-F238E27FC236}">
                <a16:creationId xmlns:a16="http://schemas.microsoft.com/office/drawing/2014/main" id="{6EE08ECE-4D46-4CB5-813B-A81C64B09F53}"/>
              </a:ext>
            </a:extLst>
          </p:cNvPr>
          <p:cNvPicPr>
            <a:picLocks noChangeAspect="1"/>
          </p:cNvPicPr>
          <p:nvPr/>
        </p:nvPicPr>
        <p:blipFill>
          <a:blip r:embed="rId3"/>
          <a:stretch>
            <a:fillRect/>
          </a:stretch>
        </p:blipFill>
        <p:spPr>
          <a:xfrm>
            <a:off x="2104679" y="2094145"/>
            <a:ext cx="7982642" cy="4108870"/>
          </a:xfrm>
          <a:prstGeom prst="rect">
            <a:avLst/>
          </a:prstGeom>
        </p:spPr>
      </p:pic>
      <p:sp>
        <p:nvSpPr>
          <p:cNvPr id="8" name="Rectangle 7">
            <a:extLst>
              <a:ext uri="{FF2B5EF4-FFF2-40B4-BE49-F238E27FC236}">
                <a16:creationId xmlns:a16="http://schemas.microsoft.com/office/drawing/2014/main" id="{9295EBBA-FFF7-47BF-BB25-EA9D7DF03E8F}"/>
              </a:ext>
            </a:extLst>
          </p:cNvPr>
          <p:cNvSpPr/>
          <p:nvPr/>
        </p:nvSpPr>
        <p:spPr>
          <a:xfrm>
            <a:off x="103499" y="6279396"/>
            <a:ext cx="9643616" cy="400110"/>
          </a:xfrm>
          <a:prstGeom prst="rect">
            <a:avLst/>
          </a:prstGeom>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ru-RU" sz="1000" b="0" i="0" u="none" strike="noStrike" kern="1200" cap="none" spc="0" normalizeH="0" baseline="0" noProof="0" dirty="0">
                <a:ln>
                  <a:noFill/>
                </a:ln>
                <a:solidFill>
                  <a:prstClr val="black"/>
                </a:solidFill>
                <a:effectLst/>
                <a:uLnTx/>
                <a:uFillTx/>
                <a:latin typeface="Tahoma" pitchFamily="34" charset="0"/>
                <a:ea typeface="+mn-ea"/>
                <a:cs typeface="+mn-cs"/>
              </a:rPr>
              <a:t>Зарегистрировано среди людей, которые происходят из стран, отличных от страны регистрации заболевания</a:t>
            </a: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a:t>
            </a:r>
            <a:b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br>
            <a:r>
              <a:rPr kumimoji="0" lang="en-GB" sz="1000" b="0" i="0" u="none" strike="noStrike" kern="1200" cap="none" spc="0" normalizeH="0" baseline="30000" noProof="0" dirty="0">
                <a:ln>
                  <a:noFill/>
                </a:ln>
                <a:solidFill>
                  <a:prstClr val="black"/>
                </a:solidFill>
                <a:effectLst/>
                <a:uLnTx/>
                <a:uFillTx/>
                <a:latin typeface="Tahoma" pitchFamily="34" charset="0"/>
                <a:ea typeface="+mn-ea"/>
                <a:cs typeface="+mn-cs"/>
              </a:rPr>
              <a:t>†</a:t>
            </a: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ru-RU" sz="1000" b="0" i="0" u="none" strike="noStrike" kern="1200" cap="none" spc="0" normalizeH="0" baseline="0" noProof="0" dirty="0">
                <a:ln>
                  <a:noFill/>
                </a:ln>
                <a:solidFill>
                  <a:prstClr val="black"/>
                </a:solidFill>
                <a:effectLst/>
                <a:uLnTx/>
                <a:uFillTx/>
                <a:latin typeface="Tahoma" pitchFamily="34" charset="0"/>
                <a:ea typeface="+mn-ea"/>
                <a:cs typeface="+mn-cs"/>
              </a:rPr>
              <a:t>Хорватия не включена в данные</a:t>
            </a: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 2012</a:t>
            </a:r>
            <a:r>
              <a:rPr kumimoji="0" lang="ru-RU" sz="1000" b="0" i="0" u="none" strike="noStrike" kern="1200" cap="none" spc="0" normalizeH="0" baseline="0" noProof="0" dirty="0">
                <a:ln>
                  <a:noFill/>
                </a:ln>
                <a:solidFill>
                  <a:prstClr val="black"/>
                </a:solidFill>
                <a:effectLst/>
                <a:uLnTx/>
                <a:uFillTx/>
                <a:latin typeface="Tahoma" pitchFamily="34" charset="0"/>
                <a:ea typeface="+mn-ea"/>
                <a:cs typeface="+mn-cs"/>
              </a:rPr>
              <a:t> г</a:t>
            </a: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ru-RU" sz="1000" b="0" i="0" u="none" strike="noStrike" kern="1200" cap="none" spc="0" normalizeH="0" baseline="0" noProof="0" dirty="0">
                <a:ln>
                  <a:noFill/>
                </a:ln>
                <a:solidFill>
                  <a:prstClr val="black"/>
                </a:solidFill>
                <a:effectLst/>
                <a:uLnTx/>
                <a:uFillTx/>
                <a:latin typeface="Tahoma" pitchFamily="34" charset="0"/>
                <a:ea typeface="+mn-ea"/>
                <a:cs typeface="+mn-cs"/>
              </a:rPr>
              <a:t>Латвия не подавала данные за</a:t>
            </a: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 2018 </a:t>
            </a:r>
            <a:r>
              <a:rPr kumimoji="0" lang="ru-RU" sz="1000" b="0" i="0" u="none" strike="noStrike" kern="1200" cap="none" spc="0" normalizeH="0" baseline="0" noProof="0" dirty="0">
                <a:ln>
                  <a:noFill/>
                </a:ln>
                <a:solidFill>
                  <a:prstClr val="black"/>
                </a:solidFill>
                <a:effectLst/>
                <a:uLnTx/>
                <a:uFillTx/>
                <a:latin typeface="Tahoma" pitchFamily="34" charset="0"/>
                <a:ea typeface="+mn-ea"/>
                <a:cs typeface="+mn-cs"/>
              </a:rPr>
              <a:t>и</a:t>
            </a: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 2019</a:t>
            </a:r>
            <a:r>
              <a:rPr kumimoji="0" lang="ru-RU" sz="10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ru-RU" sz="1000" b="0" i="0" u="none" strike="noStrike" kern="1200" cap="none" spc="0" normalizeH="0" baseline="0" noProof="0" dirty="0" err="1">
                <a:ln>
                  <a:noFill/>
                </a:ln>
                <a:solidFill>
                  <a:prstClr val="black"/>
                </a:solidFill>
                <a:effectLst/>
                <a:uLnTx/>
                <a:uFillTx/>
                <a:latin typeface="Tahoma" pitchFamily="34" charset="0"/>
                <a:ea typeface="+mn-ea"/>
                <a:cs typeface="+mn-cs"/>
              </a:rPr>
              <a:t>гг</a:t>
            </a: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ru-RU" sz="1000" b="0" i="0" u="none" strike="noStrike" kern="1200" cap="none" spc="0" normalizeH="0" baseline="0" noProof="0" dirty="0">
                <a:ln>
                  <a:noFill/>
                </a:ln>
                <a:solidFill>
                  <a:prstClr val="black"/>
                </a:solidFill>
                <a:effectLst/>
                <a:uLnTx/>
                <a:uFillTx/>
                <a:latin typeface="Tahoma" pitchFamily="34" charset="0"/>
                <a:ea typeface="+mn-ea"/>
                <a:cs typeface="+mn-cs"/>
              </a:rPr>
              <a:t>Лихтенштейн не подавал данные за</a:t>
            </a: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 2019</a:t>
            </a:r>
            <a:r>
              <a:rPr kumimoji="0" lang="ru-RU" sz="1000" b="0" i="0" u="none" strike="noStrike" kern="1200" cap="none" spc="0" normalizeH="0" baseline="0" noProof="0" dirty="0">
                <a:ln>
                  <a:noFill/>
                </a:ln>
                <a:solidFill>
                  <a:prstClr val="black"/>
                </a:solidFill>
                <a:effectLst/>
                <a:uLnTx/>
                <a:uFillTx/>
                <a:latin typeface="Tahoma" pitchFamily="34" charset="0"/>
                <a:ea typeface="+mn-ea"/>
                <a:cs typeface="+mn-cs"/>
              </a:rPr>
              <a:t> г</a:t>
            </a: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 </a:t>
            </a:r>
          </a:p>
        </p:txBody>
      </p:sp>
    </p:spTree>
    <p:extLst>
      <p:ext uri="{BB962C8B-B14F-4D97-AF65-F5344CB8AC3E}">
        <p14:creationId xmlns:p14="http://schemas.microsoft.com/office/powerpoint/2010/main" val="2128615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457" y="363035"/>
            <a:ext cx="9064697" cy="690148"/>
          </a:xfrm>
        </p:spPr>
        <p:txBody>
          <a:bodyPr>
            <a:noAutofit/>
          </a:bodyPr>
          <a:lstStyle/>
          <a:p>
            <a:r>
              <a:rPr lang="ru-RU" sz="3200" dirty="0">
                <a:latin typeface="Calibri" panose="020F0502020204030204" pitchFamily="34" charset="0"/>
                <a:cs typeface="Calibri" panose="020F0502020204030204" pitchFamily="34" charset="0"/>
              </a:rPr>
              <a:t>Показатели регистрации ТБ в разрезе страны происхождения и года регистрации</a:t>
            </a:r>
            <a:r>
              <a:rPr lang="en-GB" sz="3200" dirty="0">
                <a:latin typeface="Calibri" panose="020F0502020204030204" pitchFamily="34" charset="0"/>
                <a:cs typeface="Calibri" panose="020F0502020204030204" pitchFamily="34" charset="0"/>
              </a:rPr>
              <a:t>, </a:t>
            </a:r>
            <a:br>
              <a:rPr lang="en-GB" sz="3200" dirty="0">
                <a:latin typeface="Calibri" panose="020F0502020204030204" pitchFamily="34" charset="0"/>
                <a:cs typeface="Calibri" panose="020F0502020204030204" pitchFamily="34" charset="0"/>
              </a:rPr>
            </a:br>
            <a:r>
              <a:rPr lang="ru-RU" sz="3200" b="0" dirty="0">
                <a:latin typeface="Calibri" panose="020F0502020204030204" pitchFamily="34" charset="0"/>
                <a:cs typeface="Calibri" panose="020F0502020204030204" pitchFamily="34" charset="0"/>
              </a:rPr>
              <a:t>ЕС</a:t>
            </a:r>
            <a:r>
              <a:rPr lang="en-GB" sz="3200" b="0" dirty="0">
                <a:latin typeface="Calibri" panose="020F0502020204030204" pitchFamily="34" charset="0"/>
                <a:cs typeface="Calibri" panose="020F0502020204030204" pitchFamily="34" charset="0"/>
              </a:rPr>
              <a:t>/</a:t>
            </a:r>
            <a:r>
              <a:rPr lang="ru-RU" sz="3200" b="0" dirty="0">
                <a:latin typeface="Calibri" panose="020F0502020204030204" pitchFamily="34" charset="0"/>
                <a:cs typeface="Calibri" panose="020F0502020204030204" pitchFamily="34" charset="0"/>
              </a:rPr>
              <a:t>ЕЭП</a:t>
            </a:r>
            <a:r>
              <a:rPr lang="en-GB" sz="3200" b="0" dirty="0">
                <a:latin typeface="Calibri" panose="020F0502020204030204" pitchFamily="34" charset="0"/>
                <a:cs typeface="Calibri" panose="020F0502020204030204" pitchFamily="34" charset="0"/>
              </a:rPr>
              <a:t>, 2010-2015</a:t>
            </a:r>
          </a:p>
        </p:txBody>
      </p:sp>
      <p:pic>
        <p:nvPicPr>
          <p:cNvPr id="3" name="Picture 2"/>
          <p:cNvPicPr>
            <a:picLocks noChangeAspect="1"/>
          </p:cNvPicPr>
          <p:nvPr/>
        </p:nvPicPr>
        <p:blipFill>
          <a:blip r:embed="rId3"/>
          <a:stretch>
            <a:fillRect/>
          </a:stretch>
        </p:blipFill>
        <p:spPr>
          <a:xfrm>
            <a:off x="901337" y="1319321"/>
            <a:ext cx="8181755" cy="4962703"/>
          </a:xfrm>
          <a:prstGeom prst="rect">
            <a:avLst/>
          </a:prstGeom>
        </p:spPr>
      </p:pic>
      <p:pic>
        <p:nvPicPr>
          <p:cNvPr id="10" name="Picture 9"/>
          <p:cNvPicPr>
            <a:picLocks noChangeAspect="1"/>
          </p:cNvPicPr>
          <p:nvPr/>
        </p:nvPicPr>
        <p:blipFill rotWithShape="1">
          <a:blip r:embed="rId4"/>
          <a:srcRect l="41257"/>
          <a:stretch/>
        </p:blipFill>
        <p:spPr>
          <a:xfrm>
            <a:off x="9083091" y="3207987"/>
            <a:ext cx="2846107" cy="763940"/>
          </a:xfrm>
          <a:prstGeom prst="rect">
            <a:avLst/>
          </a:prstGeom>
        </p:spPr>
      </p:pic>
      <p:pic>
        <p:nvPicPr>
          <p:cNvPr id="11" name="Picture 10"/>
          <p:cNvPicPr>
            <a:picLocks noChangeAspect="1"/>
          </p:cNvPicPr>
          <p:nvPr/>
        </p:nvPicPr>
        <p:blipFill rotWithShape="1">
          <a:blip r:embed="rId4"/>
          <a:srcRect r="58062"/>
          <a:stretch/>
        </p:blipFill>
        <p:spPr>
          <a:xfrm>
            <a:off x="9092589" y="2442753"/>
            <a:ext cx="2031908" cy="763940"/>
          </a:xfrm>
          <a:prstGeom prst="rect">
            <a:avLst/>
          </a:prstGeom>
        </p:spPr>
      </p:pic>
      <p:sp>
        <p:nvSpPr>
          <p:cNvPr id="8" name="Footer Placeholder 3"/>
          <p:cNvSpPr>
            <a:spLocks noGrp="1"/>
          </p:cNvSpPr>
          <p:nvPr>
            <p:ph type="ftr" sz="quarter" idx="11"/>
          </p:nvPr>
        </p:nvSpPr>
        <p:spPr>
          <a:xfrm>
            <a:off x="741154" y="6492875"/>
            <a:ext cx="522012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Tahoma" panose="020B0604030504040204" pitchFamily="34" charset="0"/>
                <a:cs typeface="Calibri" panose="020F0502020204030204" pitchFamily="34" charset="0"/>
              </a:rPr>
              <a:t>Hollo et al. Eurosurveillance 2017</a:t>
            </a:r>
          </a:p>
        </p:txBody>
      </p:sp>
      <p:sp>
        <p:nvSpPr>
          <p:cNvPr id="9" name="Rectangle 8"/>
          <p:cNvSpPr/>
          <p:nvPr/>
        </p:nvSpPr>
        <p:spPr>
          <a:xfrm>
            <a:off x="4271554" y="2063931"/>
            <a:ext cx="4663439" cy="2517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ahoma"/>
              <a:ea typeface="+mn-ea"/>
              <a:cs typeface="+mn-cs"/>
            </a:endParaRPr>
          </a:p>
        </p:txBody>
      </p:sp>
      <p:sp>
        <p:nvSpPr>
          <p:cNvPr id="12" name="Rounded Rectangle 11"/>
          <p:cNvSpPr/>
          <p:nvPr/>
        </p:nvSpPr>
        <p:spPr>
          <a:xfrm>
            <a:off x="9861038" y="3971927"/>
            <a:ext cx="1851063" cy="1018362"/>
          </a:xfrm>
          <a:prstGeom prst="roundRect">
            <a:avLst/>
          </a:prstGeom>
          <a:solidFill>
            <a:schemeClr val="bg1">
              <a:lumMod val="95000"/>
            </a:schemeClr>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Цель «ликвидировать ТБ до </a:t>
            </a: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2035</a:t>
            </a:r>
            <a:r>
              <a:rPr kumimoji="0" lang="ru-RU"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года»</a:t>
            </a: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1685867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166" y="262174"/>
            <a:ext cx="9064697" cy="951722"/>
          </a:xfrm>
        </p:spPr>
        <p:txBody>
          <a:bodyPr>
            <a:noAutofit/>
          </a:bodyPr>
          <a:lstStyle/>
          <a:p>
            <a:r>
              <a:rPr lang="ru-RU" sz="3200" dirty="0">
                <a:latin typeface="Calibri" panose="020F0502020204030204" pitchFamily="34" charset="0"/>
                <a:cs typeface="Calibri" panose="020F0502020204030204" pitchFamily="34" charset="0"/>
              </a:rPr>
              <a:t>Показатели регистрации ТБ в разрезе страны происхождения и года регистрации</a:t>
            </a:r>
            <a:r>
              <a:rPr lang="en-GB" sz="3200" dirty="0">
                <a:latin typeface="Calibri" panose="020F0502020204030204" pitchFamily="34" charset="0"/>
                <a:cs typeface="Calibri" panose="020F0502020204030204" pitchFamily="34" charset="0"/>
              </a:rPr>
              <a:t>, </a:t>
            </a:r>
            <a:br>
              <a:rPr lang="en-GB" sz="3200" dirty="0">
                <a:latin typeface="Calibri" panose="020F0502020204030204" pitchFamily="34" charset="0"/>
                <a:cs typeface="Calibri" panose="020F0502020204030204" pitchFamily="34" charset="0"/>
              </a:rPr>
            </a:br>
            <a:r>
              <a:rPr lang="ru-RU" sz="3200" b="0" dirty="0">
                <a:latin typeface="Calibri" panose="020F0502020204030204" pitchFamily="34" charset="0"/>
                <a:cs typeface="Calibri" panose="020F0502020204030204" pitchFamily="34" charset="0"/>
              </a:rPr>
              <a:t>ЕС</a:t>
            </a:r>
            <a:r>
              <a:rPr lang="en-GB" sz="3200" b="0" dirty="0">
                <a:latin typeface="Calibri" panose="020F0502020204030204" pitchFamily="34" charset="0"/>
                <a:cs typeface="Calibri" panose="020F0502020204030204" pitchFamily="34" charset="0"/>
              </a:rPr>
              <a:t>/</a:t>
            </a:r>
            <a:r>
              <a:rPr lang="ru-RU" sz="3200" b="0" dirty="0">
                <a:latin typeface="Calibri" panose="020F0502020204030204" pitchFamily="34" charset="0"/>
                <a:cs typeface="Calibri" panose="020F0502020204030204" pitchFamily="34" charset="0"/>
              </a:rPr>
              <a:t>ЕЭП</a:t>
            </a:r>
            <a:r>
              <a:rPr lang="en-GB" sz="3200" b="0" dirty="0">
                <a:latin typeface="Calibri" panose="020F0502020204030204" pitchFamily="34" charset="0"/>
                <a:cs typeface="Calibri" panose="020F0502020204030204" pitchFamily="34" charset="0"/>
              </a:rPr>
              <a:t>, 2010-2015</a:t>
            </a:r>
          </a:p>
        </p:txBody>
      </p:sp>
      <p:pic>
        <p:nvPicPr>
          <p:cNvPr id="3" name="Picture 2"/>
          <p:cNvPicPr>
            <a:picLocks noChangeAspect="1"/>
          </p:cNvPicPr>
          <p:nvPr/>
        </p:nvPicPr>
        <p:blipFill>
          <a:blip r:embed="rId3"/>
          <a:stretch>
            <a:fillRect/>
          </a:stretch>
        </p:blipFill>
        <p:spPr>
          <a:xfrm>
            <a:off x="901337" y="1319321"/>
            <a:ext cx="8181755" cy="4962703"/>
          </a:xfrm>
          <a:prstGeom prst="rect">
            <a:avLst/>
          </a:prstGeom>
        </p:spPr>
      </p:pic>
      <p:pic>
        <p:nvPicPr>
          <p:cNvPr id="10" name="Picture 9"/>
          <p:cNvPicPr>
            <a:picLocks noChangeAspect="1"/>
          </p:cNvPicPr>
          <p:nvPr/>
        </p:nvPicPr>
        <p:blipFill rotWithShape="1">
          <a:blip r:embed="rId4"/>
          <a:srcRect l="41257"/>
          <a:stretch/>
        </p:blipFill>
        <p:spPr>
          <a:xfrm>
            <a:off x="9083091" y="3207987"/>
            <a:ext cx="2846107" cy="763940"/>
          </a:xfrm>
          <a:prstGeom prst="rect">
            <a:avLst/>
          </a:prstGeom>
        </p:spPr>
      </p:pic>
      <p:pic>
        <p:nvPicPr>
          <p:cNvPr id="11" name="Picture 10"/>
          <p:cNvPicPr>
            <a:picLocks noChangeAspect="1"/>
          </p:cNvPicPr>
          <p:nvPr/>
        </p:nvPicPr>
        <p:blipFill rotWithShape="1">
          <a:blip r:embed="rId4"/>
          <a:srcRect r="58062"/>
          <a:stretch/>
        </p:blipFill>
        <p:spPr>
          <a:xfrm>
            <a:off x="9092589" y="2442753"/>
            <a:ext cx="2031908" cy="763940"/>
          </a:xfrm>
          <a:prstGeom prst="rect">
            <a:avLst/>
          </a:prstGeom>
        </p:spPr>
      </p:pic>
      <p:sp>
        <p:nvSpPr>
          <p:cNvPr id="8" name="Footer Placeholder 3"/>
          <p:cNvSpPr>
            <a:spLocks noGrp="1"/>
          </p:cNvSpPr>
          <p:nvPr>
            <p:ph type="ftr" sz="quarter" idx="11"/>
          </p:nvPr>
        </p:nvSpPr>
        <p:spPr>
          <a:xfrm>
            <a:off x="741154" y="6492875"/>
            <a:ext cx="522012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Tahoma" panose="020B0604030504040204" pitchFamily="34" charset="0"/>
                <a:cs typeface="Calibri" panose="020F0502020204030204" pitchFamily="34" charset="0"/>
              </a:rPr>
              <a:t>Hollo et al. Eurosurveillance 2017</a:t>
            </a:r>
          </a:p>
        </p:txBody>
      </p:sp>
      <p:sp>
        <p:nvSpPr>
          <p:cNvPr id="12" name="Rounded Rectangle 11"/>
          <p:cNvSpPr/>
          <p:nvPr/>
        </p:nvSpPr>
        <p:spPr>
          <a:xfrm>
            <a:off x="9851206" y="4042808"/>
            <a:ext cx="1870623" cy="72277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Цель «ликвидировать ТБ до </a:t>
            </a: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2035</a:t>
            </a:r>
            <a:r>
              <a:rPr kumimoji="0" lang="ru-RU"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года»</a:t>
            </a: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4171568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032" y="270741"/>
            <a:ext cx="4522839" cy="1769806"/>
          </a:xfrm>
        </p:spPr>
        <p:txBody>
          <a:bodyPr>
            <a:normAutofit/>
          </a:bodyPr>
          <a:lstStyle/>
          <a:p>
            <a:pPr algn="ctr"/>
            <a:r>
              <a:rPr lang="ru-RU" sz="2400" b="0" dirty="0">
                <a:latin typeface="Calibri" panose="020F0502020204030204" pitchFamily="34" charset="0"/>
              </a:rPr>
              <a:t>Основанное на доказательствах руководство по скринингу и вакцинации новоприбывших мигрантов от инфекционных заболеваний в ЕС/ЕЭП</a:t>
            </a:r>
            <a:endParaRPr lang="en-GB" sz="2400" b="0" dirty="0">
              <a:latin typeface="Calibri" panose="020F0502020204030204" pitchFamily="34" charset="0"/>
            </a:endParaRPr>
          </a:p>
        </p:txBody>
      </p:sp>
      <p:pic>
        <p:nvPicPr>
          <p:cNvPr id="3" name="Picture 2"/>
          <p:cNvPicPr>
            <a:picLocks noChangeAspect="1"/>
          </p:cNvPicPr>
          <p:nvPr/>
        </p:nvPicPr>
        <p:blipFill rotWithShape="1">
          <a:blip r:embed="rId2"/>
          <a:srcRect l="27109" t="17232" r="42218" b="5703"/>
          <a:stretch/>
        </p:blipFill>
        <p:spPr>
          <a:xfrm>
            <a:off x="1052052" y="2040547"/>
            <a:ext cx="3151168" cy="447084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8A8F596A-701E-448F-AE1A-83EC9FEEDA0F}"/>
              </a:ext>
            </a:extLst>
          </p:cNvPr>
          <p:cNvPicPr>
            <a:picLocks noChangeAspect="1"/>
          </p:cNvPicPr>
          <p:nvPr/>
        </p:nvPicPr>
        <p:blipFill rotWithShape="1">
          <a:blip r:embed="rId3"/>
          <a:srcRect l="27985" t="13263" r="38064" b="17803"/>
          <a:stretch/>
        </p:blipFill>
        <p:spPr>
          <a:xfrm>
            <a:off x="5776522" y="783848"/>
            <a:ext cx="5053780" cy="55579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9010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691" y="209006"/>
            <a:ext cx="10354188" cy="951722"/>
          </a:xfrm>
        </p:spPr>
        <p:txBody>
          <a:bodyPr>
            <a:normAutofit fontScale="90000"/>
          </a:bodyPr>
          <a:lstStyle/>
          <a:p>
            <a:pPr algn="ctr"/>
            <a:r>
              <a:rPr lang="ru-RU" altLang="en-US" sz="3600" dirty="0">
                <a:latin typeface="Calibri" panose="020F0502020204030204" pitchFamily="34" charset="0"/>
              </a:rPr>
              <a:t>Приоритетные заболевания, определенные в руководстве</a:t>
            </a:r>
            <a:r>
              <a:rPr lang="en-GB" altLang="en-US" sz="3600" dirty="0">
                <a:latin typeface="Calibri" panose="020F0502020204030204" pitchFamily="34" charset="0"/>
              </a:rPr>
              <a:t> ECDC</a:t>
            </a:r>
            <a:endParaRPr lang="en-GB" sz="3600" dirty="0"/>
          </a:p>
        </p:txBody>
      </p:sp>
      <p:graphicFrame>
        <p:nvGraphicFramePr>
          <p:cNvPr id="5" name="Content Placeholder 4"/>
          <p:cNvGraphicFramePr>
            <a:graphicFrameLocks noGrp="1"/>
          </p:cNvGraphicFramePr>
          <p:nvPr>
            <p:ph idx="1"/>
          </p:nvPr>
        </p:nvGraphicFramePr>
        <p:xfrm>
          <a:off x="1703512" y="1340768"/>
          <a:ext cx="8712968"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470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808" y="0"/>
            <a:ext cx="7372199" cy="951722"/>
          </a:xfrm>
        </p:spPr>
        <p:txBody>
          <a:bodyPr>
            <a:normAutofit/>
          </a:bodyPr>
          <a:lstStyle/>
          <a:p>
            <a:r>
              <a:rPr lang="ru-RU" sz="3600" dirty="0">
                <a:latin typeface="Calibri" panose="020F0502020204030204" pitchFamily="34" charset="0"/>
                <a:cs typeface="Calibri" panose="020F0502020204030204" pitchFamily="34" charset="0"/>
              </a:rPr>
              <a:t>Потоки мигрантов</a:t>
            </a:r>
            <a:r>
              <a:rPr lang="en-GB" sz="3600" dirty="0">
                <a:latin typeface="Calibri" panose="020F0502020204030204" pitchFamily="34" charset="0"/>
                <a:cs typeface="Calibri" panose="020F0502020204030204" pitchFamily="34" charset="0"/>
              </a:rPr>
              <a:t> </a:t>
            </a:r>
            <a:r>
              <a:rPr lang="ru-RU" sz="3600" dirty="0">
                <a:latin typeface="Calibri" panose="020F0502020204030204" pitchFamily="34" charset="0"/>
                <a:cs typeface="Calibri" panose="020F0502020204030204" pitchFamily="34" charset="0"/>
              </a:rPr>
              <a:t>в </a:t>
            </a:r>
            <a:r>
              <a:rPr lang="en-GB" sz="3600" dirty="0">
                <a:latin typeface="Calibri" panose="020F0502020204030204" pitchFamily="34" charset="0"/>
                <a:cs typeface="Calibri" panose="020F0502020204030204" pitchFamily="34" charset="0"/>
              </a:rPr>
              <a:t>2002-2015</a:t>
            </a:r>
            <a:r>
              <a:rPr lang="ru-RU" sz="3600" dirty="0">
                <a:latin typeface="Calibri" panose="020F0502020204030204" pitchFamily="34" charset="0"/>
                <a:cs typeface="Calibri" panose="020F0502020204030204" pitchFamily="34" charset="0"/>
              </a:rPr>
              <a:t> гг.</a:t>
            </a:r>
            <a:endParaRPr lang="en-GB" sz="3600" dirty="0">
              <a:latin typeface="Calibri" panose="020F0502020204030204" pitchFamily="34" charset="0"/>
              <a:cs typeface="Calibri" panose="020F0502020204030204" pitchFamily="34" charset="0"/>
            </a:endParaRPr>
          </a:p>
        </p:txBody>
      </p:sp>
      <p:pic>
        <p:nvPicPr>
          <p:cNvPr id="7" name="exp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5028" y="1107642"/>
            <a:ext cx="9496697" cy="5421274"/>
          </a:xfrm>
          <a:prstGeom prst="rect">
            <a:avLst/>
          </a:prstGeom>
        </p:spPr>
      </p:pic>
      <p:sp>
        <p:nvSpPr>
          <p:cNvPr id="3" name="Rectangle 2"/>
          <p:cNvSpPr/>
          <p:nvPr/>
        </p:nvSpPr>
        <p:spPr>
          <a:xfrm>
            <a:off x="1045029" y="6568105"/>
            <a:ext cx="5638376"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https://earthtime.org/stories/global_refugee_crisis_the_big_picture</a:t>
            </a:r>
          </a:p>
        </p:txBody>
      </p:sp>
    </p:spTree>
    <p:extLst>
      <p:ext uri="{BB962C8B-B14F-4D97-AF65-F5344CB8AC3E}">
        <p14:creationId xmlns:p14="http://schemas.microsoft.com/office/powerpoint/2010/main" val="65634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198194"/>
            <a:ext cx="9313818" cy="713792"/>
          </a:xfrm>
        </p:spPr>
        <p:txBody>
          <a:bodyPr>
            <a:noAutofit/>
          </a:bodyPr>
          <a:lstStyle/>
          <a:p>
            <a:r>
              <a:rPr lang="ru-RU" dirty="0">
                <a:latin typeface="Calibri" panose="020F0502020204030204" pitchFamily="34" charset="0"/>
                <a:cs typeface="Calibri" panose="020F0502020204030204" pitchFamily="34" charset="0"/>
              </a:rPr>
              <a:t>Топ-</a:t>
            </a:r>
            <a:r>
              <a:rPr lang="en-GB" dirty="0">
                <a:latin typeface="Calibri" panose="020F0502020204030204" pitchFamily="34" charset="0"/>
                <a:cs typeface="Calibri" panose="020F0502020204030204" pitchFamily="34" charset="0"/>
              </a:rPr>
              <a:t>10 </a:t>
            </a:r>
            <a:r>
              <a:rPr lang="ru-RU" dirty="0">
                <a:latin typeface="Calibri" panose="020F0502020204030204" pitchFamily="34" charset="0"/>
                <a:cs typeface="Calibri" panose="020F0502020204030204" pitchFamily="34" charset="0"/>
              </a:rPr>
              <a:t>стран рождения </a:t>
            </a:r>
            <a:r>
              <a:rPr lang="ru-RU" u="sng" dirty="0">
                <a:latin typeface="Calibri" panose="020F0502020204030204" pitchFamily="34" charset="0"/>
                <a:cs typeface="Calibri" panose="020F0502020204030204" pitchFamily="34" charset="0"/>
              </a:rPr>
              <a:t>иммигрантов</a:t>
            </a:r>
            <a:r>
              <a:rPr lang="en-GB" dirty="0">
                <a:latin typeface="Calibri" panose="020F0502020204030204" pitchFamily="34" charset="0"/>
                <a:cs typeface="Calibri" panose="020F0502020204030204" pitchFamily="34" charset="0"/>
              </a:rPr>
              <a:t> </a:t>
            </a:r>
            <a:r>
              <a:rPr lang="ru-RU" dirty="0">
                <a:latin typeface="Calibri" panose="020F0502020204030204" pitchFamily="34" charset="0"/>
                <a:cs typeface="Calibri" panose="020F0502020204030204" pitchFamily="34" charset="0"/>
              </a:rPr>
              <a:t>и топ-</a:t>
            </a:r>
            <a:r>
              <a:rPr lang="en-GB" dirty="0">
                <a:latin typeface="Calibri" panose="020F0502020204030204" pitchFamily="34" charset="0"/>
                <a:cs typeface="Calibri" panose="020F0502020204030204" pitchFamily="34" charset="0"/>
              </a:rPr>
              <a:t>10 </a:t>
            </a:r>
            <a:r>
              <a:rPr lang="ru-RU" dirty="0">
                <a:latin typeface="Calibri" panose="020F0502020204030204" pitchFamily="34" charset="0"/>
                <a:cs typeface="Calibri" panose="020F0502020204030204" pitchFamily="34" charset="0"/>
              </a:rPr>
              <a:t>стран происхождения</a:t>
            </a:r>
            <a:r>
              <a:rPr lang="en-GB" dirty="0">
                <a:latin typeface="Calibri" panose="020F0502020204030204" pitchFamily="34" charset="0"/>
                <a:cs typeface="Calibri" panose="020F0502020204030204" pitchFamily="34" charset="0"/>
              </a:rPr>
              <a:t> </a:t>
            </a:r>
            <a:r>
              <a:rPr lang="ru-RU" u="sng" dirty="0">
                <a:latin typeface="Calibri" panose="020F0502020204030204" pitchFamily="34" charset="0"/>
                <a:cs typeface="Calibri" panose="020F0502020204030204" pitchFamily="34" charset="0"/>
              </a:rPr>
              <a:t>просителей убежища</a:t>
            </a:r>
            <a:r>
              <a:rPr lang="ru-RU"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a:t>
            </a:r>
            <a:r>
              <a:rPr lang="ru-RU" dirty="0">
                <a:latin typeface="Calibri" panose="020F0502020204030204" pitchFamily="34" charset="0"/>
                <a:cs typeface="Calibri" panose="020F0502020204030204" pitchFamily="34" charset="0"/>
              </a:rPr>
              <a:t>средние показатели</a:t>
            </a:r>
            <a:r>
              <a:rPr lang="en-GB" dirty="0">
                <a:latin typeface="Calibri" panose="020F0502020204030204" pitchFamily="34" charset="0"/>
                <a:cs typeface="Calibri" panose="020F0502020204030204" pitchFamily="34" charset="0"/>
              </a:rPr>
              <a:t> 2014-2016</a:t>
            </a:r>
            <a:r>
              <a:rPr lang="ru-RU" dirty="0">
                <a:latin typeface="Calibri" panose="020F0502020204030204" pitchFamily="34" charset="0"/>
                <a:cs typeface="Calibri" panose="020F0502020204030204" pitchFamily="34" charset="0"/>
              </a:rPr>
              <a:t> гг.</a:t>
            </a:r>
            <a:r>
              <a:rPr lang="en-GB" dirty="0">
                <a:latin typeface="Calibri" panose="020F0502020204030204" pitchFamily="34" charset="0"/>
                <a:cs typeface="Calibri" panose="020F0502020204030204" pitchFamily="34" charset="0"/>
              </a:rPr>
              <a:t>)</a:t>
            </a:r>
          </a:p>
        </p:txBody>
      </p:sp>
      <p:graphicFrame>
        <p:nvGraphicFramePr>
          <p:cNvPr id="8" name="Table 7"/>
          <p:cNvGraphicFramePr>
            <a:graphicFrameLocks noGrp="1"/>
          </p:cNvGraphicFramePr>
          <p:nvPr/>
        </p:nvGraphicFramePr>
        <p:xfrm>
          <a:off x="1335923" y="1991565"/>
          <a:ext cx="2724846" cy="3888430"/>
        </p:xfrm>
        <a:graphic>
          <a:graphicData uri="http://schemas.openxmlformats.org/drawingml/2006/table">
            <a:tbl>
              <a:tblPr firstRow="1" firstCol="1" bandRow="1"/>
              <a:tblGrid>
                <a:gridCol w="1128713">
                  <a:extLst>
                    <a:ext uri="{9D8B030D-6E8A-4147-A177-3AD203B41FA5}">
                      <a16:colId xmlns:a16="http://schemas.microsoft.com/office/drawing/2014/main" val="1317362597"/>
                    </a:ext>
                  </a:extLst>
                </a:gridCol>
                <a:gridCol w="1132906">
                  <a:extLst>
                    <a:ext uri="{9D8B030D-6E8A-4147-A177-3AD203B41FA5}">
                      <a16:colId xmlns:a16="http://schemas.microsoft.com/office/drawing/2014/main" val="3010215470"/>
                    </a:ext>
                  </a:extLst>
                </a:gridCol>
                <a:gridCol w="463227">
                  <a:extLst>
                    <a:ext uri="{9D8B030D-6E8A-4147-A177-3AD203B41FA5}">
                      <a16:colId xmlns:a16="http://schemas.microsoft.com/office/drawing/2014/main" val="4119382386"/>
                    </a:ext>
                  </a:extLst>
                </a:gridCol>
              </a:tblGrid>
              <a:tr h="314898">
                <a:tc>
                  <a:txBody>
                    <a:bodyPr/>
                    <a:lstStyle/>
                    <a:p>
                      <a:endParaRPr lang="en-GB" sz="1400" dirty="0">
                        <a:effectLst/>
                        <a:latin typeface="Calibri" panose="020F0502020204030204" pitchFamily="34" charset="0"/>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a:spcAft>
                          <a:spcPts val="0"/>
                        </a:spcAft>
                      </a:pPr>
                      <a:r>
                        <a:rPr lang="ru-RU"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ЕС</a:t>
                      </a:r>
                      <a:r>
                        <a:rPr lang="en-GB"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t>
                      </a:r>
                      <a:r>
                        <a:rPr lang="ru-RU"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ЕЭП</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GB" sz="1400" dirty="0">
                        <a:effectLst/>
                        <a:latin typeface="Calibri" panose="020F0502020204030204" pitchFamily="34" charset="0"/>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930329609"/>
                  </a:ext>
                </a:extLst>
              </a:tr>
              <a:tr h="296716">
                <a:tc>
                  <a:txBody>
                    <a:bodyPr/>
                    <a:lstStyle/>
                    <a:p>
                      <a:pPr>
                        <a:spcAft>
                          <a:spcPts val="0"/>
                        </a:spcAft>
                      </a:pPr>
                      <a:r>
                        <a:rPr lang="ru-RU"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Всего</a:t>
                      </a:r>
                      <a:endParaRPr lang="en-GB" sz="1400" b="1"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1,226,859</a:t>
                      </a:r>
                      <a:endParaRPr lang="en-GB" sz="1400" b="1"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1400" b="1"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1908093"/>
                  </a:ext>
                </a:extLst>
              </a:tr>
              <a:tr h="296716">
                <a:tc>
                  <a:txBody>
                    <a:bodyPr/>
                    <a:lstStyle/>
                    <a:p>
                      <a:pPr>
                        <a:spcAft>
                          <a:spcPts val="0"/>
                        </a:spcAft>
                      </a:pPr>
                      <a:r>
                        <a:rPr lang="ru-RU" sz="1400" dirty="0">
                          <a:solidFill>
                            <a:srgbClr val="000000"/>
                          </a:solidFill>
                          <a:effectLst/>
                          <a:latin typeface="Calibri" panose="020F0502020204030204" pitchFamily="34" charset="0"/>
                          <a:ea typeface="Batang"/>
                          <a:cs typeface="Times New Roman" panose="02020603050405020304" pitchFamily="18" charset="0"/>
                        </a:rPr>
                        <a:t>Сирия</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94,356</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2762481"/>
                  </a:ext>
                </a:extLst>
              </a:tr>
              <a:tr h="296716">
                <a:tc>
                  <a:txBody>
                    <a:bodyPr/>
                    <a:lstStyle/>
                    <a:p>
                      <a:pPr>
                        <a:spcAft>
                          <a:spcPts val="0"/>
                        </a:spcAft>
                      </a:pPr>
                      <a:r>
                        <a:rPr lang="ru-R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Китай</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83,883</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1683599"/>
                  </a:ext>
                </a:extLst>
              </a:tr>
              <a:tr h="296716">
                <a:tc>
                  <a:txBody>
                    <a:bodyPr/>
                    <a:lstStyle/>
                    <a:p>
                      <a:pPr>
                        <a:spcAft>
                          <a:spcPts val="0"/>
                        </a:spcAft>
                      </a:pPr>
                      <a:r>
                        <a:rPr lang="ru-R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Индия</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77,002</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0220787"/>
                  </a:ext>
                </a:extLst>
              </a:tr>
              <a:tr h="296716">
                <a:tc>
                  <a:txBody>
                    <a:bodyPr/>
                    <a:lstStyle/>
                    <a:p>
                      <a:pPr>
                        <a:spcAft>
                          <a:spcPts val="0"/>
                        </a:spcAft>
                      </a:pPr>
                      <a:r>
                        <a:rPr lang="ru-R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Марокко</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50,469</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1337324"/>
                  </a:ext>
                </a:extLst>
              </a:tr>
              <a:tr h="309656">
                <a:tc>
                  <a:txBody>
                    <a:bodyPr/>
                    <a:lstStyle/>
                    <a:p>
                      <a:pPr>
                        <a:spcAft>
                          <a:spcPts val="0"/>
                        </a:spcAft>
                      </a:pPr>
                      <a:r>
                        <a:rPr lang="ru-R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США</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43,132</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792923"/>
                  </a:ext>
                </a:extLst>
              </a:tr>
              <a:tr h="296716">
                <a:tc>
                  <a:txBody>
                    <a:bodyPr/>
                    <a:lstStyle/>
                    <a:p>
                      <a:pPr>
                        <a:spcAft>
                          <a:spcPts val="0"/>
                        </a:spcAft>
                      </a:pPr>
                      <a:r>
                        <a:rPr lang="ru-R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Пакистан</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35,764</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5129087"/>
                  </a:ext>
                </a:extLst>
              </a:tr>
              <a:tr h="296716">
                <a:tc>
                  <a:txBody>
                    <a:bodyPr/>
                    <a:lstStyle/>
                    <a:p>
                      <a:pPr>
                        <a:spcAft>
                          <a:spcPts val="0"/>
                        </a:spcAft>
                      </a:pPr>
                      <a:r>
                        <a:rPr lang="ru-R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Украина</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35,384</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9356024"/>
                  </a:ext>
                </a:extLst>
              </a:tr>
              <a:tr h="296716">
                <a:tc>
                  <a:txBody>
                    <a:bodyPr/>
                    <a:lstStyle/>
                    <a:p>
                      <a:pPr>
                        <a:spcAft>
                          <a:spcPts val="0"/>
                        </a:spcAft>
                      </a:pPr>
                      <a:r>
                        <a:rPr lang="ru-R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Молдова</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29,606</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8394269"/>
                  </a:ext>
                </a:extLst>
              </a:tr>
              <a:tr h="296716">
                <a:tc>
                  <a:txBody>
                    <a:bodyPr/>
                    <a:lstStyle/>
                    <a:p>
                      <a:pPr>
                        <a:spcAft>
                          <a:spcPts val="0"/>
                        </a:spcAft>
                      </a:pPr>
                      <a:r>
                        <a:rPr lang="ru-R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Россия</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24,976</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869161"/>
                  </a:ext>
                </a:extLst>
              </a:tr>
              <a:tr h="296716">
                <a:tc>
                  <a:txBody>
                    <a:bodyPr/>
                    <a:lstStyle/>
                    <a:p>
                      <a:pPr>
                        <a:spcAft>
                          <a:spcPts val="0"/>
                        </a:spcAft>
                      </a:pPr>
                      <a:r>
                        <a:rPr lang="ru-R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Бразилия</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24,915</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3050185"/>
                  </a:ext>
                </a:extLst>
              </a:tr>
              <a:tr h="296716">
                <a:tc>
                  <a:txBody>
                    <a:bodyPr/>
                    <a:lstStyle/>
                    <a:p>
                      <a:pPr>
                        <a:spcAft>
                          <a:spcPts val="0"/>
                        </a:spcAft>
                      </a:pPr>
                      <a:r>
                        <a:rPr lang="ru-R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Другие</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727,371</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59</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1565876"/>
                  </a:ext>
                </a:extLst>
              </a:tr>
            </a:tbl>
          </a:graphicData>
        </a:graphic>
      </p:graphicFrame>
      <p:graphicFrame>
        <p:nvGraphicFramePr>
          <p:cNvPr id="11" name="Table 10"/>
          <p:cNvGraphicFramePr>
            <a:graphicFrameLocks noGrp="1"/>
          </p:cNvGraphicFramePr>
          <p:nvPr/>
        </p:nvGraphicFramePr>
        <p:xfrm>
          <a:off x="7187053" y="2060848"/>
          <a:ext cx="2774374" cy="3888430"/>
        </p:xfrm>
        <a:graphic>
          <a:graphicData uri="http://schemas.openxmlformats.org/drawingml/2006/table">
            <a:tbl>
              <a:tblPr firstRow="1" firstCol="1" bandRow="1"/>
              <a:tblGrid>
                <a:gridCol w="1101436">
                  <a:extLst>
                    <a:ext uri="{9D8B030D-6E8A-4147-A177-3AD203B41FA5}">
                      <a16:colId xmlns:a16="http://schemas.microsoft.com/office/drawing/2014/main" val="964721845"/>
                    </a:ext>
                  </a:extLst>
                </a:gridCol>
                <a:gridCol w="1313326">
                  <a:extLst>
                    <a:ext uri="{9D8B030D-6E8A-4147-A177-3AD203B41FA5}">
                      <a16:colId xmlns:a16="http://schemas.microsoft.com/office/drawing/2014/main" val="1573827035"/>
                    </a:ext>
                  </a:extLst>
                </a:gridCol>
                <a:gridCol w="359612">
                  <a:extLst>
                    <a:ext uri="{9D8B030D-6E8A-4147-A177-3AD203B41FA5}">
                      <a16:colId xmlns:a16="http://schemas.microsoft.com/office/drawing/2014/main" val="992889838"/>
                    </a:ext>
                  </a:extLst>
                </a:gridCol>
              </a:tblGrid>
              <a:tr h="299110">
                <a:tc>
                  <a:txBody>
                    <a:bodyPr/>
                    <a:lstStyle/>
                    <a:p>
                      <a:pPr>
                        <a:spcAft>
                          <a:spcPts val="0"/>
                        </a:spcAft>
                      </a:pPr>
                      <a:r>
                        <a:rPr lang="en-GB" sz="14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a:spcAft>
                          <a:spcPts val="0"/>
                        </a:spcAft>
                      </a:pPr>
                      <a:r>
                        <a:rPr lang="ru-RU"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ЕС</a:t>
                      </a:r>
                      <a:r>
                        <a:rPr lang="en-GB"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t>
                      </a:r>
                      <a:r>
                        <a:rPr lang="ru-RU"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ЕЭП</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GB"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140141447"/>
                  </a:ext>
                </a:extLst>
              </a:tr>
              <a:tr h="299110">
                <a:tc>
                  <a:txBody>
                    <a:bodyPr/>
                    <a:lstStyle/>
                    <a:p>
                      <a:pPr>
                        <a:spcAft>
                          <a:spcPts val="0"/>
                        </a:spcAft>
                      </a:pPr>
                      <a:r>
                        <a:rPr lang="ru-RU"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Всего</a:t>
                      </a:r>
                      <a:endParaRPr lang="en-GB" sz="1400" b="1"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b="1" dirty="0">
                          <a:solidFill>
                            <a:srgbClr val="000000"/>
                          </a:solidFill>
                          <a:effectLst/>
                          <a:latin typeface="Calibri" panose="020F0502020204030204" pitchFamily="34" charset="0"/>
                          <a:ea typeface="Batang"/>
                          <a:cs typeface="Times New Roman" panose="02020603050405020304" pitchFamily="18" charset="0"/>
                        </a:rPr>
                        <a:t>1,037,378</a:t>
                      </a:r>
                      <a:endParaRPr lang="en-GB" sz="1400" b="1"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b="1" dirty="0">
                          <a:solidFill>
                            <a:srgbClr val="000000"/>
                          </a:solidFill>
                          <a:effectLst/>
                          <a:latin typeface="Calibri" panose="020F0502020204030204" pitchFamily="34" charset="0"/>
                          <a:ea typeface="Batang"/>
                          <a:cs typeface="Times New Roman" panose="02020603050405020304" pitchFamily="18" charset="0"/>
                        </a:rPr>
                        <a:t>%</a:t>
                      </a:r>
                      <a:endParaRPr lang="en-GB" sz="1400" b="1"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7117933"/>
                  </a:ext>
                </a:extLst>
              </a:tr>
              <a:tr h="299110">
                <a:tc>
                  <a:txBody>
                    <a:bodyPr/>
                    <a:lstStyle/>
                    <a:p>
                      <a:pPr>
                        <a:spcAft>
                          <a:spcPts val="0"/>
                        </a:spcAft>
                      </a:pPr>
                      <a:r>
                        <a:rPr lang="ru-RU" sz="1400" dirty="0">
                          <a:solidFill>
                            <a:srgbClr val="000000"/>
                          </a:solidFill>
                          <a:effectLst/>
                          <a:latin typeface="Calibri" panose="020F0502020204030204" pitchFamily="34" charset="0"/>
                          <a:ea typeface="Batang"/>
                          <a:cs typeface="Times New Roman" panose="02020603050405020304" pitchFamily="18" charset="0"/>
                        </a:rPr>
                        <a:t>Сирия</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270,728</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26</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265272"/>
                  </a:ext>
                </a:extLst>
              </a:tr>
              <a:tr h="299110">
                <a:tc>
                  <a:txBody>
                    <a:bodyPr/>
                    <a:lstStyle/>
                    <a:p>
                      <a:pPr>
                        <a:spcAft>
                          <a:spcPts val="0"/>
                        </a:spcAft>
                      </a:pPr>
                      <a:r>
                        <a:rPr lang="ru-RU" sz="1400" dirty="0">
                          <a:solidFill>
                            <a:srgbClr val="000000"/>
                          </a:solidFill>
                          <a:effectLst/>
                          <a:latin typeface="Calibri" panose="020F0502020204030204" pitchFamily="34" charset="0"/>
                          <a:ea typeface="Batang"/>
                          <a:cs typeface="Times New Roman" panose="02020603050405020304" pitchFamily="18" charset="0"/>
                        </a:rPr>
                        <a:t>Афганистан</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137,500</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13</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8414858"/>
                  </a:ext>
                </a:extLst>
              </a:tr>
              <a:tr h="299110">
                <a:tc>
                  <a:txBody>
                    <a:bodyPr/>
                    <a:lstStyle/>
                    <a:p>
                      <a:pPr>
                        <a:spcAft>
                          <a:spcPts val="0"/>
                        </a:spcAft>
                      </a:pPr>
                      <a:r>
                        <a:rPr lang="ru-RU" sz="1400" dirty="0">
                          <a:solidFill>
                            <a:srgbClr val="000000"/>
                          </a:solidFill>
                          <a:effectLst/>
                          <a:latin typeface="Calibri" panose="020F0502020204030204" pitchFamily="34" charset="0"/>
                          <a:ea typeface="Batang"/>
                          <a:cs typeface="Times New Roman" panose="02020603050405020304" pitchFamily="18" charset="0"/>
                        </a:rPr>
                        <a:t>Ирак</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99,930</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10</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5434232"/>
                  </a:ext>
                </a:extLst>
              </a:tr>
              <a:tr h="299110">
                <a:tc>
                  <a:txBody>
                    <a:bodyPr/>
                    <a:lstStyle/>
                    <a:p>
                      <a:pPr>
                        <a:spcAft>
                          <a:spcPts val="0"/>
                        </a:spcAft>
                      </a:pPr>
                      <a:r>
                        <a:rPr lang="ru-R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Пакистан</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41,447</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4</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501539"/>
                  </a:ext>
                </a:extLst>
              </a:tr>
              <a:tr h="299110">
                <a:tc>
                  <a:txBody>
                    <a:bodyPr/>
                    <a:lstStyle/>
                    <a:p>
                      <a:pPr>
                        <a:spcAft>
                          <a:spcPts val="0"/>
                        </a:spcAft>
                      </a:pPr>
                      <a:r>
                        <a:rPr lang="ru-RU" sz="1400" dirty="0">
                          <a:solidFill>
                            <a:srgbClr val="000000"/>
                          </a:solidFill>
                          <a:effectLst/>
                          <a:latin typeface="Calibri" panose="020F0502020204030204" pitchFamily="34" charset="0"/>
                          <a:ea typeface="Batang"/>
                          <a:cs typeface="Times New Roman" panose="02020603050405020304" pitchFamily="18" charset="0"/>
                        </a:rPr>
                        <a:t>Албания</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39,595</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4</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7337098"/>
                  </a:ext>
                </a:extLst>
              </a:tr>
              <a:tr h="299110">
                <a:tc>
                  <a:txBody>
                    <a:bodyPr/>
                    <a:lstStyle/>
                    <a:p>
                      <a:pPr>
                        <a:spcAft>
                          <a:spcPts val="0"/>
                        </a:spcAft>
                      </a:pPr>
                      <a:r>
                        <a:rPr lang="ru-RU" sz="1400" dirty="0">
                          <a:solidFill>
                            <a:srgbClr val="000000"/>
                          </a:solidFill>
                          <a:effectLst/>
                          <a:latin typeface="Calibri" panose="020F0502020204030204" pitchFamily="34" charset="0"/>
                          <a:ea typeface="Batang"/>
                          <a:cs typeface="Times New Roman" panose="02020603050405020304" pitchFamily="18" charset="0"/>
                        </a:rPr>
                        <a:t>Нигерия</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38,535</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4</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9972234"/>
                  </a:ext>
                </a:extLst>
              </a:tr>
              <a:tr h="299110">
                <a:tc>
                  <a:txBody>
                    <a:bodyPr/>
                    <a:lstStyle/>
                    <a:p>
                      <a:pPr>
                        <a:spcAft>
                          <a:spcPts val="0"/>
                        </a:spcAft>
                      </a:pPr>
                      <a:r>
                        <a:rPr lang="ru-RU" sz="1400" dirty="0">
                          <a:solidFill>
                            <a:srgbClr val="000000"/>
                          </a:solidFill>
                          <a:effectLst/>
                          <a:latin typeface="Calibri" panose="020F0502020204030204" pitchFamily="34" charset="0"/>
                          <a:ea typeface="Batang"/>
                          <a:cs typeface="Times New Roman" panose="02020603050405020304" pitchFamily="18" charset="0"/>
                        </a:rPr>
                        <a:t>Эритрея</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31,682</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3</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2666414"/>
                  </a:ext>
                </a:extLst>
              </a:tr>
              <a:tr h="299110">
                <a:tc>
                  <a:txBody>
                    <a:bodyPr/>
                    <a:lstStyle/>
                    <a:p>
                      <a:pPr>
                        <a:spcAft>
                          <a:spcPts val="0"/>
                        </a:spcAft>
                      </a:pPr>
                      <a:r>
                        <a:rPr lang="ru-RU" sz="1400" dirty="0">
                          <a:solidFill>
                            <a:srgbClr val="000000"/>
                          </a:solidFill>
                          <a:effectLst/>
                          <a:latin typeface="Calibri" panose="020F0502020204030204" pitchFamily="34" charset="0"/>
                          <a:ea typeface="Batang"/>
                          <a:cs typeface="Times New Roman" panose="02020603050405020304" pitchFamily="18" charset="0"/>
                        </a:rPr>
                        <a:t>Иран</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28,159</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3</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3186614"/>
                  </a:ext>
                </a:extLst>
              </a:tr>
              <a:tr h="299110">
                <a:tc>
                  <a:txBody>
                    <a:bodyPr/>
                    <a:lstStyle/>
                    <a:p>
                      <a:pPr>
                        <a:spcAft>
                          <a:spcPts val="0"/>
                        </a:spcAft>
                      </a:pPr>
                      <a:r>
                        <a:rPr lang="ru-RU" sz="1400" dirty="0">
                          <a:solidFill>
                            <a:srgbClr val="000000"/>
                          </a:solidFill>
                          <a:effectLst/>
                          <a:latin typeface="Calibri" panose="020F0502020204030204" pitchFamily="34" charset="0"/>
                          <a:ea typeface="Batang"/>
                          <a:cs typeface="Times New Roman" panose="02020603050405020304" pitchFamily="18" charset="0"/>
                        </a:rPr>
                        <a:t>Косово</a:t>
                      </a:r>
                      <a:r>
                        <a:rPr lang="en-GB" sz="1400" dirty="0">
                          <a:solidFill>
                            <a:srgbClr val="000000"/>
                          </a:solidFill>
                          <a:effectLst/>
                          <a:latin typeface="Calibri" panose="020F0502020204030204" pitchFamily="34" charset="0"/>
                          <a:ea typeface="Batang"/>
                          <a:cs typeface="Times New Roman" panose="02020603050405020304" pitchFamily="18" charset="0"/>
                        </a:rPr>
                        <a:t> </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27,200</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3</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15012"/>
                  </a:ext>
                </a:extLst>
              </a:tr>
              <a:tr h="299110">
                <a:tc>
                  <a:txBody>
                    <a:bodyPr/>
                    <a:lstStyle/>
                    <a:p>
                      <a:pPr>
                        <a:spcAft>
                          <a:spcPts val="0"/>
                        </a:spcAft>
                      </a:pPr>
                      <a:r>
                        <a:rPr lang="ru-R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Россия</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18,121</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2</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8539814"/>
                  </a:ext>
                </a:extLst>
              </a:tr>
              <a:tr h="299110">
                <a:tc>
                  <a:txBody>
                    <a:bodyPr/>
                    <a:lstStyle/>
                    <a:p>
                      <a:pPr>
                        <a:spcAft>
                          <a:spcPts val="0"/>
                        </a:spcAft>
                      </a:pPr>
                      <a:r>
                        <a:rPr lang="ru-R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Другие</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304,482</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29</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9442100"/>
                  </a:ext>
                </a:extLst>
              </a:tr>
            </a:tbl>
          </a:graphicData>
        </a:graphic>
      </p:graphicFrame>
      <p:sp>
        <p:nvSpPr>
          <p:cNvPr id="12" name="Rectangle 11"/>
          <p:cNvSpPr/>
          <p:nvPr/>
        </p:nvSpPr>
        <p:spPr>
          <a:xfrm>
            <a:off x="939569" y="6597349"/>
            <a:ext cx="6537533"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Source: Eurostat </a:t>
            </a:r>
            <a:r>
              <a:rPr kumimoji="0" lang="en-GB" sz="1000" b="0" i="0" u="none" strike="noStrike" kern="1200" cap="none" spc="0" normalizeH="0" baseline="0" noProof="0" dirty="0" err="1">
                <a:ln>
                  <a:noFill/>
                </a:ln>
                <a:solidFill>
                  <a:prstClr val="white">
                    <a:lumMod val="50000"/>
                  </a:prstClr>
                </a:solidFill>
                <a:effectLst/>
                <a:uLnTx/>
                <a:uFillTx/>
                <a:latin typeface="Calibri" panose="020F0502020204030204" pitchFamily="34" charset="0"/>
                <a:ea typeface="+mn-ea"/>
                <a:cs typeface="Calibri" panose="020F0502020204030204" pitchFamily="34" charset="0"/>
              </a:rPr>
              <a:t>migr_asyappctza</a:t>
            </a:r>
            <a:endPar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sp>
        <p:nvSpPr>
          <p:cNvPr id="3" name="Rectangle 2"/>
          <p:cNvSpPr/>
          <p:nvPr/>
        </p:nvSpPr>
        <p:spPr>
          <a:xfrm>
            <a:off x="1285161" y="6011704"/>
            <a:ext cx="2767985" cy="43088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r>
              <a:rPr kumimoji="0" lang="ru-RU" sz="11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на которые приходится</a:t>
            </a: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56% </a:t>
            </a:r>
            <a:r>
              <a:rPr kumimoji="0" lang="ru-RU" sz="11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иммигрантов из стран, не входящих в ЕС</a:t>
            </a: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r>
              <a:rPr kumimoji="0" lang="ru-RU" sz="11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ЕЭП</a:t>
            </a: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ounded Rectangle 6"/>
          <p:cNvSpPr/>
          <p:nvPr/>
        </p:nvSpPr>
        <p:spPr>
          <a:xfrm>
            <a:off x="4643354" y="1747777"/>
            <a:ext cx="1953491" cy="420150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Важно дать работникам первичного звена медицинской помощи и лицам, формирующим политику,</a:t>
            </a:r>
            <a:r>
              <a:rPr kumimoji="0" lang="en-GB" sz="14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ru-RU" sz="14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информацию о том, какие инфекционные заболевания распространены в странах происхождения</a:t>
            </a:r>
            <a:r>
              <a:rPr kumimoji="0" lang="en-GB" sz="14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ru-RU" sz="14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что определяет направления скрининга в странах назначения</a:t>
            </a:r>
            <a:endParaRPr kumimoji="0" lang="en-GB"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Rounded Rectangle 4"/>
          <p:cNvSpPr/>
          <p:nvPr/>
        </p:nvSpPr>
        <p:spPr>
          <a:xfrm>
            <a:off x="6934851" y="1265245"/>
            <a:ext cx="3278777" cy="72413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Топ-</a:t>
            </a: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10 </a:t>
            </a:r>
            <a:r>
              <a:rPr kumimoji="0" lang="ru-RU"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стран происхождения</a:t>
            </a: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 (</a:t>
            </a:r>
            <a:r>
              <a:rPr kumimoji="0" lang="ru-RU"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национальности</a:t>
            </a: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 </a:t>
            </a:r>
            <a:r>
              <a:rPr kumimoji="0" lang="ru-RU" sz="1800" b="1" i="0" u="none" strike="noStrike" kern="1200" cap="none" spc="0" normalizeH="0" baseline="0" noProof="0" dirty="0">
                <a:ln>
                  <a:noFill/>
                </a:ln>
                <a:solidFill>
                  <a:srgbClr val="C00000"/>
                </a:solidFill>
                <a:effectLst/>
                <a:uLnTx/>
                <a:uFillTx/>
                <a:latin typeface="Calibri" panose="020F0502020204030204" pitchFamily="34" charset="0"/>
                <a:ea typeface="Batang"/>
                <a:cs typeface="Calibri" panose="020F0502020204030204" pitchFamily="34" charset="0"/>
              </a:rPr>
              <a:t>просителей убежища</a:t>
            </a:r>
            <a:r>
              <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Batang"/>
                <a:cs typeface="Calibri" panose="020F0502020204030204" pitchFamily="34" charset="0"/>
              </a:rPr>
              <a:t> </a:t>
            </a:r>
            <a:r>
              <a:rPr kumimoji="0" lang="ru-RU"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в ЕС</a:t>
            </a: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a:t>
            </a:r>
            <a:r>
              <a:rPr kumimoji="0" lang="ru-RU"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ЕЭП</a:t>
            </a: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Rounded Rectangle 12"/>
          <p:cNvSpPr/>
          <p:nvPr/>
        </p:nvSpPr>
        <p:spPr>
          <a:xfrm>
            <a:off x="1055145" y="1197990"/>
            <a:ext cx="3278777" cy="72413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Топ-</a:t>
            </a: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10 </a:t>
            </a:r>
            <a:r>
              <a:rPr kumimoji="0" lang="ru-RU"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стран рождения </a:t>
            </a:r>
            <a:r>
              <a:rPr kumimoji="0" lang="ru-RU" sz="1800" b="1" i="0" u="none" strike="noStrike" kern="1200" cap="none" spc="0" normalizeH="0" baseline="0" noProof="0" dirty="0">
                <a:ln>
                  <a:noFill/>
                </a:ln>
                <a:solidFill>
                  <a:srgbClr val="C00000"/>
                </a:solidFill>
                <a:effectLst/>
                <a:uLnTx/>
                <a:uFillTx/>
                <a:latin typeface="Calibri" panose="020F0502020204030204" pitchFamily="34" charset="0"/>
                <a:ea typeface="Batang"/>
                <a:cs typeface="Calibri" panose="020F0502020204030204" pitchFamily="34" charset="0"/>
              </a:rPr>
              <a:t>иммигрантов</a:t>
            </a: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 </a:t>
            </a:r>
            <a:r>
              <a:rPr kumimoji="0" lang="ru-RU"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в ЕС</a:t>
            </a: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a:t>
            </a:r>
            <a:r>
              <a:rPr kumimoji="0" lang="ru-RU"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ЕЭП</a:t>
            </a: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 </a:t>
            </a: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73364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783" y="260648"/>
            <a:ext cx="9326880" cy="616744"/>
          </a:xfrm>
        </p:spPr>
        <p:txBody>
          <a:bodyPr>
            <a:noAutofit/>
          </a:bodyPr>
          <a:lstStyle/>
          <a:p>
            <a:r>
              <a:rPr lang="ru-RU" sz="3200" dirty="0">
                <a:solidFill>
                  <a:schemeClr val="tx1"/>
                </a:solidFill>
                <a:latin typeface="Calibri" panose="020F0502020204030204" pitchFamily="34" charset="0"/>
              </a:rPr>
              <a:t>Контекст рассмотрения вопросов здоровья мигрантов и инфекционных заболеваний</a:t>
            </a:r>
            <a:endParaRPr lang="en-GB" sz="3200" dirty="0">
              <a:solidFill>
                <a:schemeClr val="tx1"/>
              </a:solidFill>
              <a:latin typeface="Calibri" panose="020F0502020204030204" pitchFamily="34" charset="0"/>
            </a:endParaRPr>
          </a:p>
        </p:txBody>
      </p:sp>
      <p:sp>
        <p:nvSpPr>
          <p:cNvPr id="4" name="Rectangle 3"/>
          <p:cNvSpPr/>
          <p:nvPr/>
        </p:nvSpPr>
        <p:spPr bwMode="auto">
          <a:xfrm>
            <a:off x="796833" y="1124744"/>
            <a:ext cx="10071463" cy="4968552"/>
          </a:xfrm>
          <a:prstGeom prst="rect">
            <a:avLst/>
          </a:prstGeom>
          <a:solidFill>
            <a:srgbClr val="0070C0"/>
          </a:solidFill>
          <a:ln w="38100" cap="flat" cmpd="sng" algn="ctr">
            <a:noFill/>
            <a:prstDash val="solid"/>
            <a:round/>
            <a:headEnd type="none" w="med" len="med"/>
            <a:tailEnd type="none" w="med" len="med"/>
          </a:ln>
          <a:effectLst/>
        </p:spPr>
        <p:txBody>
          <a:bodyPr vert="horz" wrap="square" lIns="54000" tIns="5400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В 2017 году (на 1 января) в ЕС-28 проживало </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512 </a:t>
            </a:r>
            <a:r>
              <a:rPr kumimoji="0" lang="ru-R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млн человек</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p:txBody>
      </p:sp>
      <p:sp>
        <p:nvSpPr>
          <p:cNvPr id="17" name="Rectangle 16"/>
          <p:cNvSpPr/>
          <p:nvPr/>
        </p:nvSpPr>
        <p:spPr>
          <a:xfrm>
            <a:off x="665178" y="6544138"/>
            <a:ext cx="778586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a:t>
            </a:r>
            <a:r>
              <a:rPr kumimoji="0" lang="en-GB" sz="11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Eurostat: https://ec.europa.eu/eurostat/statistics-explained/pdfscache/1275.pdf </a:t>
            </a:r>
          </a:p>
        </p:txBody>
      </p:sp>
      <p:sp>
        <p:nvSpPr>
          <p:cNvPr id="12" name="Rectangle 11"/>
          <p:cNvSpPr/>
          <p:nvPr/>
        </p:nvSpPr>
        <p:spPr bwMode="auto">
          <a:xfrm>
            <a:off x="8715979" y="4409026"/>
            <a:ext cx="2156606" cy="1684271"/>
          </a:xfrm>
          <a:prstGeom prst="rect">
            <a:avLst/>
          </a:prstGeom>
          <a:solidFill>
            <a:srgbClr val="FF0000"/>
          </a:solidFill>
          <a:ln w="38100" cap="flat" cmpd="sng" algn="ctr">
            <a:noFill/>
            <a:prstDash val="solid"/>
            <a:round/>
            <a:headEnd type="none" w="med" len="med"/>
            <a:tailEnd type="none" w="med" len="med"/>
          </a:ln>
          <a:effectLst/>
        </p:spPr>
        <p:txBody>
          <a:bodyPr vert="horz" wrap="square" lIns="54000" tIns="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57.3 million foreign-born (11.2%)*</a:t>
            </a:r>
          </a:p>
        </p:txBody>
      </p:sp>
      <p:sp>
        <p:nvSpPr>
          <p:cNvPr id="18" name="Rectangle 17"/>
          <p:cNvSpPr/>
          <p:nvPr/>
        </p:nvSpPr>
        <p:spPr bwMode="auto">
          <a:xfrm>
            <a:off x="8715976" y="5005364"/>
            <a:ext cx="2156607" cy="1087932"/>
          </a:xfrm>
          <a:prstGeom prst="rect">
            <a:avLst/>
          </a:prstGeom>
          <a:solidFill>
            <a:srgbClr val="00B050"/>
          </a:solidFill>
          <a:ln w="38100" cap="flat" cmpd="sng" algn="ctr">
            <a:noFill/>
            <a:prstDash val="solid"/>
            <a:round/>
            <a:headEnd type="none" w="med" len="med"/>
            <a:tailEnd type="none" w="med" len="med"/>
          </a:ln>
          <a:effectLst/>
        </p:spPr>
        <p:txBody>
          <a:bodyPr vert="horz" wrap="square" lIns="54000" tIns="5400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36.9 million born outside the EU-28 (7.2%)*</a:t>
            </a:r>
          </a:p>
        </p:txBody>
      </p:sp>
      <p:sp>
        <p:nvSpPr>
          <p:cNvPr id="15" name="Rectangle 14"/>
          <p:cNvSpPr/>
          <p:nvPr/>
        </p:nvSpPr>
        <p:spPr bwMode="auto">
          <a:xfrm>
            <a:off x="10451970" y="5818648"/>
            <a:ext cx="419340" cy="274649"/>
          </a:xfrm>
          <a:prstGeom prst="rect">
            <a:avLst/>
          </a:prstGeom>
          <a:solidFill>
            <a:srgbClr val="FFC000"/>
          </a:solidFill>
          <a:ln w="38100" cap="flat" cmpd="sng" algn="ctr">
            <a:noFill/>
            <a:prstDash val="solid"/>
            <a:round/>
            <a:headEnd type="none" w="med" len="med"/>
            <a:tailEnd type="none" w="med" len="med"/>
          </a:ln>
          <a:effectLst/>
        </p:spPr>
        <p:txBody>
          <a:bodyPr vert="horz" wrap="square" lIns="27000" tIns="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r>
              <a:rPr kumimoji="0" lang="en-GB" sz="825" b="0" i="0" u="none" strike="noStrike" kern="1200" cap="none" spc="0" normalizeH="0" baseline="0" noProof="0" dirty="0">
                <a:ln>
                  <a:noFill/>
                </a:ln>
                <a:solidFill>
                  <a:prstClr val="white"/>
                </a:solidFill>
                <a:effectLst/>
                <a:uLnTx/>
                <a:uFillTx/>
                <a:latin typeface="Tahoma" pitchFamily="34" charset="0"/>
                <a:ea typeface="+mn-ea"/>
                <a:cs typeface="+mn-cs"/>
              </a:rPr>
              <a:t>Health issues</a:t>
            </a:r>
          </a:p>
        </p:txBody>
      </p:sp>
      <p:sp>
        <p:nvSpPr>
          <p:cNvPr id="16" name="Rectangle 15"/>
          <p:cNvSpPr/>
          <p:nvPr/>
        </p:nvSpPr>
        <p:spPr bwMode="auto">
          <a:xfrm>
            <a:off x="10750731" y="5995851"/>
            <a:ext cx="131532" cy="97445"/>
          </a:xfrm>
          <a:prstGeom prst="rect">
            <a:avLst/>
          </a:prstGeom>
          <a:solidFill>
            <a:srgbClr val="C00000"/>
          </a:solid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0" name="Rounded Rectangular Callout 9"/>
          <p:cNvSpPr/>
          <p:nvPr/>
        </p:nvSpPr>
        <p:spPr>
          <a:xfrm>
            <a:off x="796834" y="1700808"/>
            <a:ext cx="8000460" cy="4392488"/>
          </a:xfrm>
          <a:prstGeom prst="wedgeRoundRectCallout">
            <a:avLst>
              <a:gd name="adj1" fmla="val 74583"/>
              <a:gd name="adj2" fmla="val 48347"/>
              <a:gd name="adj3" fmla="val 16667"/>
            </a:avLst>
          </a:prstGeom>
          <a:solidFill>
            <a:srgbClr val="C00000"/>
          </a:solidFill>
          <a:ln w="28575" cap="flat" cmpd="sng" algn="ctr">
            <a:solidFill>
              <a:sysClr val="window" lastClr="FFFFFF"/>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ru-RU" sz="2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Мигранты непропорционально затронуты некоторыми инфекционными заболеваниями</a:t>
            </a:r>
            <a:r>
              <a:rPr kumimoji="0" lang="en-GB" sz="2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&gt; 40% </a:t>
            </a:r>
            <a:r>
              <a:rPr kumimoji="0" lang="ru-RU"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диагностированных случаев ВИЧ в ЕС за любой год</a:t>
            </a:r>
            <a:r>
              <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ru-RU"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&gt; 30% </a:t>
            </a:r>
            <a:r>
              <a:rPr kumimoji="0" lang="ru-RU"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диагностированных случаев туберкулеза в ЕС за любой год</a:t>
            </a:r>
            <a:r>
              <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&gt; 25% </a:t>
            </a:r>
            <a:r>
              <a:rPr kumimoji="0" lang="ru-RU"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диагностированных случаев гепатита В и С в ЕС за любой год</a:t>
            </a:r>
            <a:r>
              <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ru-RU"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Среди некоторых подгрупп мигрантов намного ниже показатели вакцинации, чем среди общего населения</a:t>
            </a:r>
            <a:endPar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ru-RU"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Среди некоторых подгрупп мигрантов и просителей убежища намного выше показатели инфицирования лекарственно-устойчивыми бактериями, чем среди общего населения</a:t>
            </a:r>
            <a:endPar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0545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5" grpId="0" animBg="1"/>
      <p:bldP spid="16"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354" y="-27384"/>
            <a:ext cx="7691847" cy="951722"/>
          </a:xfrm>
        </p:spPr>
        <p:txBody>
          <a:bodyPr>
            <a:normAutofit/>
          </a:bodyPr>
          <a:lstStyle/>
          <a:p>
            <a:r>
              <a:rPr lang="ru-RU" sz="4000" dirty="0">
                <a:latin typeface="Calibri" panose="020F0502020204030204" pitchFamily="34" charset="0"/>
                <a:cs typeface="Calibri" panose="020F0502020204030204" pitchFamily="34" charset="0"/>
              </a:rPr>
              <a:t>Бремя заболевания</a:t>
            </a:r>
            <a:r>
              <a:rPr lang="en-GB" sz="4000" dirty="0">
                <a:latin typeface="Calibri" panose="020F0502020204030204" pitchFamily="34" charset="0"/>
                <a:cs typeface="Calibri" panose="020F0502020204030204" pitchFamily="34" charset="0"/>
              </a:rPr>
              <a:t>: </a:t>
            </a:r>
            <a:r>
              <a:rPr lang="ru-RU" sz="4000" dirty="0">
                <a:latin typeface="Calibri" panose="020F0502020204030204" pitchFamily="34" charset="0"/>
                <a:cs typeface="Calibri" panose="020F0502020204030204" pitchFamily="34" charset="0"/>
              </a:rPr>
              <a:t>туберкулез</a:t>
            </a:r>
            <a:endParaRPr lang="en-GB" sz="4000" dirty="0">
              <a:latin typeface="Calibri" panose="020F0502020204030204" pitchFamily="34" charset="0"/>
              <a:cs typeface="Calibri" panose="020F0502020204030204" pitchFamily="34" charset="0"/>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312" t="1491" r="497" b="933"/>
          <a:stretch/>
        </p:blipFill>
        <p:spPr bwMode="auto">
          <a:xfrm>
            <a:off x="809897" y="1484783"/>
            <a:ext cx="9174536" cy="5020519"/>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1652235" y="1180989"/>
            <a:ext cx="3870034" cy="235898"/>
          </a:xfrm>
          <a:prstGeom prst="rect">
            <a:avLst/>
          </a:prstGeom>
        </p:spPr>
        <p:txBody>
          <a:bodyPr wrap="none">
            <a:spAutoFit/>
          </a:bodyPr>
          <a:lstStyle/>
          <a:p>
            <a:pPr marL="0" marR="0" lvl="0" indent="0" algn="l" defTabSz="914400" rtl="0" eaLnBrk="0" fontAlgn="auto" latinLnBrk="0" hangingPunct="1">
              <a:lnSpc>
                <a:spcPts val="1000"/>
              </a:lnSpc>
              <a:spcBef>
                <a:spcPts val="0"/>
              </a:spcBef>
              <a:spcAft>
                <a:spcPts val="600"/>
              </a:spcAft>
              <a:buClrTx/>
              <a:buSzTx/>
              <a:buFontTx/>
              <a:buNone/>
              <a:tabLst/>
              <a:defRPr/>
            </a:pPr>
            <a:r>
              <a:rPr kumimoji="0" lang="ru-RU" sz="1400" b="1" i="0" u="none" strike="noStrike" kern="800" cap="none" spc="0" normalizeH="0" baseline="0" noProof="0" dirty="0">
                <a:ln>
                  <a:noFill/>
                </a:ln>
                <a:solidFill>
                  <a:srgbClr val="69AE23"/>
                </a:solidFill>
                <a:effectLst/>
                <a:uLnTx/>
                <a:uFillTx/>
                <a:latin typeface="Calibri" panose="020F0502020204030204" pitchFamily="34" charset="0"/>
                <a:ea typeface="Arial Unicode MS"/>
                <a:cs typeface="Calibri" panose="020F0502020204030204" pitchFamily="34" charset="0"/>
              </a:rPr>
              <a:t>Рис.</a:t>
            </a:r>
            <a:r>
              <a:rPr kumimoji="0" lang="en-GB" sz="1400" b="1" i="0" u="none" strike="noStrike" kern="800" cap="none" spc="0" normalizeH="0" baseline="0" noProof="0" dirty="0">
                <a:ln>
                  <a:noFill/>
                </a:ln>
                <a:solidFill>
                  <a:srgbClr val="69AE23"/>
                </a:solidFill>
                <a:effectLst/>
                <a:uLnTx/>
                <a:uFillTx/>
                <a:latin typeface="Calibri" panose="020F0502020204030204" pitchFamily="34" charset="0"/>
                <a:ea typeface="Arial Unicode MS"/>
                <a:cs typeface="Calibri" panose="020F0502020204030204" pitchFamily="34" charset="0"/>
              </a:rPr>
              <a:t> 2. </a:t>
            </a:r>
            <a:r>
              <a:rPr kumimoji="0" lang="ru-RU" sz="1400" b="1" i="0" u="none" strike="noStrike" kern="800" cap="none" spc="0" normalizeH="0" baseline="0" noProof="0" dirty="0">
                <a:ln>
                  <a:noFill/>
                </a:ln>
                <a:solidFill>
                  <a:srgbClr val="000000"/>
                </a:solidFill>
                <a:effectLst/>
                <a:uLnTx/>
                <a:uFillTx/>
                <a:latin typeface="Calibri" panose="020F0502020204030204" pitchFamily="34" charset="0"/>
                <a:ea typeface="Arial Unicode MS"/>
                <a:cs typeface="Calibri" panose="020F0502020204030204" pitchFamily="34" charset="0"/>
              </a:rPr>
              <a:t>Карта ВОЗ по заболеваемости ТБ в мире</a:t>
            </a:r>
            <a:endParaRPr kumimoji="0" lang="en-GB" sz="1400" b="1" i="0" u="none" strike="noStrike" kern="800" cap="none" spc="0" normalizeH="0" baseline="0" noProof="0" dirty="0">
              <a:ln>
                <a:noFill/>
              </a:ln>
              <a:solidFill>
                <a:srgbClr val="000000"/>
              </a:solidFill>
              <a:effectLst/>
              <a:uLnTx/>
              <a:uFillTx/>
              <a:latin typeface="Calibri" panose="020F0502020204030204" pitchFamily="34" charset="0"/>
              <a:ea typeface="Arial Unicode MS"/>
              <a:cs typeface="Calibri" panose="020F0502020204030204" pitchFamily="34" charset="0"/>
            </a:endParaRPr>
          </a:p>
        </p:txBody>
      </p:sp>
      <p:sp>
        <p:nvSpPr>
          <p:cNvPr id="6" name="Rectangle 5"/>
          <p:cNvSpPr/>
          <p:nvPr/>
        </p:nvSpPr>
        <p:spPr>
          <a:xfrm>
            <a:off x="809897" y="6588523"/>
            <a:ext cx="6214893"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Batang"/>
                <a:cs typeface="Calibri" panose="020F0502020204030204" pitchFamily="34" charset="0"/>
              </a:rPr>
              <a:t>Source: Global tuberculosis report 2017. Geneva: World Health Organization; 2017. </a:t>
            </a:r>
            <a:endParaRPr kumimoji="0" lang="en-GB" sz="2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2626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0" y="0"/>
            <a:ext cx="6053153" cy="902432"/>
          </a:xfrm>
        </p:spPr>
        <p:txBody>
          <a:bodyPr>
            <a:normAutofit/>
          </a:bodyPr>
          <a:lstStyle/>
          <a:p>
            <a:r>
              <a:rPr lang="ru-RU" sz="4000" dirty="0">
                <a:latin typeface="Calibri" panose="020F0502020204030204" pitchFamily="34" charset="0"/>
              </a:rPr>
              <a:t>Выводы</a:t>
            </a:r>
            <a:endParaRPr lang="en-GB" sz="4000" dirty="0">
              <a:latin typeface="Calibri" panose="020F0502020204030204" pitchFamily="34" charset="0"/>
            </a:endParaRPr>
          </a:p>
        </p:txBody>
      </p:sp>
      <p:sp>
        <p:nvSpPr>
          <p:cNvPr id="5" name="Content Placeholder 2"/>
          <p:cNvSpPr>
            <a:spLocks noGrp="1"/>
          </p:cNvSpPr>
          <p:nvPr>
            <p:ph idx="1"/>
          </p:nvPr>
        </p:nvSpPr>
        <p:spPr>
          <a:xfrm>
            <a:off x="574766" y="1092126"/>
            <a:ext cx="10463348" cy="5577235"/>
          </a:xfrm>
        </p:spPr>
        <p:txBody>
          <a:bodyPr>
            <a:noAutofit/>
          </a:bodyPr>
          <a:lstStyle/>
          <a:p>
            <a:pPr fontAlgn="base"/>
            <a:r>
              <a:rPr lang="ru-RU" sz="2000" dirty="0"/>
              <a:t>Большинство мигрантов, въезжающих в страны ЕС/ЕЭП, здоровы, однако некоторые подгруппы мигрантов несут несоразмерное бремя инфекционных заболеваний и могут иметь более низкий охват вакцинацией в зависимости от страны их происхождения</a:t>
            </a:r>
          </a:p>
          <a:p>
            <a:pPr fontAlgn="base"/>
            <a:r>
              <a:rPr lang="ru-RU" sz="2000" dirty="0"/>
              <a:t>Имеются серьезные пробелы в научной литературе в вопросах эффективности и экономической целесообразности скрининга и вакцинации мигрантов  </a:t>
            </a:r>
          </a:p>
          <a:p>
            <a:pPr fontAlgn="base"/>
            <a:r>
              <a:rPr lang="ru-RU" sz="2000" dirty="0"/>
              <a:t>Имеющиеся данные говорят о следующем:</a:t>
            </a:r>
          </a:p>
          <a:p>
            <a:pPr lvl="1" fontAlgn="base"/>
            <a:r>
              <a:rPr lang="ru-RU" sz="1800" dirty="0"/>
              <a:t>Вероятно эффективно и экономически целесообразно проводить скрининг мигрантов на активный ТБ и ЛТБИ, ВИЧ, ВГС, ВГВ, </a:t>
            </a:r>
            <a:r>
              <a:rPr lang="ru-RU" sz="1800" dirty="0" err="1"/>
              <a:t>стронгилоидоз</a:t>
            </a:r>
            <a:r>
              <a:rPr lang="ru-RU" sz="1800" dirty="0"/>
              <a:t> и </a:t>
            </a:r>
            <a:r>
              <a:rPr lang="ru-RU" sz="1800" dirty="0" err="1"/>
              <a:t>шистосомоз</a:t>
            </a:r>
            <a:endParaRPr lang="ru-RU" sz="1800" dirty="0"/>
          </a:p>
          <a:p>
            <a:pPr lvl="1" fontAlgn="base"/>
            <a:r>
              <a:rPr lang="ru-RU" sz="1800" dirty="0"/>
              <a:t>Имеются очевидные преимущества включения мигрантов в программы вакцинации согласно национальным протоколам</a:t>
            </a:r>
          </a:p>
          <a:p>
            <a:pPr fontAlgn="base"/>
            <a:r>
              <a:rPr lang="ru-RU" sz="2000" dirty="0"/>
              <a:t>Однако это зависит от бремени заболевания в странах происхождения мигрантов</a:t>
            </a:r>
          </a:p>
          <a:p>
            <a:pPr fontAlgn="base"/>
            <a:r>
              <a:rPr lang="ru-RU" sz="2000" dirty="0"/>
              <a:t>Консенсус по поводу потребности проведения бесплатного скрининга, вакцинации и лечения основных инфекционных заболевания среди всех мигрантов в ЕС/ЕЭП, включая нелегальных мигрантов</a:t>
            </a:r>
          </a:p>
          <a:p>
            <a:pPr marL="342900" indent="-342900">
              <a:spcAft>
                <a:spcPts val="1800"/>
              </a:spcAft>
              <a:buFont typeface="Wingdings" panose="05000000000000000000" pitchFamily="2" charset="2"/>
              <a:buChar char="§"/>
            </a:pPr>
            <a:endParaRPr lang="en-GB" sz="2200" dirty="0">
              <a:latin typeface="Calibri" panose="020F0502020204030204" pitchFamily="34" charset="0"/>
            </a:endParaRPr>
          </a:p>
        </p:txBody>
      </p:sp>
    </p:spTree>
    <p:extLst>
      <p:ext uri="{BB962C8B-B14F-4D97-AF65-F5344CB8AC3E}">
        <p14:creationId xmlns:p14="http://schemas.microsoft.com/office/powerpoint/2010/main" val="3806309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09D6-0613-49A4-8E0C-2308FD98CA8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87F7B1A-395D-4AF3-BFE2-8A22AA56E076}"/>
              </a:ext>
            </a:extLst>
          </p:cNvPr>
          <p:cNvSpPr>
            <a:spLocks noGrp="1"/>
          </p:cNvSpPr>
          <p:nvPr>
            <p:ph idx="1"/>
          </p:nvPr>
        </p:nvSpPr>
        <p:spPr/>
        <p:txBody>
          <a:bodyPr/>
          <a:lstStyle/>
          <a:p>
            <a:endParaRPr lang="en-GB" dirty="0"/>
          </a:p>
          <a:p>
            <a:endParaRPr lang="en-GB" dirty="0"/>
          </a:p>
          <a:p>
            <a:pPr algn="ctr"/>
            <a:r>
              <a:rPr lang="en-GB" sz="3600" b="1" dirty="0">
                <a:latin typeface="Calibri" panose="020F0502020204030204" pitchFamily="34" charset="0"/>
                <a:cs typeface="Calibri" panose="020F0502020204030204" pitchFamily="34" charset="0"/>
              </a:rPr>
              <a:t>COVID-19 </a:t>
            </a:r>
            <a:r>
              <a:rPr lang="ru-RU" sz="3600" b="1" dirty="0">
                <a:latin typeface="Calibri" panose="020F0502020204030204" pitchFamily="34" charset="0"/>
                <a:cs typeface="Calibri" panose="020F0502020204030204" pitchFamily="34" charset="0"/>
              </a:rPr>
              <a:t>и мигранты</a:t>
            </a:r>
            <a:endParaRPr lang="en-GB"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1326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157432"/>
            <a:ext cx="10354188" cy="951722"/>
          </a:xfrm>
        </p:spPr>
        <p:txBody>
          <a:bodyPr/>
          <a:lstStyle/>
          <a:p>
            <a:r>
              <a:rPr lang="ru-RU" dirty="0"/>
              <a:t>Вспышки</a:t>
            </a:r>
            <a:r>
              <a:rPr lang="en-GB" dirty="0"/>
              <a:t> COVID-19 </a:t>
            </a:r>
            <a:r>
              <a:rPr lang="ru-RU" dirty="0"/>
              <a:t>в центрах приема мигрантов</a:t>
            </a:r>
            <a:endParaRPr lang="en-GB" dirty="0"/>
          </a:p>
        </p:txBody>
      </p:sp>
      <p:pic>
        <p:nvPicPr>
          <p:cNvPr id="5" name="Picture 4"/>
          <p:cNvPicPr>
            <a:picLocks noChangeAspect="1"/>
          </p:cNvPicPr>
          <p:nvPr/>
        </p:nvPicPr>
        <p:blipFill rotWithShape="1">
          <a:blip r:embed="rId2"/>
          <a:srcRect l="54050" t="9755" r="25092" b="12880"/>
          <a:stretch/>
        </p:blipFill>
        <p:spPr>
          <a:xfrm>
            <a:off x="4189615" y="1452713"/>
            <a:ext cx="4049205" cy="4224269"/>
          </a:xfrm>
          <a:prstGeom prst="rect">
            <a:avLst/>
          </a:prstGeom>
        </p:spPr>
      </p:pic>
      <p:pic>
        <p:nvPicPr>
          <p:cNvPr id="10" name="Picture 9"/>
          <p:cNvPicPr>
            <a:picLocks noChangeAspect="1"/>
          </p:cNvPicPr>
          <p:nvPr/>
        </p:nvPicPr>
        <p:blipFill rotWithShape="1">
          <a:blip r:embed="rId3"/>
          <a:srcRect l="32083" t="12881" r="32743" b="15350"/>
          <a:stretch/>
        </p:blipFill>
        <p:spPr>
          <a:xfrm>
            <a:off x="299753" y="1128019"/>
            <a:ext cx="3190703" cy="366205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l="61134" t="9754" r="13635" b="12798"/>
          <a:stretch/>
        </p:blipFill>
        <p:spPr>
          <a:xfrm>
            <a:off x="7562847" y="3356886"/>
            <a:ext cx="4064769" cy="3509126"/>
          </a:xfrm>
          <a:prstGeom prst="rect">
            <a:avLst/>
          </a:prstGeom>
        </p:spPr>
      </p:pic>
      <p:pic>
        <p:nvPicPr>
          <p:cNvPr id="8" name="Picture 7"/>
          <p:cNvPicPr>
            <a:picLocks noChangeAspect="1"/>
          </p:cNvPicPr>
          <p:nvPr/>
        </p:nvPicPr>
        <p:blipFill rotWithShape="1">
          <a:blip r:embed="rId5"/>
          <a:srcRect l="59587" t="10574" r="19559" b="12964"/>
          <a:stretch/>
        </p:blipFill>
        <p:spPr>
          <a:xfrm>
            <a:off x="2101974" y="3686782"/>
            <a:ext cx="3082880" cy="3179230"/>
          </a:xfrm>
          <a:prstGeom prst="rect">
            <a:avLst/>
          </a:prstGeom>
        </p:spPr>
      </p:pic>
      <p:pic>
        <p:nvPicPr>
          <p:cNvPr id="9" name="Picture 8"/>
          <p:cNvPicPr>
            <a:picLocks noChangeAspect="1"/>
          </p:cNvPicPr>
          <p:nvPr/>
        </p:nvPicPr>
        <p:blipFill rotWithShape="1">
          <a:blip r:embed="rId6"/>
          <a:srcRect l="66760" t="34033" r="13009" b="5720"/>
          <a:stretch/>
        </p:blipFill>
        <p:spPr>
          <a:xfrm>
            <a:off x="8343796" y="901192"/>
            <a:ext cx="3848204" cy="3222982"/>
          </a:xfrm>
          <a:prstGeom prst="rect">
            <a:avLst/>
          </a:prstGeom>
        </p:spPr>
      </p:pic>
    </p:spTree>
    <p:extLst>
      <p:ext uri="{BB962C8B-B14F-4D97-AF65-F5344CB8AC3E}">
        <p14:creationId xmlns:p14="http://schemas.microsoft.com/office/powerpoint/2010/main" val="1215832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3420" t="11912" r="19952" b="4367"/>
          <a:stretch/>
        </p:blipFill>
        <p:spPr>
          <a:xfrm>
            <a:off x="3431876" y="299997"/>
            <a:ext cx="4329987" cy="6131626"/>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E5202B0C-29DC-4588-B49E-0F0A57C1A185}"/>
              </a:ext>
            </a:extLst>
          </p:cNvPr>
          <p:cNvSpPr/>
          <p:nvPr/>
        </p:nvSpPr>
        <p:spPr>
          <a:xfrm>
            <a:off x="432000" y="6552948"/>
            <a:ext cx="8817934"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Source</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ECDC (</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https://www.ecdc.europa.eu/en/publications-data/covid-19-reception-and-detention-centres-migrants-and-refugees</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628759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3200" dirty="0"/>
              <a:t>Основные посылы</a:t>
            </a:r>
            <a:endParaRPr lang="en-GB" sz="3200" dirty="0"/>
          </a:p>
        </p:txBody>
      </p:sp>
      <p:sp>
        <p:nvSpPr>
          <p:cNvPr id="3" name="Rectangle 2"/>
          <p:cNvSpPr/>
          <p:nvPr/>
        </p:nvSpPr>
        <p:spPr>
          <a:xfrm>
            <a:off x="6239915" y="1468285"/>
            <a:ext cx="5471116" cy="504753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ru-RU" sz="2000" b="0" i="0" u="none" strike="noStrike" kern="1200" cap="none" spc="0" normalizeH="0" baseline="0" noProof="0" dirty="0">
                <a:ln>
                  <a:noFill/>
                </a:ln>
                <a:solidFill>
                  <a:prstClr val="black"/>
                </a:solidFill>
                <a:effectLst/>
                <a:uLnTx/>
                <a:uFillTx/>
                <a:latin typeface="Tahoma"/>
                <a:ea typeface="+mn-ea"/>
                <a:cs typeface="+mn-cs"/>
              </a:rPr>
              <a:t>Пандемия</a:t>
            </a:r>
            <a:r>
              <a:rPr kumimoji="0" lang="en-GB" sz="2000" b="0" i="0" u="none" strike="noStrike" kern="1200" cap="none" spc="0" normalizeH="0" baseline="0" noProof="0" dirty="0">
                <a:ln>
                  <a:noFill/>
                </a:ln>
                <a:solidFill>
                  <a:prstClr val="black"/>
                </a:solidFill>
                <a:effectLst/>
                <a:uLnTx/>
                <a:uFillTx/>
                <a:latin typeface="Tahoma"/>
                <a:ea typeface="+mn-ea"/>
                <a:cs typeface="+mn-cs"/>
              </a:rPr>
              <a:t> COVID-19 </a:t>
            </a:r>
            <a:r>
              <a:rPr kumimoji="0" lang="ru-RU" sz="2000" b="0" i="0" u="none" strike="noStrike" kern="1200" cap="none" spc="0" normalizeH="0" baseline="0" noProof="0" dirty="0">
                <a:ln>
                  <a:noFill/>
                </a:ln>
                <a:solidFill>
                  <a:prstClr val="black"/>
                </a:solidFill>
                <a:effectLst/>
                <a:uLnTx/>
                <a:uFillTx/>
                <a:latin typeface="Tahoma"/>
                <a:ea typeface="+mn-ea"/>
                <a:cs typeface="+mn-cs"/>
              </a:rPr>
              <a:t>повышает уязвимость мигрантов и беженцев, проживающих в центрах временного размещения/пребывания</a:t>
            </a: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ru-RU" sz="2000" b="0" i="0" u="none" strike="noStrike" kern="1200" cap="none" spc="0" normalizeH="0" baseline="0" noProof="0" dirty="0">
                <a:ln>
                  <a:noFill/>
                </a:ln>
                <a:solidFill>
                  <a:prstClr val="black"/>
                </a:solidFill>
                <a:effectLst/>
                <a:uLnTx/>
                <a:uFillTx/>
                <a:latin typeface="Tahoma"/>
                <a:ea typeface="+mn-ea"/>
                <a:cs typeface="+mn-cs"/>
              </a:rPr>
              <a:t>Хотя нет данных о том, что передача </a:t>
            </a:r>
            <a:r>
              <a:rPr kumimoji="0" lang="en-GB" sz="2000" b="0" i="0" u="none" strike="noStrike" kern="1200" cap="none" spc="0" normalizeH="0" baseline="0" noProof="0" dirty="0">
                <a:ln>
                  <a:noFill/>
                </a:ln>
                <a:solidFill>
                  <a:prstClr val="black"/>
                </a:solidFill>
                <a:effectLst/>
                <a:uLnTx/>
                <a:uFillTx/>
                <a:latin typeface="Tahoma"/>
                <a:ea typeface="+mn-ea"/>
                <a:cs typeface="+mn-cs"/>
              </a:rPr>
              <a:t>SARS-CoV-2 </a:t>
            </a:r>
            <a:r>
              <a:rPr kumimoji="0" lang="ru-RU" sz="2000" b="0" i="0" u="none" strike="noStrike" kern="1200" cap="none" spc="0" normalizeH="0" baseline="0" noProof="0" dirty="0">
                <a:ln>
                  <a:noFill/>
                </a:ln>
                <a:solidFill>
                  <a:prstClr val="black"/>
                </a:solidFill>
                <a:effectLst/>
                <a:uLnTx/>
                <a:uFillTx/>
                <a:latin typeface="Tahoma"/>
                <a:ea typeface="+mn-ea"/>
                <a:cs typeface="+mn-cs"/>
              </a:rPr>
              <a:t>выше среди мигрантов и беженцев</a:t>
            </a:r>
            <a:r>
              <a:rPr kumimoji="0" lang="en-GB" sz="2000" b="0" i="0" u="none" strike="noStrike" kern="1200" cap="none" spc="0" normalizeH="0" baseline="0" noProof="0" dirty="0">
                <a:ln>
                  <a:noFill/>
                </a:ln>
                <a:solidFill>
                  <a:prstClr val="black"/>
                </a:solidFill>
                <a:effectLst/>
                <a:uLnTx/>
                <a:uFillTx/>
                <a:latin typeface="Tahoma"/>
                <a:ea typeface="+mn-ea"/>
                <a:cs typeface="+mn-cs"/>
              </a:rPr>
              <a:t>, </a:t>
            </a:r>
            <a:r>
              <a:rPr kumimoji="0" lang="ru-RU" sz="2000" b="0" i="0" u="none" strike="noStrike" kern="1200" cap="none" spc="0" normalizeH="0" baseline="0" noProof="0" dirty="0">
                <a:ln>
                  <a:noFill/>
                </a:ln>
                <a:solidFill>
                  <a:prstClr val="black"/>
                </a:solidFill>
                <a:effectLst/>
                <a:uLnTx/>
                <a:uFillTx/>
                <a:latin typeface="Tahoma"/>
                <a:ea typeface="+mn-ea"/>
                <a:cs typeface="+mn-cs"/>
              </a:rPr>
              <a:t>факторы окружающей среды, такие как</a:t>
            </a:r>
            <a:r>
              <a:rPr kumimoji="0" lang="en-GB" sz="2000" b="0" i="0" u="none" strike="noStrike" kern="1200" cap="none" spc="0" normalizeH="0" baseline="0" noProof="0" dirty="0">
                <a:ln>
                  <a:noFill/>
                </a:ln>
                <a:solidFill>
                  <a:prstClr val="black"/>
                </a:solidFill>
                <a:effectLst/>
                <a:uLnTx/>
                <a:uFillTx/>
                <a:latin typeface="Tahoma"/>
                <a:ea typeface="+mn-ea"/>
                <a:cs typeface="+mn-cs"/>
              </a:rPr>
              <a:t>: </a:t>
            </a:r>
          </a:p>
          <a:p>
            <a:pPr marL="742950" marR="0" lvl="1"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ru-RU" sz="1800" b="0" i="0" u="none" strike="noStrike" kern="1200" cap="none" spc="0" normalizeH="0" baseline="0" noProof="0" dirty="0">
                <a:ln>
                  <a:noFill/>
                </a:ln>
                <a:solidFill>
                  <a:prstClr val="black"/>
                </a:solidFill>
                <a:effectLst/>
                <a:uLnTx/>
                <a:uFillTx/>
                <a:latin typeface="Tahoma"/>
                <a:ea typeface="+mn-ea"/>
                <a:cs typeface="+mn-cs"/>
              </a:rPr>
              <a:t>плохая гигиена</a:t>
            </a:r>
            <a:endParaRPr kumimoji="0" lang="en-GB" sz="1800" b="0" i="0" u="none" strike="noStrike" kern="1200" cap="none" spc="0" normalizeH="0" baseline="0" noProof="0" dirty="0">
              <a:ln>
                <a:noFill/>
              </a:ln>
              <a:solidFill>
                <a:prstClr val="black"/>
              </a:solidFill>
              <a:effectLst/>
              <a:uLnTx/>
              <a:uFillTx/>
              <a:latin typeface="Tahoma"/>
              <a:ea typeface="+mn-ea"/>
              <a:cs typeface="+mn-cs"/>
            </a:endParaRPr>
          </a:p>
          <a:p>
            <a:pPr marL="742950" marR="0" lvl="1"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ru-RU" sz="1800" b="0" i="0" u="none" strike="noStrike" kern="1200" cap="none" spc="0" normalizeH="0" baseline="0" noProof="0" dirty="0">
                <a:ln>
                  <a:noFill/>
                </a:ln>
                <a:solidFill>
                  <a:prstClr val="black"/>
                </a:solidFill>
                <a:effectLst/>
                <a:uLnTx/>
                <a:uFillTx/>
                <a:latin typeface="Tahoma"/>
                <a:ea typeface="+mn-ea"/>
                <a:cs typeface="+mn-cs"/>
              </a:rPr>
              <a:t>невозможность физического дистанцирования</a:t>
            </a:r>
            <a:endParaRPr kumimoji="0" lang="en-GB" sz="1800" b="0" i="0" u="none" strike="noStrike" kern="1200" cap="none" spc="0" normalizeH="0" baseline="0" noProof="0" dirty="0">
              <a:ln>
                <a:noFill/>
              </a:ln>
              <a:solidFill>
                <a:prstClr val="black"/>
              </a:solidFill>
              <a:effectLst/>
              <a:uLnTx/>
              <a:uFillTx/>
              <a:latin typeface="Tahoma"/>
              <a:ea typeface="+mn-ea"/>
              <a:cs typeface="+mn-cs"/>
            </a:endParaRPr>
          </a:p>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ru-RU" sz="1800" b="0" i="0" u="none" strike="noStrike" kern="1200" cap="none" spc="0" normalizeH="0" baseline="0" noProof="0" dirty="0">
                <a:ln>
                  <a:noFill/>
                </a:ln>
                <a:solidFill>
                  <a:prstClr val="black"/>
                </a:solidFill>
                <a:effectLst/>
                <a:uLnTx/>
                <a:uFillTx/>
                <a:latin typeface="Tahoma"/>
                <a:ea typeface="+mn-ea"/>
                <a:cs typeface="+mn-cs"/>
              </a:rPr>
              <a:t>перенаселенность</a:t>
            </a:r>
            <a:endParaRPr kumimoji="0" lang="en-GB"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a:ea typeface="+mn-ea"/>
                <a:cs typeface="+mn-cs"/>
              </a:rPr>
              <a:t>    </a:t>
            </a:r>
            <a:r>
              <a:rPr kumimoji="0" lang="ru-RU" sz="2000" b="0" i="0" u="none" strike="noStrike" kern="1200" cap="none" spc="0" normalizeH="0" baseline="0" noProof="0" dirty="0">
                <a:ln>
                  <a:noFill/>
                </a:ln>
                <a:solidFill>
                  <a:prstClr val="black"/>
                </a:solidFill>
                <a:effectLst/>
                <a:uLnTx/>
                <a:uFillTx/>
                <a:latin typeface="Tahoma"/>
                <a:ea typeface="+mn-ea"/>
                <a:cs typeface="+mn-cs"/>
              </a:rPr>
              <a:t>могут повышать их риски заболевания</a:t>
            </a: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p:txBody>
      </p:sp>
      <p:pic>
        <p:nvPicPr>
          <p:cNvPr id="8" name="Picture 7"/>
          <p:cNvPicPr>
            <a:picLocks noChangeAspect="1"/>
          </p:cNvPicPr>
          <p:nvPr/>
        </p:nvPicPr>
        <p:blipFill>
          <a:blip r:embed="rId2"/>
          <a:stretch>
            <a:fillRect/>
          </a:stretch>
        </p:blipFill>
        <p:spPr>
          <a:xfrm>
            <a:off x="122811" y="1506660"/>
            <a:ext cx="2813777" cy="1920404"/>
          </a:xfrm>
          <a:prstGeom prst="rect">
            <a:avLst/>
          </a:prstGeom>
        </p:spPr>
      </p:pic>
      <p:pic>
        <p:nvPicPr>
          <p:cNvPr id="10" name="Picture 9"/>
          <p:cNvPicPr>
            <a:picLocks noChangeAspect="1"/>
          </p:cNvPicPr>
          <p:nvPr/>
        </p:nvPicPr>
        <p:blipFill>
          <a:blip r:embed="rId3"/>
          <a:stretch>
            <a:fillRect/>
          </a:stretch>
        </p:blipFill>
        <p:spPr>
          <a:xfrm>
            <a:off x="50495" y="4156809"/>
            <a:ext cx="2958410" cy="1974362"/>
          </a:xfrm>
          <a:prstGeom prst="rect">
            <a:avLst/>
          </a:prstGeom>
        </p:spPr>
      </p:pic>
      <p:pic>
        <p:nvPicPr>
          <p:cNvPr id="11" name="Picture 10"/>
          <p:cNvPicPr>
            <a:picLocks noChangeAspect="1"/>
          </p:cNvPicPr>
          <p:nvPr/>
        </p:nvPicPr>
        <p:blipFill>
          <a:blip r:embed="rId4"/>
          <a:stretch>
            <a:fillRect/>
          </a:stretch>
        </p:blipFill>
        <p:spPr>
          <a:xfrm>
            <a:off x="3008905" y="1407771"/>
            <a:ext cx="3153177" cy="2107973"/>
          </a:xfrm>
          <a:prstGeom prst="rect">
            <a:avLst/>
          </a:prstGeom>
        </p:spPr>
      </p:pic>
      <p:pic>
        <p:nvPicPr>
          <p:cNvPr id="4" name="Picture 3">
            <a:extLst>
              <a:ext uri="{FF2B5EF4-FFF2-40B4-BE49-F238E27FC236}">
                <a16:creationId xmlns:a16="http://schemas.microsoft.com/office/drawing/2014/main" id="{C9B5E1F9-D516-41AD-9A0C-676DAA491DBD}"/>
              </a:ext>
            </a:extLst>
          </p:cNvPr>
          <p:cNvPicPr>
            <a:picLocks noChangeAspect="1"/>
          </p:cNvPicPr>
          <p:nvPr/>
        </p:nvPicPr>
        <p:blipFill>
          <a:blip r:embed="rId5"/>
          <a:stretch>
            <a:fillRect/>
          </a:stretch>
        </p:blipFill>
        <p:spPr>
          <a:xfrm>
            <a:off x="2662990" y="4111074"/>
            <a:ext cx="3637142" cy="2041995"/>
          </a:xfrm>
          <a:prstGeom prst="rect">
            <a:avLst/>
          </a:prstGeom>
        </p:spPr>
      </p:pic>
      <p:pic>
        <p:nvPicPr>
          <p:cNvPr id="9" name="Picture 2">
            <a:extLst>
              <a:ext uri="{FF2B5EF4-FFF2-40B4-BE49-F238E27FC236}">
                <a16:creationId xmlns:a16="http://schemas.microsoft.com/office/drawing/2014/main" id="{613C75A7-AB9F-470E-BAF9-DB6B7D535A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8740" y="2697319"/>
            <a:ext cx="2975456" cy="197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AB82756D-AF89-4658-AD50-25B2B2DFC939}"/>
              </a:ext>
            </a:extLst>
          </p:cNvPr>
          <p:cNvSpPr/>
          <p:nvPr/>
        </p:nvSpPr>
        <p:spPr>
          <a:xfrm>
            <a:off x="432000" y="6552948"/>
            <a:ext cx="8817934"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Source</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ECDC (</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7"/>
              </a:rPr>
              <a:t>https://www.ecdc.europa.eu/en/publications-data/covid-19-reception-and-detention-centres-migrants-and-refugees</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2408943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3200" dirty="0"/>
              <a:t>Основные посылы</a:t>
            </a:r>
            <a:endParaRPr lang="en-GB" sz="3200" dirty="0"/>
          </a:p>
        </p:txBody>
      </p:sp>
      <p:sp>
        <p:nvSpPr>
          <p:cNvPr id="3" name="Content Placeholder 2"/>
          <p:cNvSpPr>
            <a:spLocks noGrp="1"/>
          </p:cNvSpPr>
          <p:nvPr>
            <p:ph idx="1"/>
          </p:nvPr>
        </p:nvSpPr>
        <p:spPr>
          <a:xfrm>
            <a:off x="432000" y="1408185"/>
            <a:ext cx="5566128" cy="4912236"/>
          </a:xfrm>
        </p:spPr>
        <p:txBody>
          <a:bodyPr>
            <a:normAutofit/>
          </a:bodyPr>
          <a:lstStyle/>
          <a:p>
            <a:pPr marL="457200" indent="-457200">
              <a:spcBef>
                <a:spcPts val="0"/>
              </a:spcBef>
              <a:spcAft>
                <a:spcPts val="2400"/>
              </a:spcAft>
              <a:buFont typeface="Wingdings" panose="05000000000000000000" pitchFamily="2" charset="2"/>
              <a:buChar char="§"/>
            </a:pPr>
            <a:r>
              <a:rPr lang="ru-RU" sz="2000" dirty="0"/>
              <a:t>Все меры физического дистанцирования, которые принимаются в общине, должны также приниматься в центрах временного размещения/пребывания мигрантов</a:t>
            </a:r>
            <a:endParaRPr lang="en-GB" sz="1050" dirty="0"/>
          </a:p>
          <a:p>
            <a:pPr marL="457200" indent="-457200">
              <a:spcBef>
                <a:spcPts val="0"/>
              </a:spcBef>
              <a:spcAft>
                <a:spcPts val="2400"/>
              </a:spcAft>
              <a:buFont typeface="Wingdings" panose="05000000000000000000" pitchFamily="2" charset="2"/>
              <a:buChar char="§"/>
            </a:pPr>
            <a:r>
              <a:rPr lang="ru-RU" sz="2000" dirty="0"/>
              <a:t>Если применение мер физического дистанцирования и снижения рисков невозможно, следует рассмотреть применение мер расселения и эвакуации жителей</a:t>
            </a:r>
            <a:endParaRPr lang="en-GB" sz="1050" dirty="0"/>
          </a:p>
          <a:p>
            <a:pPr marL="457200" indent="-457200">
              <a:spcBef>
                <a:spcPts val="0"/>
              </a:spcBef>
              <a:spcAft>
                <a:spcPts val="2400"/>
              </a:spcAft>
              <a:buFont typeface="Wingdings" panose="05000000000000000000" pitchFamily="2" charset="2"/>
              <a:buChar char="§"/>
            </a:pPr>
            <a:r>
              <a:rPr lang="ru-RU" sz="2000" dirty="0"/>
              <a:t>Нет данных о том, что введение карантина в целых лагерях</a:t>
            </a:r>
            <a:r>
              <a:rPr lang="en-GB" sz="2000" dirty="0"/>
              <a:t> </a:t>
            </a:r>
            <a:r>
              <a:rPr lang="ru-RU" sz="2000" dirty="0"/>
              <a:t>мигрантов эффективно ограничивает передачу </a:t>
            </a:r>
            <a:r>
              <a:rPr lang="en-GB" sz="2000" dirty="0"/>
              <a:t>SARS-CoV-2 </a:t>
            </a:r>
            <a:r>
              <a:rPr lang="ru-RU" sz="2000" dirty="0"/>
              <a:t>в соответствующей местности</a:t>
            </a:r>
            <a:endParaRPr lang="en-GB" sz="2000" b="1" dirty="0">
              <a:solidFill>
                <a:srgbClr val="FF0000"/>
              </a:solidFill>
            </a:endParaRPr>
          </a:p>
        </p:txBody>
      </p:sp>
      <p:sp>
        <p:nvSpPr>
          <p:cNvPr id="4" name="Rectangle 3">
            <a:extLst>
              <a:ext uri="{FF2B5EF4-FFF2-40B4-BE49-F238E27FC236}">
                <a16:creationId xmlns:a16="http://schemas.microsoft.com/office/drawing/2014/main" id="{0B3BBCAF-75DF-4AB9-BE82-3DE0E6DFD7E7}"/>
              </a:ext>
            </a:extLst>
          </p:cNvPr>
          <p:cNvSpPr/>
          <p:nvPr/>
        </p:nvSpPr>
        <p:spPr>
          <a:xfrm>
            <a:off x="432000" y="6552948"/>
            <a:ext cx="8817934"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Source</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ECDC (</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2"/>
              </a:rPr>
              <a:t>https://www.ecdc.europa.eu/en/publications-data/covid-19-reception-and-detention-centres-migrants-and-refugees</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1026" name="Picture 2" descr="Infographic: COVID-19 in reception and detention centres for migrants and refugees">
            <a:extLst>
              <a:ext uri="{FF2B5EF4-FFF2-40B4-BE49-F238E27FC236}">
                <a16:creationId xmlns:a16="http://schemas.microsoft.com/office/drawing/2014/main" id="{218DF073-F674-4458-852E-0BC54E7905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0190" y="1060523"/>
            <a:ext cx="5259898" cy="5259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60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802DD-CE8A-4072-863A-C04FF3FD703F}"/>
              </a:ext>
            </a:extLst>
          </p:cNvPr>
          <p:cNvSpPr>
            <a:spLocks noGrp="1"/>
          </p:cNvSpPr>
          <p:nvPr>
            <p:ph type="title"/>
          </p:nvPr>
        </p:nvSpPr>
        <p:spPr/>
        <p:txBody>
          <a:bodyPr>
            <a:normAutofit fontScale="90000"/>
          </a:bodyPr>
          <a:lstStyle/>
          <a:p>
            <a:r>
              <a:rPr lang="ru-RU" sz="3200" dirty="0">
                <a:latin typeface="Calibri" panose="020F0502020204030204" pitchFamily="34" charset="0"/>
                <a:cs typeface="Calibri" panose="020F0502020204030204" pitchFamily="34" charset="0"/>
              </a:rPr>
              <a:t>Новый отчет</a:t>
            </a:r>
            <a:r>
              <a:rPr lang="en-GB" sz="3200" dirty="0">
                <a:latin typeface="Calibri" panose="020F0502020204030204" pitchFamily="34" charset="0"/>
                <a:cs typeface="Calibri" panose="020F0502020204030204" pitchFamily="34" charset="0"/>
              </a:rPr>
              <a:t> ECDC </a:t>
            </a:r>
            <a:r>
              <a:rPr lang="ru-RU" sz="3200" dirty="0">
                <a:latin typeface="Calibri" panose="020F0502020204030204" pitchFamily="34" charset="0"/>
                <a:cs typeface="Calibri" panose="020F0502020204030204" pitchFamily="34" charset="0"/>
              </a:rPr>
              <a:t>по </a:t>
            </a:r>
            <a:r>
              <a:rPr lang="en-GB" sz="3200" dirty="0">
                <a:latin typeface="Calibri" panose="020F0502020204030204" pitchFamily="34" charset="0"/>
                <a:cs typeface="Calibri" panose="020F0502020204030204" pitchFamily="34" charset="0"/>
              </a:rPr>
              <a:t>COVID-19 </a:t>
            </a:r>
            <a:r>
              <a:rPr lang="ru-RU" sz="3200" dirty="0">
                <a:latin typeface="Calibri" panose="020F0502020204030204" pitchFamily="34" charset="0"/>
                <a:cs typeface="Calibri" panose="020F0502020204030204" pitchFamily="34" charset="0"/>
              </a:rPr>
              <a:t>среди мигрантов/представителей этнических меньшинств</a:t>
            </a:r>
            <a:endParaRPr lang="en-GB" sz="32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B8C33DD0-8D77-43F6-A36F-9336F61B6457}"/>
              </a:ext>
            </a:extLst>
          </p:cNvPr>
          <p:cNvSpPr>
            <a:spLocks noGrp="1"/>
          </p:cNvSpPr>
          <p:nvPr>
            <p:ph idx="1"/>
          </p:nvPr>
        </p:nvSpPr>
        <p:spPr>
          <a:xfrm>
            <a:off x="5663381" y="1474236"/>
            <a:ext cx="6121181" cy="4916731"/>
          </a:xfrm>
        </p:spPr>
        <p:txBody>
          <a:bodyPr>
            <a:normAutofit fontScale="92500" lnSpcReduction="10000"/>
          </a:bodyPr>
          <a:lstStyle/>
          <a:p>
            <a:pPr marL="457200" indent="-457200">
              <a:lnSpc>
                <a:spcPct val="110000"/>
              </a:lnSpc>
              <a:spcBef>
                <a:spcPts val="1800"/>
              </a:spcBef>
              <a:buFont typeface="Wingdings" panose="05000000000000000000" pitchFamily="2" charset="2"/>
              <a:buChar char="§"/>
            </a:pPr>
            <a:r>
              <a:rPr lang="ru-RU" sz="1600" dirty="0">
                <a:latin typeface="+mn-lt"/>
                <a:cs typeface="Calibri" panose="020F0502020204030204" pitchFamily="34" charset="0"/>
              </a:rPr>
              <a:t>Имеются данные о том, что некоторые группы мигрантов могут подвергаться высокому риску контакта и инфицирования </a:t>
            </a:r>
            <a:r>
              <a:rPr lang="en-GB" sz="1600" dirty="0">
                <a:latin typeface="+mn-lt"/>
                <a:cs typeface="Calibri" panose="020F0502020204030204" pitchFamily="34" charset="0"/>
              </a:rPr>
              <a:t>COVID-19</a:t>
            </a:r>
            <a:r>
              <a:rPr lang="ru-RU" sz="1600" dirty="0">
                <a:latin typeface="+mn-lt"/>
                <a:cs typeface="Calibri" panose="020F0502020204030204" pitchFamily="34" charset="0"/>
              </a:rPr>
              <a:t> и что они несоразмерно высоко представлены среди общего числа случаев заболевания и смертности</a:t>
            </a:r>
            <a:endParaRPr lang="en-GB" sz="1600" dirty="0">
              <a:latin typeface="+mn-lt"/>
              <a:cs typeface="Calibri" panose="020F0502020204030204" pitchFamily="34" charset="0"/>
            </a:endParaRPr>
          </a:p>
          <a:p>
            <a:pPr marL="457200" indent="-457200">
              <a:lnSpc>
                <a:spcPct val="110000"/>
              </a:lnSpc>
              <a:spcBef>
                <a:spcPts val="1800"/>
              </a:spcBef>
              <a:buFont typeface="Wingdings" panose="05000000000000000000" pitchFamily="2" charset="2"/>
              <a:buChar char="§"/>
            </a:pPr>
            <a:r>
              <a:rPr lang="ru-RU" sz="1600" dirty="0">
                <a:latin typeface="+mn-lt"/>
                <a:cs typeface="Calibri" panose="020F0502020204030204" pitchFamily="34" charset="0"/>
              </a:rPr>
              <a:t>Некоторые мигранты могут подвергаться повышенному риску контакта с вирусом из-за факторов, к которым относятся </a:t>
            </a:r>
            <a:r>
              <a:rPr lang="ru-RU" sz="1600" dirty="0">
                <a:cs typeface="Calibri" panose="020F0502020204030204" pitchFamily="34" charset="0"/>
              </a:rPr>
              <a:t>профессиональные </a:t>
            </a:r>
            <a:r>
              <a:rPr lang="ru-RU" sz="1600" dirty="0">
                <a:latin typeface="+mn-lt"/>
                <a:cs typeface="Calibri" panose="020F0502020204030204" pitchFamily="34" charset="0"/>
              </a:rPr>
              <a:t>риски</a:t>
            </a:r>
            <a:r>
              <a:rPr lang="en-GB" sz="1600" dirty="0">
                <a:latin typeface="+mn-lt"/>
                <a:cs typeface="Calibri" panose="020F0502020204030204" pitchFamily="34" charset="0"/>
              </a:rPr>
              <a:t>, </a:t>
            </a:r>
            <a:r>
              <a:rPr lang="ru-RU" sz="1600" dirty="0">
                <a:latin typeface="+mn-lt"/>
                <a:cs typeface="Calibri" panose="020F0502020204030204" pitchFamily="34" charset="0"/>
              </a:rPr>
              <a:t>перенаселенность жилищ и более низкий уровень доступа к услугам здравоохранения</a:t>
            </a:r>
            <a:endParaRPr lang="en-GB" sz="1600" dirty="0">
              <a:latin typeface="+mn-lt"/>
              <a:cs typeface="Calibri" panose="020F0502020204030204" pitchFamily="34" charset="0"/>
            </a:endParaRPr>
          </a:p>
          <a:p>
            <a:pPr marL="457200" indent="-457200">
              <a:lnSpc>
                <a:spcPct val="110000"/>
              </a:lnSpc>
              <a:spcBef>
                <a:spcPts val="1800"/>
              </a:spcBef>
              <a:buFont typeface="Wingdings" panose="05000000000000000000" pitchFamily="2" charset="2"/>
              <a:buChar char="§"/>
            </a:pPr>
            <a:r>
              <a:rPr lang="ru-RU" sz="1600" dirty="0">
                <a:latin typeface="+mn-lt"/>
                <a:cs typeface="Calibri" panose="020F0502020204030204" pitchFamily="34" charset="0"/>
              </a:rPr>
              <a:t>Необходимо реализовывать профилактические меры с учетом культурных и языковых потребностей мигрантов</a:t>
            </a:r>
            <a:r>
              <a:rPr lang="en-GB" sz="1600" dirty="0">
                <a:latin typeface="+mn-lt"/>
                <a:cs typeface="Calibri" panose="020F0502020204030204" pitchFamily="34" charset="0"/>
              </a:rPr>
              <a:t>, </a:t>
            </a:r>
            <a:r>
              <a:rPr lang="ru-RU" sz="1600" dirty="0">
                <a:latin typeface="+mn-lt"/>
                <a:cs typeface="Calibri" panose="020F0502020204030204" pitchFamily="34" charset="0"/>
              </a:rPr>
              <a:t>а также обеспечивать эффективную коммуникацию по поводу рисков и профилактики</a:t>
            </a:r>
            <a:endParaRPr lang="en-GB" sz="1600" dirty="0">
              <a:latin typeface="+mn-lt"/>
              <a:cs typeface="Calibri" panose="020F0502020204030204" pitchFamily="34" charset="0"/>
            </a:endParaRPr>
          </a:p>
          <a:p>
            <a:pPr marL="457200" indent="-457200">
              <a:lnSpc>
                <a:spcPct val="120000"/>
              </a:lnSpc>
              <a:spcBef>
                <a:spcPts val="1200"/>
              </a:spcBef>
              <a:buFont typeface="Wingdings" panose="05000000000000000000" pitchFamily="2" charset="2"/>
              <a:buChar char="§"/>
            </a:pPr>
            <a:r>
              <a:rPr lang="ru-RU" sz="1600" dirty="0">
                <a:latin typeface="+mn-lt"/>
                <a:cs typeface="Calibri" panose="020F0502020204030204" pitchFamily="34" charset="0"/>
              </a:rPr>
              <a:t>Следует позаботиться об обеспечении справедливого доступа и обращения за услугами тестирования на</a:t>
            </a:r>
            <a:r>
              <a:rPr lang="en-GB" sz="1600" dirty="0">
                <a:latin typeface="+mn-lt"/>
                <a:cs typeface="Calibri" panose="020F0502020204030204" pitchFamily="34" charset="0"/>
              </a:rPr>
              <a:t> COVID-19, </a:t>
            </a:r>
            <a:r>
              <a:rPr lang="ru-RU" sz="1600" dirty="0">
                <a:latin typeface="+mn-lt"/>
                <a:cs typeface="Calibri" panose="020F0502020204030204" pitchFamily="34" charset="0"/>
              </a:rPr>
              <a:t>а также вакцинам от</a:t>
            </a:r>
            <a:r>
              <a:rPr lang="en-GB" sz="1600" dirty="0">
                <a:latin typeface="+mn-lt"/>
                <a:cs typeface="Calibri" panose="020F0502020204030204" pitchFamily="34" charset="0"/>
              </a:rPr>
              <a:t> COVID-19, </a:t>
            </a:r>
            <a:r>
              <a:rPr lang="ru-RU" sz="1600" dirty="0">
                <a:latin typeface="+mn-lt"/>
                <a:cs typeface="Calibri" panose="020F0502020204030204" pitchFamily="34" charset="0"/>
              </a:rPr>
              <a:t>в частности для мигрантов, не охваченных услугами систем здравоохранения</a:t>
            </a:r>
            <a:endParaRPr lang="en-GB" sz="1600" dirty="0">
              <a:latin typeface="+mn-lt"/>
              <a:cs typeface="Calibri" panose="020F0502020204030204" pitchFamily="34" charset="0"/>
            </a:endParaRPr>
          </a:p>
        </p:txBody>
      </p:sp>
      <p:pic>
        <p:nvPicPr>
          <p:cNvPr id="4" name="Picture 3">
            <a:extLst>
              <a:ext uri="{FF2B5EF4-FFF2-40B4-BE49-F238E27FC236}">
                <a16:creationId xmlns:a16="http://schemas.microsoft.com/office/drawing/2014/main" id="{DAE3DBC6-DD13-48BE-8F5B-919A953F0794}"/>
              </a:ext>
            </a:extLst>
          </p:cNvPr>
          <p:cNvPicPr>
            <a:picLocks noChangeAspect="1"/>
          </p:cNvPicPr>
          <p:nvPr/>
        </p:nvPicPr>
        <p:blipFill rotWithShape="1">
          <a:blip r:embed="rId2"/>
          <a:srcRect l="34596" t="18584" r="33629" b="4119"/>
          <a:stretch/>
        </p:blipFill>
        <p:spPr>
          <a:xfrm>
            <a:off x="575242" y="1376515"/>
            <a:ext cx="4064965" cy="53752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4663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5641" y="116632"/>
            <a:ext cx="6001935" cy="713792"/>
          </a:xfrm>
        </p:spPr>
        <p:txBody>
          <a:bodyPr>
            <a:normAutofit/>
          </a:bodyPr>
          <a:lstStyle/>
          <a:p>
            <a:pPr algn="ctr"/>
            <a:r>
              <a:rPr lang="ru-RU" sz="3600" dirty="0">
                <a:latin typeface="Calibri" panose="020F0502020204030204" pitchFamily="34" charset="0"/>
              </a:rPr>
              <a:t>Выражение благодарности</a:t>
            </a:r>
            <a:endParaRPr lang="en-GB" sz="3600" dirty="0">
              <a:latin typeface="Calibri" panose="020F0502020204030204" pitchFamily="34" charset="0"/>
            </a:endParaRPr>
          </a:p>
        </p:txBody>
      </p:sp>
      <p:sp>
        <p:nvSpPr>
          <p:cNvPr id="5" name="Content Placeholder 2"/>
          <p:cNvSpPr>
            <a:spLocks noGrp="1"/>
          </p:cNvSpPr>
          <p:nvPr>
            <p:ph idx="1"/>
          </p:nvPr>
        </p:nvSpPr>
        <p:spPr>
          <a:xfrm>
            <a:off x="1631504" y="1484784"/>
            <a:ext cx="8856984" cy="5184576"/>
          </a:xfrm>
        </p:spPr>
        <p:txBody>
          <a:bodyPr>
            <a:noAutofit/>
          </a:bodyPr>
          <a:lstStyle/>
          <a:p>
            <a:pPr algn="ctr">
              <a:lnSpc>
                <a:spcPct val="0"/>
              </a:lnSpc>
            </a:pPr>
            <a:r>
              <a:rPr lang="ru-RU" b="1" dirty="0">
                <a:latin typeface="Calibri" panose="020F0502020204030204" pitchFamily="34" charset="0"/>
              </a:rPr>
              <a:t>Коллеги из </a:t>
            </a:r>
            <a:r>
              <a:rPr lang="en-GB" b="1" dirty="0">
                <a:latin typeface="Calibri" panose="020F0502020204030204" pitchFamily="34" charset="0"/>
              </a:rPr>
              <a:t>ECDC</a:t>
            </a:r>
          </a:p>
          <a:p>
            <a:pPr algn="ctr">
              <a:lnSpc>
                <a:spcPct val="110000"/>
              </a:lnSpc>
              <a:spcAft>
                <a:spcPts val="150"/>
              </a:spcAft>
            </a:pPr>
            <a:r>
              <a:rPr lang="en-GB" sz="1400" dirty="0">
                <a:latin typeface="Calibri" panose="020F0502020204030204" pitchFamily="34" charset="0"/>
              </a:rPr>
              <a:t>Marieke van der Werf, Erika Duffell, Anastasia Pharris, Marlena Kaczmarek</a:t>
            </a:r>
          </a:p>
          <a:p>
            <a:pPr algn="ctr">
              <a:lnSpc>
                <a:spcPct val="110000"/>
              </a:lnSpc>
              <a:spcAft>
                <a:spcPts val="150"/>
              </a:spcAft>
            </a:pPr>
            <a:endParaRPr lang="en-GB" sz="1400" dirty="0">
              <a:latin typeface="Calibri" panose="020F0502020204030204" pitchFamily="34" charset="0"/>
            </a:endParaRPr>
          </a:p>
          <a:p>
            <a:pPr algn="ctr">
              <a:lnSpc>
                <a:spcPct val="0"/>
              </a:lnSpc>
            </a:pPr>
            <a:r>
              <a:rPr lang="ru-RU" b="1" dirty="0">
                <a:latin typeface="Calibri" panose="020F0502020204030204" pitchFamily="34" charset="0"/>
              </a:rPr>
              <a:t>Группа разработки руководств по скринингу мигрантов </a:t>
            </a:r>
            <a:endParaRPr lang="en-GB" b="1" dirty="0">
              <a:latin typeface="Calibri" panose="020F0502020204030204" pitchFamily="34" charset="0"/>
            </a:endParaRPr>
          </a:p>
          <a:p>
            <a:pPr algn="ctr">
              <a:lnSpc>
                <a:spcPct val="110000"/>
              </a:lnSpc>
            </a:pPr>
            <a:r>
              <a:rPr lang="en-GB" sz="1400" dirty="0">
                <a:latin typeface="Calibri" panose="020F0502020204030204" pitchFamily="34" charset="0"/>
              </a:rPr>
              <a:t>Kevin </a:t>
            </a:r>
            <a:r>
              <a:rPr lang="en-GB" sz="1400" dirty="0" err="1">
                <a:latin typeface="Calibri" panose="020F0502020204030204" pitchFamily="34" charset="0"/>
              </a:rPr>
              <a:t>Pottie</a:t>
            </a:r>
            <a:r>
              <a:rPr lang="en-GB" sz="1400" dirty="0">
                <a:latin typeface="Calibri" panose="020F0502020204030204" pitchFamily="34" charset="0"/>
              </a:rPr>
              <a:t>, Chis Greenaway, Chuck Hui, Rachel Morton, Ana </a:t>
            </a:r>
            <a:r>
              <a:rPr lang="en-GB" sz="1400" dirty="0" err="1">
                <a:latin typeface="Calibri" panose="020F0502020204030204" pitchFamily="34" charset="0"/>
              </a:rPr>
              <a:t>Requena</a:t>
            </a:r>
            <a:r>
              <a:rPr lang="en-GB" sz="1400" dirty="0">
                <a:latin typeface="Calibri" panose="020F0502020204030204" pitchFamily="34" charset="0"/>
              </a:rPr>
              <a:t>, Eric </a:t>
            </a:r>
            <a:r>
              <a:rPr lang="en-GB" sz="1400" dirty="0" err="1">
                <a:latin typeface="Calibri" panose="020F0502020204030204" pitchFamily="34" charset="0"/>
              </a:rPr>
              <a:t>Agbata</a:t>
            </a:r>
            <a:r>
              <a:rPr lang="en-GB" sz="1400" dirty="0">
                <a:latin typeface="Calibri" panose="020F0502020204030204" pitchFamily="34" charset="0"/>
              </a:rPr>
              <a:t>, Daniel </a:t>
            </a:r>
            <a:r>
              <a:rPr lang="en-GB" sz="1400" dirty="0" err="1">
                <a:latin typeface="Calibri" panose="020F0502020204030204" pitchFamily="34" charset="0"/>
              </a:rPr>
              <a:t>Myran</a:t>
            </a:r>
            <a:r>
              <a:rPr lang="en-GB" sz="1400" dirty="0">
                <a:latin typeface="Calibri" panose="020F0502020204030204" pitchFamily="34" charset="0"/>
              </a:rPr>
              <a:t>, Beverly-Ann Biggs</a:t>
            </a:r>
            <a:r>
              <a:rPr lang="en-US" sz="1400" dirty="0">
                <a:latin typeface="Calibri" panose="020F0502020204030204" pitchFamily="34" charset="0"/>
                <a:ea typeface="ＭＳ Ｐゴシック" charset="0"/>
              </a:rPr>
              <a:t>, Jessica Dunn, T</a:t>
            </a:r>
            <a:r>
              <a:rPr lang="en-GB" sz="1400" dirty="0" err="1">
                <a:latin typeface="Calibri" panose="020F0502020204030204" pitchFamily="34" charset="0"/>
              </a:rPr>
              <a:t>amara</a:t>
            </a:r>
            <a:r>
              <a:rPr lang="en-GB" sz="1400" dirty="0">
                <a:latin typeface="Calibri" panose="020F0502020204030204" pitchFamily="34" charset="0"/>
              </a:rPr>
              <a:t> </a:t>
            </a:r>
            <a:r>
              <a:rPr lang="en-GB" sz="1400" dirty="0" err="1">
                <a:latin typeface="Calibri" panose="020F0502020204030204" pitchFamily="34" charset="0"/>
              </a:rPr>
              <a:t>Lofti</a:t>
            </a:r>
            <a:r>
              <a:rPr lang="en-GB" sz="1400" dirty="0">
                <a:latin typeface="Calibri" panose="020F0502020204030204" pitchFamily="34" charset="0"/>
              </a:rPr>
              <a:t>, </a:t>
            </a:r>
            <a:r>
              <a:rPr lang="en-US" sz="1400" dirty="0">
                <a:latin typeface="Calibri" panose="020F0502020204030204" pitchFamily="34" charset="0"/>
                <a:ea typeface="ＭＳ Ｐゴシック" charset="0"/>
              </a:rPr>
              <a:t>Elie </a:t>
            </a:r>
            <a:r>
              <a:rPr lang="en-US" sz="1400" dirty="0" err="1">
                <a:latin typeface="Calibri" panose="020F0502020204030204" pitchFamily="34" charset="0"/>
                <a:ea typeface="ＭＳ Ｐゴシック" charset="0"/>
              </a:rPr>
              <a:t>Akl</a:t>
            </a:r>
            <a:r>
              <a:rPr lang="en-US" sz="1400" dirty="0">
                <a:latin typeface="Calibri" panose="020F0502020204030204" pitchFamily="34" charset="0"/>
                <a:ea typeface="ＭＳ Ｐゴシック" charset="0"/>
              </a:rPr>
              <a:t>,</a:t>
            </a:r>
            <a:r>
              <a:rPr lang="en-GB" sz="1400" dirty="0">
                <a:latin typeface="Calibri" panose="020F0502020204030204" pitchFamily="34" charset="0"/>
              </a:rPr>
              <a:t> Joerg </a:t>
            </a:r>
            <a:r>
              <a:rPr lang="en-GB" sz="1400" dirty="0" err="1">
                <a:latin typeface="Calibri" panose="020F0502020204030204" pitchFamily="34" charset="0"/>
              </a:rPr>
              <a:t>Meerpohl</a:t>
            </a:r>
            <a:r>
              <a:rPr lang="en-GB" sz="1400" dirty="0">
                <a:latin typeface="Calibri" panose="020F0502020204030204" pitchFamily="34" charset="0"/>
              </a:rPr>
              <a:t>, Al Mayhew, Olivia </a:t>
            </a:r>
            <a:r>
              <a:rPr lang="en-GB" sz="1400" dirty="0" err="1">
                <a:latin typeface="Calibri" panose="020F0502020204030204" pitchFamily="34" charset="0"/>
              </a:rPr>
              <a:t>Magwood</a:t>
            </a:r>
            <a:r>
              <a:rPr lang="en-GB" sz="1400" dirty="0">
                <a:latin typeface="Calibri" panose="020F0502020204030204" pitchFamily="34" charset="0"/>
              </a:rPr>
              <a:t>, </a:t>
            </a:r>
            <a:r>
              <a:rPr lang="en-GB" sz="1400" dirty="0" err="1">
                <a:latin typeface="Calibri" panose="020F0502020204030204" pitchFamily="34" charset="0"/>
              </a:rPr>
              <a:t>Prinon</a:t>
            </a:r>
            <a:r>
              <a:rPr lang="en-GB" sz="1400" dirty="0">
                <a:latin typeface="Calibri" panose="020F0502020204030204" pitchFamily="34" charset="0"/>
              </a:rPr>
              <a:t> Rahman, </a:t>
            </a:r>
            <a:r>
              <a:rPr lang="en-US" sz="1400" dirty="0">
                <a:latin typeface="Calibri" panose="020F0502020204030204" pitchFamily="34" charset="0"/>
                <a:ea typeface="ＭＳ Ｐゴシック" charset="0"/>
              </a:rPr>
              <a:t>Tatum McLeod, Robin Christensen, </a:t>
            </a:r>
            <a:r>
              <a:rPr lang="en-GB" sz="1400" dirty="0">
                <a:latin typeface="Calibri" panose="020F0502020204030204" pitchFamily="34" charset="0"/>
              </a:rPr>
              <a:t>William Stauffer, </a:t>
            </a:r>
            <a:r>
              <a:rPr lang="en-US" sz="1400" dirty="0">
                <a:latin typeface="Calibri" panose="020F0502020204030204" pitchFamily="34" charset="0"/>
              </a:rPr>
              <a:t>Nick </a:t>
            </a:r>
            <a:r>
              <a:rPr lang="en-US" sz="1400" dirty="0" err="1">
                <a:latin typeface="Calibri" panose="020F0502020204030204" pitchFamily="34" charset="0"/>
              </a:rPr>
              <a:t>Rowbotham</a:t>
            </a:r>
            <a:r>
              <a:rPr lang="en-US" sz="1400" dirty="0">
                <a:latin typeface="Calibri" panose="020F0502020204030204" pitchFamily="34" charset="0"/>
              </a:rPr>
              <a:t>, Luisa </a:t>
            </a:r>
            <a:r>
              <a:rPr lang="en-US" sz="1400" dirty="0" err="1">
                <a:latin typeface="Calibri" panose="020F0502020204030204" pitchFamily="34" charset="0"/>
              </a:rPr>
              <a:t>Menjivar</a:t>
            </a:r>
            <a:r>
              <a:rPr lang="en-US" sz="1400" dirty="0">
                <a:latin typeface="Calibri" panose="020F0502020204030204" pitchFamily="34" charset="0"/>
              </a:rPr>
              <a:t> Ponce, Anh Tran, </a:t>
            </a:r>
            <a:r>
              <a:rPr lang="en-GB" sz="1400" dirty="0">
                <a:latin typeface="Calibri" panose="020F0502020204030204" pitchFamily="34" charset="0"/>
              </a:rPr>
              <a:t>José Muñoz, Pablo Alonso-</a:t>
            </a:r>
            <a:r>
              <a:rPr lang="en-GB" sz="1400" dirty="0" err="1">
                <a:latin typeface="Calibri" panose="020F0502020204030204" pitchFamily="34" charset="0"/>
              </a:rPr>
              <a:t>Coello</a:t>
            </a:r>
            <a:r>
              <a:rPr lang="en-GB" sz="1400" dirty="0">
                <a:latin typeface="Calibri" panose="020F0502020204030204" pitchFamily="34" charset="0"/>
              </a:rPr>
              <a:t>, </a:t>
            </a:r>
            <a:r>
              <a:rPr lang="en-CA" sz="1400" dirty="0">
                <a:latin typeface="Calibri" panose="020F0502020204030204" pitchFamily="34" charset="0"/>
              </a:rPr>
              <a:t>Alberto </a:t>
            </a:r>
            <a:r>
              <a:rPr lang="en-CA" sz="1400" dirty="0" err="1">
                <a:latin typeface="Calibri" panose="020F0502020204030204" pitchFamily="34" charset="0"/>
              </a:rPr>
              <a:t>Matteelli</a:t>
            </a:r>
            <a:r>
              <a:rPr lang="en-CA" sz="1400" dirty="0">
                <a:latin typeface="Calibri" panose="020F0502020204030204" pitchFamily="34" charset="0"/>
              </a:rPr>
              <a:t>, David Ingleby, </a:t>
            </a:r>
            <a:r>
              <a:rPr lang="en-CA" sz="1400" dirty="0" err="1">
                <a:latin typeface="Calibri" panose="020F0502020204030204" pitchFamily="34" charset="0"/>
              </a:rPr>
              <a:t>Moneeza</a:t>
            </a:r>
            <a:r>
              <a:rPr lang="en-CA" sz="1400" dirty="0">
                <a:latin typeface="Calibri" panose="020F0502020204030204" pitchFamily="34" charset="0"/>
              </a:rPr>
              <a:t> </a:t>
            </a:r>
            <a:r>
              <a:rPr lang="en-CA" sz="1400" dirty="0" err="1">
                <a:latin typeface="Calibri" panose="020F0502020204030204" pitchFamily="34" charset="0"/>
              </a:rPr>
              <a:t>Walji</a:t>
            </a:r>
            <a:r>
              <a:rPr lang="en-CA" sz="1400" dirty="0">
                <a:latin typeface="Calibri" panose="020F0502020204030204" pitchFamily="34" charset="0"/>
              </a:rPr>
              <a:t>, Vivian Welch, Ted McConnell, </a:t>
            </a:r>
            <a:r>
              <a:rPr lang="en-CA" sz="1400" dirty="0">
                <a:latin typeface="Calibri" panose="020F0502020204030204" pitchFamily="34" charset="0"/>
                <a:ea typeface="MS PGothic" pitchFamily="34" charset="-128"/>
              </a:rPr>
              <a:t>Brittany </a:t>
            </a:r>
            <a:r>
              <a:rPr lang="en-CA" sz="1400" dirty="0" err="1">
                <a:latin typeface="Calibri" panose="020F0502020204030204" pitchFamily="34" charset="0"/>
                <a:ea typeface="MS PGothic" pitchFamily="34" charset="-128"/>
              </a:rPr>
              <a:t>Scarfo</a:t>
            </a:r>
            <a:r>
              <a:rPr lang="en-CA" sz="1400" dirty="0">
                <a:latin typeface="Calibri" panose="020F0502020204030204" pitchFamily="34" charset="0"/>
                <a:ea typeface="MS PGothic" pitchFamily="34" charset="-128"/>
              </a:rPr>
              <a:t>, </a:t>
            </a:r>
            <a:r>
              <a:rPr lang="en-CA" sz="1400" dirty="0">
                <a:latin typeface="Calibri" panose="020F0502020204030204" pitchFamily="34" charset="0"/>
              </a:rPr>
              <a:t>Ted McConnell, Holger J </a:t>
            </a:r>
            <a:r>
              <a:rPr lang="en-CA" sz="1400" dirty="0" err="1">
                <a:latin typeface="Calibri" panose="020F0502020204030204" pitchFamily="34" charset="0"/>
              </a:rPr>
              <a:t>Schünemann</a:t>
            </a:r>
            <a:endParaRPr lang="en-CA" sz="1400" dirty="0">
              <a:latin typeface="Calibri" panose="020F0502020204030204" pitchFamily="34" charset="0"/>
            </a:endParaRPr>
          </a:p>
          <a:p>
            <a:pPr algn="ctr"/>
            <a:endParaRPr lang="en-GB" sz="2000" dirty="0">
              <a:latin typeface="Calibri" panose="020F0502020204030204" pitchFamily="34" charset="0"/>
            </a:endParaRPr>
          </a:p>
          <a:p>
            <a:pPr algn="ctr">
              <a:lnSpc>
                <a:spcPct val="0"/>
              </a:lnSpc>
            </a:pPr>
            <a:r>
              <a:rPr lang="ru-RU" b="1" dirty="0">
                <a:latin typeface="Calibri" panose="020F0502020204030204" pitchFamily="34" charset="0"/>
              </a:rPr>
              <a:t>Члены научной коллегии</a:t>
            </a:r>
            <a:endParaRPr lang="en-GB" b="1" dirty="0">
              <a:latin typeface="Calibri" panose="020F0502020204030204" pitchFamily="34" charset="0"/>
            </a:endParaRPr>
          </a:p>
          <a:p>
            <a:pPr algn="ctr">
              <a:lnSpc>
                <a:spcPct val="110000"/>
              </a:lnSpc>
            </a:pPr>
            <a:r>
              <a:rPr lang="en-GB" sz="1400" dirty="0">
                <a:latin typeface="Calibri" panose="020F0502020204030204" pitchFamily="34" charset="0"/>
              </a:rPr>
              <a:t>Angel Kunchev, Gabrielle Jones, Anna </a:t>
            </a:r>
            <a:r>
              <a:rPr lang="en-GB" sz="1400" dirty="0" err="1">
                <a:latin typeface="Calibri" panose="020F0502020204030204" pitchFamily="34" charset="0"/>
              </a:rPr>
              <a:t>Kuenhe</a:t>
            </a:r>
            <a:r>
              <a:rPr lang="en-GB" sz="1400" dirty="0">
                <a:latin typeface="Calibri" panose="020F0502020204030204" pitchFamily="34" charset="0"/>
              </a:rPr>
              <a:t>, Andreas Gilsdorf, </a:t>
            </a:r>
            <a:r>
              <a:rPr lang="en-GB" sz="1400" dirty="0" err="1">
                <a:latin typeface="Calibri" panose="020F0502020204030204" pitchFamily="34" charset="0"/>
              </a:rPr>
              <a:t>Agoritsa</a:t>
            </a:r>
            <a:r>
              <a:rPr lang="en-GB" sz="1400" dirty="0">
                <a:latin typeface="Calibri" panose="020F0502020204030204" pitchFamily="34" charset="0"/>
              </a:rPr>
              <a:t> Baka, Apostoles </a:t>
            </a:r>
            <a:r>
              <a:rPr lang="en-GB" sz="1400" dirty="0" err="1">
                <a:latin typeface="Calibri" panose="020F0502020204030204" pitchFamily="34" charset="0"/>
              </a:rPr>
              <a:t>Veizis</a:t>
            </a:r>
            <a:r>
              <a:rPr lang="en-GB" sz="1400" dirty="0">
                <a:latin typeface="Calibri" panose="020F0502020204030204" pitchFamily="34" charset="0"/>
              </a:rPr>
              <a:t>, Lelia Thornton, Silvia Declich, Francesco Castelli, Pierluigi Lopalco, Michael Vonk, Maria van den Muijsenbergh, Irene Veldhuijzen, Maria Axelsson, Sonia Dias, Henrique Barros, Manuel Carballo, Katherine Russell, Ines Campos-Matos, Dominik Zenner, Manish Pareek, Rebecca Hall, Isabel de la Mata, Olga </a:t>
            </a:r>
            <a:r>
              <a:rPr lang="en-GB" sz="1400" dirty="0" err="1">
                <a:latin typeface="Calibri" panose="020F0502020204030204" pitchFamily="34" charset="0"/>
              </a:rPr>
              <a:t>Gorbacheva</a:t>
            </a:r>
            <a:r>
              <a:rPr lang="en-GB" sz="1400" dirty="0">
                <a:latin typeface="Calibri" panose="020F0502020204030204" pitchFamily="34" charset="0"/>
              </a:rPr>
              <a:t>, Joao </a:t>
            </a:r>
            <a:r>
              <a:rPr lang="en-GB" sz="1400" dirty="0" err="1">
                <a:latin typeface="Calibri" panose="020F0502020204030204" pitchFamily="34" charset="0"/>
              </a:rPr>
              <a:t>Pires</a:t>
            </a:r>
            <a:r>
              <a:rPr lang="en-GB" sz="1400" dirty="0">
                <a:latin typeface="Calibri" panose="020F0502020204030204" pitchFamily="34" charset="0"/>
              </a:rPr>
              <a:t>, </a:t>
            </a:r>
            <a:r>
              <a:rPr lang="en-GB" sz="1400" dirty="0" err="1">
                <a:latin typeface="Calibri" panose="020F0502020204030204" pitchFamily="34" charset="0"/>
              </a:rPr>
              <a:t>Ludovica</a:t>
            </a:r>
            <a:r>
              <a:rPr lang="en-GB" sz="1400" dirty="0">
                <a:latin typeface="Calibri" panose="020F0502020204030204" pitchFamily="34" charset="0"/>
              </a:rPr>
              <a:t> </a:t>
            </a:r>
            <a:r>
              <a:rPr lang="en-GB" sz="1400" dirty="0" err="1">
                <a:latin typeface="Calibri" panose="020F0502020204030204" pitchFamily="34" charset="0"/>
              </a:rPr>
              <a:t>Banfi</a:t>
            </a:r>
            <a:r>
              <a:rPr lang="en-GB" sz="1400" dirty="0">
                <a:latin typeface="Calibri" panose="020F0502020204030204" pitchFamily="34" charset="0"/>
              </a:rPr>
              <a:t>, Cliona </a:t>
            </a:r>
            <a:r>
              <a:rPr lang="de-DE" sz="1400" dirty="0">
                <a:latin typeface="Calibri" panose="020F0502020204030204" pitchFamily="34" charset="0"/>
              </a:rPr>
              <a:t>M Cheallaigh</a:t>
            </a:r>
          </a:p>
          <a:p>
            <a:pPr algn="ctr">
              <a:lnSpc>
                <a:spcPct val="120000"/>
              </a:lnSpc>
            </a:pPr>
            <a:endParaRPr lang="de-DE" sz="1800" dirty="0">
              <a:latin typeface="Calibri" panose="020F0502020204030204" pitchFamily="34" charset="0"/>
            </a:endParaRPr>
          </a:p>
          <a:p>
            <a:pPr algn="ctr">
              <a:lnSpc>
                <a:spcPct val="0"/>
              </a:lnSpc>
            </a:pPr>
            <a:r>
              <a:rPr lang="ru-RU" b="1" dirty="0">
                <a:latin typeface="Calibri" panose="020F0502020204030204" pitchFamily="34" charset="0"/>
              </a:rPr>
              <a:t>Особая благодарность</a:t>
            </a:r>
            <a:endParaRPr lang="de-DE" b="1" dirty="0">
              <a:latin typeface="Calibri" panose="020F0502020204030204" pitchFamily="34" charset="0"/>
            </a:endParaRPr>
          </a:p>
          <a:p>
            <a:pPr algn="ctr">
              <a:lnSpc>
                <a:spcPct val="120000"/>
              </a:lnSpc>
            </a:pPr>
            <a:r>
              <a:rPr lang="de-DE" sz="1400" dirty="0">
                <a:latin typeface="Calibri" panose="020F0502020204030204" pitchFamily="34" charset="0"/>
              </a:rPr>
              <a:t>Sally Hargreaves, Laura Nellums, </a:t>
            </a:r>
            <a:r>
              <a:rPr lang="en-CA" sz="1400" dirty="0">
                <a:latin typeface="Calibri" panose="020F0502020204030204" pitchFamily="34" charset="0"/>
              </a:rPr>
              <a:t>David Ingleby</a:t>
            </a:r>
            <a:endParaRPr lang="en-GB" sz="1400" dirty="0">
              <a:latin typeface="Calibri" panose="020F0502020204030204" pitchFamily="34" charset="0"/>
            </a:endParaRPr>
          </a:p>
        </p:txBody>
      </p:sp>
    </p:spTree>
    <p:extLst>
      <p:ext uri="{BB962C8B-B14F-4D97-AF65-F5344CB8AC3E}">
        <p14:creationId xmlns:p14="http://schemas.microsoft.com/office/powerpoint/2010/main" val="3481961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Content Placeholder 2"/>
          <p:cNvSpPr>
            <a:spLocks noGrp="1"/>
          </p:cNvSpPr>
          <p:nvPr>
            <p:ph idx="1"/>
          </p:nvPr>
        </p:nvSpPr>
        <p:spPr>
          <a:xfrm>
            <a:off x="2945548" y="1827970"/>
            <a:ext cx="6385817" cy="3527045"/>
          </a:xfrm>
        </p:spPr>
        <p:txBody>
          <a:bodyPr>
            <a:noAutofit/>
          </a:bodyPr>
          <a:lstStyle/>
          <a:p>
            <a:pPr>
              <a:defRPr/>
            </a:pPr>
            <a:endParaRPr lang="en-GB" altLang="en-US" sz="2700" dirty="0">
              <a:latin typeface="Calibri" panose="020F0502020204030204" pitchFamily="34" charset="0"/>
            </a:endParaRPr>
          </a:p>
          <a:p>
            <a:pPr algn="ctr">
              <a:defRPr/>
            </a:pPr>
            <a:r>
              <a:rPr lang="ru-RU" altLang="en-US" sz="4000" dirty="0">
                <a:latin typeface="Calibri" panose="020F0502020204030204" pitchFamily="34" charset="0"/>
              </a:rPr>
              <a:t>Спасибо!</a:t>
            </a:r>
            <a:endParaRPr lang="en-GB" altLang="en-US" sz="4000" dirty="0">
              <a:latin typeface="Calibri" panose="020F0502020204030204" pitchFamily="34" charset="0"/>
            </a:endParaRPr>
          </a:p>
          <a:p>
            <a:pPr algn="ctr">
              <a:defRPr/>
            </a:pPr>
            <a:endParaRPr lang="en-GB" altLang="en-US" sz="1350" dirty="0">
              <a:latin typeface="Calibri" panose="020F0502020204030204" pitchFamily="34" charset="0"/>
            </a:endParaRPr>
          </a:p>
          <a:p>
            <a:pPr algn="ctr">
              <a:defRPr/>
            </a:pPr>
            <a:endParaRPr lang="en-GB" altLang="en-US" dirty="0">
              <a:latin typeface="Calibri" panose="020F0502020204030204" pitchFamily="34" charset="0"/>
            </a:endParaRPr>
          </a:p>
          <a:p>
            <a:pPr algn="ctr">
              <a:defRPr/>
            </a:pPr>
            <a:r>
              <a:rPr lang="en-GB" altLang="en-US" sz="2000" u="sng" dirty="0">
                <a:solidFill>
                  <a:srgbClr val="0070C0"/>
                </a:solidFill>
                <a:latin typeface="Calibri" panose="020F0502020204030204" pitchFamily="34" charset="0"/>
              </a:rPr>
              <a:t>teymur.noori@ecdc.europa.eu</a:t>
            </a:r>
          </a:p>
          <a:p>
            <a:pPr algn="ctr">
              <a:defRPr/>
            </a:pPr>
            <a:endParaRPr lang="en-GB" altLang="en-US" sz="1500" u="sng" dirty="0">
              <a:latin typeface="Calibri" panose="020F0502020204030204" pitchFamily="34" charset="0"/>
            </a:endParaRPr>
          </a:p>
        </p:txBody>
      </p:sp>
    </p:spTree>
    <p:extLst>
      <p:ext uri="{BB962C8B-B14F-4D97-AF65-F5344CB8AC3E}">
        <p14:creationId xmlns:p14="http://schemas.microsoft.com/office/powerpoint/2010/main" val="4272795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393" y="1541417"/>
            <a:ext cx="10162903" cy="2769326"/>
          </a:xfrm>
        </p:spPr>
        <p:txBody>
          <a:bodyPr>
            <a:noAutofit/>
          </a:bodyPr>
          <a:lstStyle/>
          <a:p>
            <a:pPr algn="ctr"/>
            <a:r>
              <a:rPr lang="ru-RU" sz="4000" b="0" dirty="0" err="1">
                <a:latin typeface="Calibri" panose="020F0502020204030204" pitchFamily="34" charset="0"/>
              </a:rPr>
              <a:t>Эпиднадзор</a:t>
            </a:r>
            <a:r>
              <a:rPr lang="ru-RU" sz="4000" b="0" dirty="0">
                <a:latin typeface="Calibri" panose="020F0502020204030204" pitchFamily="34" charset="0"/>
              </a:rPr>
              <a:t> за инфекционными заболеваниями среди мигрантов в странах ЕС/ЕЭП</a:t>
            </a:r>
            <a:endParaRPr lang="en-GB" sz="4000" b="0" dirty="0">
              <a:latin typeface="Calibri" panose="020F0502020204030204" pitchFamily="34" charset="0"/>
            </a:endParaRPr>
          </a:p>
        </p:txBody>
      </p:sp>
    </p:spTree>
    <p:extLst>
      <p:ext uri="{BB962C8B-B14F-4D97-AF65-F5344CB8AC3E}">
        <p14:creationId xmlns:p14="http://schemas.microsoft.com/office/powerpoint/2010/main" val="3688823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 name="Picture 9" descr="A group of people posing for the camera&#10;&#10;Description automatically generated">
            <a:extLst>
              <a:ext uri="{FF2B5EF4-FFF2-40B4-BE49-F238E27FC236}">
                <a16:creationId xmlns:a16="http://schemas.microsoft.com/office/drawing/2014/main" id="{8FD08B63-4F7B-44EB-90A3-834995711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65" y="621030"/>
            <a:ext cx="8352588" cy="5615940"/>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Title 4">
            <a:extLst>
              <a:ext uri="{FF2B5EF4-FFF2-40B4-BE49-F238E27FC236}">
                <a16:creationId xmlns:a16="http://schemas.microsoft.com/office/drawing/2014/main" id="{C163F09C-6A19-4C95-A649-30E7DEE0CC47}"/>
              </a:ext>
            </a:extLst>
          </p:cNvPr>
          <p:cNvSpPr txBox="1">
            <a:spLocks/>
          </p:cNvSpPr>
          <p:nvPr/>
        </p:nvSpPr>
        <p:spPr>
          <a:xfrm>
            <a:off x="437978" y="898835"/>
            <a:ext cx="11814982" cy="61703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base" latinLnBrk="0" hangingPunct="1">
              <a:lnSpc>
                <a:spcPct val="120000"/>
              </a:lnSpc>
              <a:spcBef>
                <a:spcPct val="0"/>
              </a:spcBef>
              <a:spcAft>
                <a:spcPts val="600"/>
              </a:spcAft>
              <a:buClrTx/>
              <a:buSzTx/>
              <a:buFontTx/>
              <a:buNone/>
              <a:tabLst/>
              <a:defRPr/>
            </a:pPr>
            <a:endParaRPr kumimoji="0" lang="en-GB" sz="3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17" name="Subtitle 2">
            <a:extLst>
              <a:ext uri="{FF2B5EF4-FFF2-40B4-BE49-F238E27FC236}">
                <a16:creationId xmlns:a16="http://schemas.microsoft.com/office/drawing/2014/main" id="{98F70EF8-F7FE-4B28-8FB6-6FC68B7B0345}"/>
              </a:ext>
            </a:extLst>
          </p:cNvPr>
          <p:cNvSpPr txBox="1">
            <a:spLocks/>
          </p:cNvSpPr>
          <p:nvPr/>
        </p:nvSpPr>
        <p:spPr>
          <a:xfrm>
            <a:off x="8986617" y="3727815"/>
            <a:ext cx="3128578" cy="1192634"/>
          </a:xfrm>
          <a:prstGeom prst="rect">
            <a:avLst/>
          </a:prstGeom>
          <a:noFill/>
        </p:spPr>
        <p:txBody>
          <a:bodyPr vert="horz" wrap="square" lIns="91440" tIns="45720" rIns="91440" bIns="45720" rtlCol="0"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@DrJessPotter</a:t>
            </a:r>
          </a:p>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ru-RU"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Больница Университета Северного </a:t>
            </a:r>
            <a:r>
              <a:rPr kumimoji="0" lang="ru-RU"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Мидлсекса</a:t>
            </a:r>
            <a:endPar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Jessica.potter3@nhs.net</a:t>
            </a:r>
          </a:p>
        </p:txBody>
      </p:sp>
      <p:sp>
        <p:nvSpPr>
          <p:cNvPr id="2" name="TextBox 1">
            <a:extLst>
              <a:ext uri="{FF2B5EF4-FFF2-40B4-BE49-F238E27FC236}">
                <a16:creationId xmlns:a16="http://schemas.microsoft.com/office/drawing/2014/main" id="{F498FC6F-B567-404D-AB94-F587A02ACB08}"/>
              </a:ext>
            </a:extLst>
          </p:cNvPr>
          <p:cNvSpPr txBox="1"/>
          <p:nvPr/>
        </p:nvSpPr>
        <p:spPr>
          <a:xfrm>
            <a:off x="8907140" y="1028343"/>
            <a:ext cx="3263255" cy="2400657"/>
          </a:xfrm>
          <a:prstGeom prst="rect">
            <a:avLst/>
          </a:prstGeom>
          <a:noFill/>
        </p:spPr>
        <p:txBody>
          <a:bodyPr wrap="square" rtlCol="0">
            <a:spAutoFit/>
          </a:bodyPr>
          <a:lstStyle/>
          <a:p>
            <a:pPr algn="ctr"/>
            <a:r>
              <a:rPr lang="ru-RU" sz="3000" b="1" dirty="0">
                <a:solidFill>
                  <a:schemeClr val="bg1"/>
                </a:solidFill>
              </a:rPr>
              <a:t>Враждебная Европа</a:t>
            </a:r>
            <a:r>
              <a:rPr lang="en-GB" sz="3000" b="1" dirty="0">
                <a:solidFill>
                  <a:schemeClr val="bg1"/>
                </a:solidFill>
              </a:rPr>
              <a:t>: </a:t>
            </a:r>
          </a:p>
          <a:p>
            <a:pPr algn="ctr"/>
            <a:r>
              <a:rPr lang="ru-RU" sz="3000" b="1" dirty="0">
                <a:solidFill>
                  <a:schemeClr val="bg1"/>
                </a:solidFill>
              </a:rPr>
              <a:t>туберкулез</a:t>
            </a:r>
            <a:r>
              <a:rPr lang="en-GB" sz="3000" b="1" dirty="0">
                <a:solidFill>
                  <a:schemeClr val="bg1"/>
                </a:solidFill>
              </a:rPr>
              <a:t>, </a:t>
            </a:r>
            <a:r>
              <a:rPr lang="ru-RU" sz="3000" b="1" dirty="0">
                <a:solidFill>
                  <a:schemeClr val="bg1"/>
                </a:solidFill>
              </a:rPr>
              <a:t>миграция и здравоохранение</a:t>
            </a:r>
            <a:endParaRPr lang="en-GB" sz="3000" b="1" dirty="0">
              <a:solidFill>
                <a:schemeClr val="bg1"/>
              </a:solidFill>
            </a:endParaRPr>
          </a:p>
        </p:txBody>
      </p:sp>
    </p:spTree>
    <p:extLst>
      <p:ext uri="{BB962C8B-B14F-4D97-AF65-F5344CB8AC3E}">
        <p14:creationId xmlns:p14="http://schemas.microsoft.com/office/powerpoint/2010/main" val="3435339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tretch>
            <a:fillRect/>
          </a:stretch>
        </p:blipFill>
        <p:spPr>
          <a:xfrm>
            <a:off x="2902902" y="940961"/>
            <a:ext cx="6386195" cy="4596130"/>
          </a:xfrm>
          <a:prstGeom prst="rect">
            <a:avLst/>
          </a:prstGeom>
        </p:spPr>
      </p:pic>
      <p:sp>
        <p:nvSpPr>
          <p:cNvPr id="5" name="TextBox 4"/>
          <p:cNvSpPr txBox="1"/>
          <p:nvPr/>
        </p:nvSpPr>
        <p:spPr>
          <a:xfrm>
            <a:off x="5174901" y="6011439"/>
            <a:ext cx="3048000" cy="369332"/>
          </a:xfrm>
          <a:prstGeom prst="rect">
            <a:avLst/>
          </a:prstGeom>
          <a:noFill/>
        </p:spPr>
        <p:txBody>
          <a:bodyPr wrap="square" rtlCol="0">
            <a:spAutoFit/>
          </a:bodyPr>
          <a:lstStyle/>
          <a:p>
            <a:r>
              <a:rPr lang="en-GB" dirty="0" err="1"/>
              <a:t>Janssens</a:t>
            </a:r>
            <a:r>
              <a:rPr lang="en-GB" dirty="0"/>
              <a:t> &amp; </a:t>
            </a:r>
            <a:r>
              <a:rPr lang="en-GB" dirty="0" err="1"/>
              <a:t>Rieder</a:t>
            </a:r>
            <a:r>
              <a:rPr lang="en-GB" dirty="0"/>
              <a:t>, ERJ 2008</a:t>
            </a:r>
          </a:p>
        </p:txBody>
      </p:sp>
      <p:sp>
        <p:nvSpPr>
          <p:cNvPr id="7" name="Rectangle 6">
            <a:extLst>
              <a:ext uri="{FF2B5EF4-FFF2-40B4-BE49-F238E27FC236}">
                <a16:creationId xmlns:a16="http://schemas.microsoft.com/office/drawing/2014/main" id="{CC696582-0515-4F42-A3BA-47FDC66CB100}"/>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588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ru-RU" sz="2800" dirty="0"/>
              <a:t>Показатель ТБ в зависимости ухудшения экономического положения</a:t>
            </a:r>
            <a:r>
              <a:rPr lang="en-GB" sz="2800" dirty="0"/>
              <a:t>, </a:t>
            </a:r>
            <a:r>
              <a:rPr lang="ru-RU" sz="2800" dirty="0"/>
              <a:t>Англия</a:t>
            </a:r>
            <a:r>
              <a:rPr lang="en-GB" sz="2800" dirty="0"/>
              <a:t>, 2019</a:t>
            </a:r>
          </a:p>
        </p:txBody>
      </p:sp>
      <p:sp>
        <p:nvSpPr>
          <p:cNvPr id="4" name="Slide Number Placeholder 3"/>
          <p:cNvSpPr>
            <a:spLocks noGrp="1"/>
          </p:cNvSpPr>
          <p:nvPr>
            <p:ph type="sldNum" sz="quarter" idx="10"/>
          </p:nvPr>
        </p:nvSpPr>
        <p:spPr/>
        <p:txBody>
          <a:bodyPr/>
          <a:lstStyle/>
          <a:p>
            <a:pPr marL="531813">
              <a:defRPr/>
            </a:pPr>
            <a:r>
              <a:rPr lang="en-US"/>
              <a:t>  </a:t>
            </a:r>
            <a:fld id="{2565FA6D-D4C8-4C4C-AC4B-3269734D34D8}" type="slidenum">
              <a:rPr lang="en-US" smtClean="0"/>
              <a:pPr marL="531813">
                <a:defRPr/>
              </a:pPr>
              <a:t>42</a:t>
            </a:fld>
            <a:endParaRPr lang="en-US" dirty="0"/>
          </a:p>
        </p:txBody>
      </p:sp>
      <p:sp>
        <p:nvSpPr>
          <p:cNvPr id="5" name="Footer Placeholder 4"/>
          <p:cNvSpPr>
            <a:spLocks noGrp="1"/>
          </p:cNvSpPr>
          <p:nvPr>
            <p:ph type="ftr" sz="quarter" idx="11"/>
          </p:nvPr>
        </p:nvSpPr>
        <p:spPr>
          <a:xfrm>
            <a:off x="4038600" y="5935485"/>
            <a:ext cx="4114800" cy="365125"/>
          </a:xfrm>
        </p:spPr>
        <p:txBody>
          <a:bodyPr/>
          <a:lstStyle/>
          <a:p>
            <a:pPr>
              <a:defRPr/>
            </a:pPr>
            <a:r>
              <a:rPr lang="en-US" dirty="0"/>
              <a:t>Tuberculosis in England: 2020 report</a:t>
            </a:r>
          </a:p>
        </p:txBody>
      </p:sp>
      <p:sp>
        <p:nvSpPr>
          <p:cNvPr id="9" name="TextBox 8"/>
          <p:cNvSpPr txBox="1"/>
          <p:nvPr/>
        </p:nvSpPr>
        <p:spPr>
          <a:xfrm>
            <a:off x="6672065" y="6300610"/>
            <a:ext cx="4127209" cy="584775"/>
          </a:xfrm>
          <a:prstGeom prst="rect">
            <a:avLst/>
          </a:prstGeom>
          <a:noFill/>
        </p:spPr>
        <p:txBody>
          <a:bodyPr wrap="square" rtlCol="0">
            <a:spAutoFit/>
          </a:bodyPr>
          <a:lstStyle/>
          <a:p>
            <a:r>
              <a:rPr lang="en-GB" sz="800" dirty="0">
                <a:solidFill>
                  <a:schemeClr val="bg1"/>
                </a:solidFill>
              </a:rPr>
              <a:t>Source: Enhanced Tuberculosis Surveillance system (ETS), Index of Multiple Deprivation (IMD 2019)</a:t>
            </a:r>
          </a:p>
          <a:p>
            <a:r>
              <a:rPr lang="en-GB" sz="800" dirty="0">
                <a:solidFill>
                  <a:schemeClr val="bg1"/>
                </a:solidFill>
              </a:rPr>
              <a:t>Data extracted: March 2020</a:t>
            </a:r>
          </a:p>
          <a:p>
            <a:r>
              <a:rPr lang="en-GB" sz="800" dirty="0">
                <a:solidFill>
                  <a:schemeClr val="bg1"/>
                </a:solidFill>
              </a:rPr>
              <a:t>Prepared by: TB Unit, National Infection Service, Public Health England </a:t>
            </a:r>
          </a:p>
        </p:txBody>
      </p:sp>
      <p:grpSp>
        <p:nvGrpSpPr>
          <p:cNvPr id="11" name="Group 10"/>
          <p:cNvGrpSpPr/>
          <p:nvPr/>
        </p:nvGrpSpPr>
        <p:grpSpPr>
          <a:xfrm>
            <a:off x="2424114" y="1412777"/>
            <a:ext cx="7200279" cy="4619131"/>
            <a:chOff x="0" y="0"/>
            <a:chExt cx="5636260" cy="37471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556885" cy="3419475"/>
            </a:xfrm>
            <a:prstGeom prst="rect">
              <a:avLst/>
            </a:prstGeom>
            <a:noFill/>
            <a:ln>
              <a:noFill/>
            </a:ln>
          </p:spPr>
        </p:pic>
        <p:sp>
          <p:nvSpPr>
            <p:cNvPr id="13" name="Text Box 2"/>
            <p:cNvSpPr txBox="1">
              <a:spLocks noChangeArrowheads="1"/>
            </p:cNvSpPr>
            <p:nvPr/>
          </p:nvSpPr>
          <p:spPr bwMode="auto">
            <a:xfrm>
              <a:off x="4587240" y="2865120"/>
              <a:ext cx="1049020" cy="874395"/>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algn="ctr"/>
              <a:r>
                <a:rPr lang="en-GB" sz="1200">
                  <a:latin typeface="Arial" panose="020B0604020202020204" pitchFamily="34" charset="0"/>
                  <a:ea typeface="Times New Roman" panose="02020603050405020304" pitchFamily="18" charset="0"/>
                </a:rPr>
                <a:t>Least deprived 10% of the population</a:t>
              </a:r>
            </a:p>
          </p:txBody>
        </p:sp>
        <p:sp>
          <p:nvSpPr>
            <p:cNvPr id="14" name="Text Box 2"/>
            <p:cNvSpPr txBox="1">
              <a:spLocks noChangeArrowheads="1"/>
            </p:cNvSpPr>
            <p:nvPr/>
          </p:nvSpPr>
          <p:spPr bwMode="auto">
            <a:xfrm>
              <a:off x="320040" y="2872740"/>
              <a:ext cx="1049020" cy="87439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ctr"/>
              <a:r>
                <a:rPr lang="en-GB" sz="1200">
                  <a:latin typeface="Arial" panose="020B0604020202020204" pitchFamily="34" charset="0"/>
                  <a:ea typeface="Times New Roman" panose="02020603050405020304" pitchFamily="18" charset="0"/>
                </a:rPr>
                <a:t>Most deprived 10% of the population</a:t>
              </a:r>
            </a:p>
          </p:txBody>
        </p:sp>
      </p:grpSp>
      <p:sp>
        <p:nvSpPr>
          <p:cNvPr id="10" name="Rectangle 9">
            <a:extLst>
              <a:ext uri="{FF2B5EF4-FFF2-40B4-BE49-F238E27FC236}">
                <a16:creationId xmlns:a16="http://schemas.microsoft.com/office/drawing/2014/main" id="{F4AFAA18-7C91-4550-986D-451718702EEA}"/>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8345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ublic wealth index and tuberculosis (TB) prevalence rates in the 27 European Union member states plus Norway and Iceland, 2006. GDP, gross domestic product.">
            <a:extLst>
              <a:ext uri="{FF2B5EF4-FFF2-40B4-BE49-F238E27FC236}">
                <a16:creationId xmlns:a16="http://schemas.microsoft.com/office/drawing/2014/main" id="{551E5CDD-10FE-4E6A-8B84-1BA5AD951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279" y="1582908"/>
            <a:ext cx="4659617" cy="36921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a:extLst>
              <a:ext uri="{FF2B5EF4-FFF2-40B4-BE49-F238E27FC236}">
                <a16:creationId xmlns:a16="http://schemas.microsoft.com/office/drawing/2014/main" id="{BEFF261C-FBB6-4A0F-867D-A83853A1384A}"/>
              </a:ext>
            </a:extLst>
          </p:cNvPr>
          <p:cNvSpPr>
            <a:spLocks noChangeArrowheads="1"/>
          </p:cNvSpPr>
          <p:nvPr/>
        </p:nvSpPr>
        <p:spPr bwMode="auto">
          <a:xfrm>
            <a:off x="6966124" y="1827630"/>
            <a:ext cx="4779268" cy="242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1219170" rtl="0" eaLnBrk="0" fontAlgn="base" latinLnBrk="0" hangingPunct="0">
              <a:lnSpc>
                <a:spcPct val="100000"/>
              </a:lnSpc>
              <a:spcBef>
                <a:spcPct val="0"/>
              </a:spcBef>
              <a:spcAft>
                <a:spcPct val="0"/>
              </a:spcAft>
              <a:buClrTx/>
              <a:buSzTx/>
              <a:buFontTx/>
              <a:buNone/>
              <a:tabLst/>
            </a:pPr>
            <a:r>
              <a:rPr kumimoji="0" lang="ru-RU" altLang="en-US" sz="1867" b="1" i="0" u="none" strike="noStrike" cap="none" normalizeH="0" baseline="0" dirty="0" bmk="_Toc527814439">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Индекс общественного благосостояни</a:t>
            </a:r>
            <a:r>
              <a:rPr lang="ru-RU" altLang="en-US" sz="1867" b="1" dirty="0" bmk="_Toc527814439">
                <a:latin typeface="Calibri" panose="020F0502020204030204" pitchFamily="34" charset="0"/>
                <a:ea typeface="Times New Roman" panose="02020603050405020304" pitchFamily="18" charset="0"/>
                <a:cs typeface="Calibri" panose="020F0502020204030204" pitchFamily="34" charset="0"/>
              </a:rPr>
              <a:t>я и показатели распространенности туберкулеза в </a:t>
            </a:r>
            <a:r>
              <a:rPr kumimoji="0" lang="en-GB" altLang="en-US" sz="1867" b="1" i="0" u="none" strike="noStrike" cap="none" normalizeH="0" baseline="0" dirty="0" bmk="_Toc527814439">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27 </a:t>
            </a:r>
            <a:r>
              <a:rPr kumimoji="0" lang="ru-RU" altLang="en-US" sz="1867" b="1" i="0" u="none" strike="noStrike" cap="none" normalizeH="0" baseline="0" dirty="0" bmk="_Toc527814439">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странах ЕС</a:t>
            </a:r>
            <a:r>
              <a:rPr kumimoji="0" lang="en-GB" altLang="en-US" sz="1867" b="1" i="0" u="none" strike="noStrike" cap="none" normalizeH="0" baseline="0" dirty="0" bmk="_Toc527814439">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ru-RU" altLang="en-US" sz="1867" b="1" i="0" u="none" strike="noStrike" cap="none" normalizeH="0" baseline="0" dirty="0" bmk="_Toc527814439">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Каждый круг представляет собой страну, а его размер указывает на пропорцию людей с диагнозом ТБ, которые родились за пределами этой страны </a:t>
            </a:r>
          </a:p>
          <a:p>
            <a:pPr marL="0" marR="0" lvl="0" indent="0" algn="ctr" defTabSz="1219170" rtl="0" eaLnBrk="0" fontAlgn="base" latinLnBrk="0" hangingPunct="0">
              <a:lnSpc>
                <a:spcPct val="100000"/>
              </a:lnSpc>
              <a:spcBef>
                <a:spcPct val="0"/>
              </a:spcBef>
              <a:spcAft>
                <a:spcPct val="0"/>
              </a:spcAft>
              <a:buClrTx/>
              <a:buSzTx/>
              <a:buFontTx/>
              <a:buNone/>
              <a:tabLst/>
            </a:pPr>
            <a:r>
              <a:rPr kumimoji="0" lang="en-GB" altLang="en-US" sz="1867"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(Suk et al., 2009)</a:t>
            </a:r>
            <a:endParaRPr kumimoji="0" lang="en-GB" altLang="en-US" sz="1867"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CDCA5CCB-2420-4381-BD24-6CAFFABF7C19}"/>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81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5CBB3FB-0EAA-41A3-8E27-2FC9CE10C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49" y="862965"/>
            <a:ext cx="7294652" cy="48691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894B28F-45F1-4DB3-BB50-F5A1630D9A4E}"/>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204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35960C-3868-49BC-BE66-E1F37C625435}"/>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9A84273E-2139-4B86-8807-80BB135B2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461010"/>
            <a:ext cx="11239500" cy="5562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81C23F-3CEE-4471-80EF-CC8761514E30}"/>
              </a:ext>
            </a:extLst>
          </p:cNvPr>
          <p:cNvSpPr txBox="1"/>
          <p:nvPr/>
        </p:nvSpPr>
        <p:spPr>
          <a:xfrm>
            <a:off x="4853940" y="6115288"/>
            <a:ext cx="2484120" cy="369332"/>
          </a:xfrm>
          <a:prstGeom prst="rect">
            <a:avLst/>
          </a:prstGeom>
          <a:noFill/>
        </p:spPr>
        <p:txBody>
          <a:bodyPr wrap="square" rtlCol="0">
            <a:spAutoFit/>
          </a:bodyPr>
          <a:lstStyle/>
          <a:p>
            <a:pPr algn="ctr"/>
            <a:r>
              <a:rPr lang="en-GB" dirty="0" err="1"/>
              <a:t>Dhavan</a:t>
            </a:r>
            <a:r>
              <a:rPr lang="en-GB" dirty="0"/>
              <a:t> et al. 2017</a:t>
            </a:r>
          </a:p>
        </p:txBody>
      </p:sp>
    </p:spTree>
    <p:extLst>
      <p:ext uri="{BB962C8B-B14F-4D97-AF65-F5344CB8AC3E}">
        <p14:creationId xmlns:p14="http://schemas.microsoft.com/office/powerpoint/2010/main" val="169748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5DD-5843-4E27-999C-060F3472811F}"/>
              </a:ext>
            </a:extLst>
          </p:cNvPr>
          <p:cNvSpPr>
            <a:spLocks noGrp="1"/>
          </p:cNvSpPr>
          <p:nvPr>
            <p:ph type="title"/>
          </p:nvPr>
        </p:nvSpPr>
        <p:spPr>
          <a:xfrm>
            <a:off x="831850" y="1709738"/>
            <a:ext cx="3768725" cy="2852737"/>
          </a:xfrm>
        </p:spPr>
        <p:txBody>
          <a:bodyPr>
            <a:normAutofit/>
          </a:bodyPr>
          <a:lstStyle/>
          <a:p>
            <a:r>
              <a:rPr lang="ru-RU" sz="4800" i="1" dirty="0">
                <a:solidFill>
                  <a:schemeClr val="bg1"/>
                </a:solidFill>
              </a:rPr>
              <a:t>На границе</a:t>
            </a:r>
            <a:endParaRPr lang="en-GB" sz="4800" i="1" dirty="0">
              <a:solidFill>
                <a:schemeClr val="bg1"/>
              </a:solidFill>
            </a:endParaRPr>
          </a:p>
        </p:txBody>
      </p:sp>
      <p:sp>
        <p:nvSpPr>
          <p:cNvPr id="5" name="Text Placeholder 4">
            <a:extLst>
              <a:ext uri="{FF2B5EF4-FFF2-40B4-BE49-F238E27FC236}">
                <a16:creationId xmlns:a16="http://schemas.microsoft.com/office/drawing/2014/main" id="{D30A52D0-DA94-4DFD-AFEE-DE8D45D18D12}"/>
              </a:ext>
            </a:extLst>
          </p:cNvPr>
          <p:cNvSpPr>
            <a:spLocks noGrp="1"/>
          </p:cNvSpPr>
          <p:nvPr>
            <p:ph type="body" idx="1"/>
          </p:nvPr>
        </p:nvSpPr>
        <p:spPr/>
        <p:txBody>
          <a:bodyPr/>
          <a:lstStyle/>
          <a:p>
            <a:endParaRPr lang="en-GB"/>
          </a:p>
        </p:txBody>
      </p:sp>
      <p:pic>
        <p:nvPicPr>
          <p:cNvPr id="2050" name="Picture 2">
            <a:extLst>
              <a:ext uri="{FF2B5EF4-FFF2-40B4-BE49-F238E27FC236}">
                <a16:creationId xmlns:a16="http://schemas.microsoft.com/office/drawing/2014/main" id="{3CEC8B6A-9CD6-4CCA-BFC6-C0F1E0251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75" y="662538"/>
            <a:ext cx="7439025" cy="494713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402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liens Act 1905 - Wikipedia">
            <a:extLst>
              <a:ext uri="{FF2B5EF4-FFF2-40B4-BE49-F238E27FC236}">
                <a16:creationId xmlns:a16="http://schemas.microsoft.com/office/drawing/2014/main" id="{2EC75142-9E34-4BD3-BECD-F08349BB1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604" y="489098"/>
            <a:ext cx="5486726" cy="57281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E146CE4-8810-4CE4-8596-EE47FBFCCF5D}"/>
              </a:ext>
            </a:extLst>
          </p:cNvPr>
          <p:cNvPicPr>
            <a:picLocks noChangeAspect="1"/>
          </p:cNvPicPr>
          <p:nvPr/>
        </p:nvPicPr>
        <p:blipFill>
          <a:blip r:embed="rId4"/>
          <a:stretch>
            <a:fillRect/>
          </a:stretch>
        </p:blipFill>
        <p:spPr>
          <a:xfrm>
            <a:off x="6903189" y="444352"/>
            <a:ext cx="4191000" cy="5924550"/>
          </a:xfrm>
          <a:prstGeom prst="rect">
            <a:avLst/>
          </a:prstGeom>
        </p:spPr>
      </p:pic>
      <p:sp>
        <p:nvSpPr>
          <p:cNvPr id="4" name="Rectangle 3">
            <a:extLst>
              <a:ext uri="{FF2B5EF4-FFF2-40B4-BE49-F238E27FC236}">
                <a16:creationId xmlns:a16="http://schemas.microsoft.com/office/drawing/2014/main" id="{6A717F4D-385D-444D-B34E-B9AA1590F488}"/>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8936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1A7A4E-2F0F-47B4-B978-7C69901B1A16}"/>
              </a:ext>
            </a:extLst>
          </p:cNvPr>
          <p:cNvPicPr>
            <a:picLocks noChangeAspect="1"/>
          </p:cNvPicPr>
          <p:nvPr/>
        </p:nvPicPr>
        <p:blipFill>
          <a:blip r:embed="rId3"/>
          <a:stretch>
            <a:fillRect/>
          </a:stretch>
        </p:blipFill>
        <p:spPr>
          <a:xfrm>
            <a:off x="1023482" y="710608"/>
            <a:ext cx="10145035" cy="5072515"/>
          </a:xfrm>
          <a:prstGeom prst="rect">
            <a:avLst/>
          </a:prstGeom>
        </p:spPr>
      </p:pic>
      <p:sp>
        <p:nvSpPr>
          <p:cNvPr id="3" name="TextBox 2">
            <a:extLst>
              <a:ext uri="{FF2B5EF4-FFF2-40B4-BE49-F238E27FC236}">
                <a16:creationId xmlns:a16="http://schemas.microsoft.com/office/drawing/2014/main" id="{F4B41328-8CEE-4C15-88DA-4079B23D1D43}"/>
              </a:ext>
            </a:extLst>
          </p:cNvPr>
          <p:cNvSpPr txBox="1"/>
          <p:nvPr/>
        </p:nvSpPr>
        <p:spPr>
          <a:xfrm>
            <a:off x="9315696" y="6052851"/>
            <a:ext cx="19670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Pareek et al. 2016</a:t>
            </a:r>
          </a:p>
        </p:txBody>
      </p:sp>
      <p:sp>
        <p:nvSpPr>
          <p:cNvPr id="4" name="Rectangle 3">
            <a:extLst>
              <a:ext uri="{FF2B5EF4-FFF2-40B4-BE49-F238E27FC236}">
                <a16:creationId xmlns:a16="http://schemas.microsoft.com/office/drawing/2014/main" id="{6F095FEF-82EC-4A1C-B3B2-131142586A10}"/>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6823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86A0CA-6D8C-4D4C-943F-65AD0E394C8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84253" y="0"/>
            <a:ext cx="5475520" cy="6857999"/>
          </a:xfrm>
          <a:prstGeom prst="rect">
            <a:avLst/>
          </a:prstGeom>
          <a:noFill/>
        </p:spPr>
      </p:pic>
      <p:pic>
        <p:nvPicPr>
          <p:cNvPr id="3" name="Picture 2" descr="A picture containing indoor, cabinet, refrigerator, kitchen&#10;&#10;Description automatically generated">
            <a:extLst>
              <a:ext uri="{FF2B5EF4-FFF2-40B4-BE49-F238E27FC236}">
                <a16:creationId xmlns:a16="http://schemas.microsoft.com/office/drawing/2014/main" id="{189035CE-8245-455A-BA60-AAC7D11E61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02523" y="857250"/>
            <a:ext cx="6858000" cy="5143500"/>
          </a:xfrm>
          <a:prstGeom prst="rect">
            <a:avLst/>
          </a:prstGeom>
        </p:spPr>
      </p:pic>
      <p:sp>
        <p:nvSpPr>
          <p:cNvPr id="4" name="Rectangle 3">
            <a:extLst>
              <a:ext uri="{FF2B5EF4-FFF2-40B4-BE49-F238E27FC236}">
                <a16:creationId xmlns:a16="http://schemas.microsoft.com/office/drawing/2014/main" id="{4627E2ED-3616-4107-8446-188F9F6A8E2A}"/>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442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27016" y="223936"/>
            <a:ext cx="10159171" cy="951722"/>
          </a:xfrm>
        </p:spPr>
        <p:txBody>
          <a:bodyPr>
            <a:noAutofit/>
          </a:bodyPr>
          <a:lstStyle/>
          <a:p>
            <a:r>
              <a:rPr lang="ru-RU" altLang="en-US" sz="3600" dirty="0">
                <a:latin typeface="Calibri" panose="020F0502020204030204" pitchFamily="34" charset="0"/>
              </a:rPr>
              <a:t>Бремя инфекционных заболеваний среди мигрантов - </a:t>
            </a:r>
            <a:r>
              <a:rPr lang="en-GB" altLang="en-US" sz="3600" b="0" dirty="0">
                <a:latin typeface="Calibri" panose="020F0502020204030204" pitchFamily="34" charset="0"/>
              </a:rPr>
              <a:t>2014</a:t>
            </a:r>
          </a:p>
        </p:txBody>
      </p:sp>
      <p:pic>
        <p:nvPicPr>
          <p:cNvPr id="4" name="Picture 3"/>
          <p:cNvPicPr>
            <a:picLocks noChangeAspect="1"/>
          </p:cNvPicPr>
          <p:nvPr/>
        </p:nvPicPr>
        <p:blipFill rotWithShape="1">
          <a:blip r:embed="rId2"/>
          <a:srcRect l="33676" t="15588" r="31691" b="6060"/>
          <a:stretch/>
        </p:blipFill>
        <p:spPr>
          <a:xfrm>
            <a:off x="1077144" y="1401225"/>
            <a:ext cx="3834490" cy="5208350"/>
          </a:xfrm>
          <a:prstGeom prst="rect">
            <a:avLst/>
          </a:prstGeom>
          <a:ln>
            <a:noFill/>
          </a:ln>
          <a:effectLst>
            <a:outerShdw blurRad="292100" dist="139700" dir="2700000" algn="tl" rotWithShape="0">
              <a:srgbClr val="333333">
                <a:alpha val="65000"/>
              </a:srgbClr>
            </a:outerShdw>
          </a:effectLst>
        </p:spPr>
      </p:pic>
      <p:graphicFrame>
        <p:nvGraphicFramePr>
          <p:cNvPr id="5" name="Table 4"/>
          <p:cNvGraphicFramePr>
            <a:graphicFrameLocks noGrp="1"/>
          </p:cNvGraphicFramePr>
          <p:nvPr/>
        </p:nvGraphicFramePr>
        <p:xfrm>
          <a:off x="6115432" y="2983889"/>
          <a:ext cx="4308728" cy="3103402"/>
        </p:xfrm>
        <a:graphic>
          <a:graphicData uri="http://schemas.openxmlformats.org/drawingml/2006/table">
            <a:tbl>
              <a:tblPr bandRow="1">
                <a:tableStyleId>{22838BEF-8BB2-4498-84A7-C5851F593DF1}</a:tableStyleId>
              </a:tblPr>
              <a:tblGrid>
                <a:gridCol w="2154364">
                  <a:extLst>
                    <a:ext uri="{9D8B030D-6E8A-4147-A177-3AD203B41FA5}">
                      <a16:colId xmlns:a16="http://schemas.microsoft.com/office/drawing/2014/main" val="20000"/>
                    </a:ext>
                  </a:extLst>
                </a:gridCol>
                <a:gridCol w="2154364">
                  <a:extLst>
                    <a:ext uri="{9D8B030D-6E8A-4147-A177-3AD203B41FA5}">
                      <a16:colId xmlns:a16="http://schemas.microsoft.com/office/drawing/2014/main" val="20001"/>
                    </a:ext>
                  </a:extLst>
                </a:gridCol>
              </a:tblGrid>
              <a:tr h="596425">
                <a:tc>
                  <a:txBody>
                    <a:bodyPr/>
                    <a:lstStyle/>
                    <a:p>
                      <a:r>
                        <a:rPr lang="ru-RU" sz="1800" b="1" cap="all" baseline="0" dirty="0">
                          <a:latin typeface="Calibri" pitchFamily="34" charset="0"/>
                          <a:cs typeface="Calibri" pitchFamily="34" charset="0"/>
                        </a:rPr>
                        <a:t>Туберкулез</a:t>
                      </a:r>
                      <a:endParaRPr lang="en-GB" sz="1800" b="1" cap="all" baseline="0" dirty="0">
                        <a:latin typeface="Calibri" pitchFamily="34" charset="0"/>
                        <a:cs typeface="Calibri" pitchFamily="34" charset="0"/>
                      </a:endParaRPr>
                    </a:p>
                  </a:txBody>
                  <a:tcPr marL="68567" marR="68567" marT="34280" marB="34280" anchor="ctr"/>
                </a:tc>
                <a:tc>
                  <a:txBody>
                    <a:bodyPr/>
                    <a:lstStyle/>
                    <a:p>
                      <a:r>
                        <a:rPr lang="ru-RU" sz="1800" b="1" cap="all" baseline="0" dirty="0">
                          <a:latin typeface="Calibri" pitchFamily="34" charset="0"/>
                          <a:cs typeface="Calibri" pitchFamily="34" charset="0"/>
                        </a:rPr>
                        <a:t>краснуха</a:t>
                      </a:r>
                      <a:endParaRPr lang="en-GB" sz="1800" b="1" cap="all" baseline="0" dirty="0">
                        <a:latin typeface="Calibri" pitchFamily="34" charset="0"/>
                        <a:cs typeface="Calibri" pitchFamily="34" charset="0"/>
                      </a:endParaRPr>
                    </a:p>
                  </a:txBody>
                  <a:tcPr marL="68567" marR="68567" marT="34280" marB="34280" anchor="ctr"/>
                </a:tc>
                <a:extLst>
                  <a:ext uri="{0D108BD9-81ED-4DB2-BD59-A6C34878D82A}">
                    <a16:rowId xmlns:a16="http://schemas.microsoft.com/office/drawing/2014/main" val="10000"/>
                  </a:ext>
                </a:extLst>
              </a:tr>
              <a:tr h="596425">
                <a:tc>
                  <a:txBody>
                    <a:bodyPr/>
                    <a:lstStyle/>
                    <a:p>
                      <a:r>
                        <a:rPr lang="ru-RU" sz="1800" b="1" cap="all" baseline="0" dirty="0" err="1">
                          <a:latin typeface="Calibri" pitchFamily="34" charset="0"/>
                          <a:cs typeface="Calibri" pitchFamily="34" charset="0"/>
                        </a:rPr>
                        <a:t>вич</a:t>
                      </a:r>
                      <a:endParaRPr lang="en-GB" sz="1800" b="1" cap="all" baseline="0" dirty="0">
                        <a:latin typeface="Calibri" pitchFamily="34" charset="0"/>
                        <a:cs typeface="Calibri" pitchFamily="34" charset="0"/>
                      </a:endParaRPr>
                    </a:p>
                  </a:txBody>
                  <a:tcPr marL="68567" marR="68567" marT="34280" marB="34280" anchor="ctr"/>
                </a:tc>
                <a:tc>
                  <a:txBody>
                    <a:bodyPr/>
                    <a:lstStyle/>
                    <a:p>
                      <a:r>
                        <a:rPr lang="ru-RU" sz="1800" b="1" cap="all" baseline="0" dirty="0">
                          <a:latin typeface="Calibri" pitchFamily="34" charset="0"/>
                          <a:cs typeface="Calibri" pitchFamily="34" charset="0"/>
                        </a:rPr>
                        <a:t>гонорея</a:t>
                      </a:r>
                      <a:endParaRPr lang="en-GB" sz="1800" b="1" cap="all" baseline="0" dirty="0">
                        <a:latin typeface="Calibri" pitchFamily="34" charset="0"/>
                        <a:cs typeface="Calibri" pitchFamily="34" charset="0"/>
                      </a:endParaRPr>
                    </a:p>
                  </a:txBody>
                  <a:tcPr marL="68567" marR="68567" marT="34280" marB="34280" anchor="ctr"/>
                </a:tc>
                <a:extLst>
                  <a:ext uri="{0D108BD9-81ED-4DB2-BD59-A6C34878D82A}">
                    <a16:rowId xmlns:a16="http://schemas.microsoft.com/office/drawing/2014/main" val="10001"/>
                  </a:ext>
                </a:extLst>
              </a:tr>
              <a:tr h="596425">
                <a:tc>
                  <a:txBody>
                    <a:bodyPr/>
                    <a:lstStyle/>
                    <a:p>
                      <a:r>
                        <a:rPr lang="ru-RU" sz="1800" b="1" cap="all" baseline="0" dirty="0">
                          <a:latin typeface="Calibri" pitchFamily="34" charset="0"/>
                          <a:cs typeface="Calibri" pitchFamily="34" charset="0"/>
                        </a:rPr>
                        <a:t>гепатит</a:t>
                      </a:r>
                      <a:r>
                        <a:rPr lang="en-GB" sz="1800" b="1" cap="all" baseline="0" dirty="0">
                          <a:latin typeface="Calibri" pitchFamily="34" charset="0"/>
                          <a:cs typeface="Calibri" pitchFamily="34" charset="0"/>
                        </a:rPr>
                        <a:t> B</a:t>
                      </a:r>
                    </a:p>
                  </a:txBody>
                  <a:tcPr marL="68567" marR="68567" marT="34280" marB="34280" anchor="ctr"/>
                </a:tc>
                <a:tc>
                  <a:txBody>
                    <a:bodyPr/>
                    <a:lstStyle/>
                    <a:p>
                      <a:r>
                        <a:rPr lang="ru-RU" sz="1800" b="1" cap="all" baseline="0" dirty="0">
                          <a:latin typeface="Calibri" pitchFamily="34" charset="0"/>
                          <a:cs typeface="Calibri" pitchFamily="34" charset="0"/>
                        </a:rPr>
                        <a:t>сифилис</a:t>
                      </a:r>
                      <a:endParaRPr lang="en-GB" sz="1800" b="1" cap="all" baseline="0" dirty="0">
                        <a:latin typeface="Calibri" pitchFamily="34" charset="0"/>
                        <a:cs typeface="Calibri" pitchFamily="34" charset="0"/>
                      </a:endParaRPr>
                    </a:p>
                  </a:txBody>
                  <a:tcPr marL="68567" marR="68567" marT="34280" marB="34280" anchor="ctr"/>
                </a:tc>
                <a:extLst>
                  <a:ext uri="{0D108BD9-81ED-4DB2-BD59-A6C34878D82A}">
                    <a16:rowId xmlns:a16="http://schemas.microsoft.com/office/drawing/2014/main" val="10002"/>
                  </a:ext>
                </a:extLst>
              </a:tr>
              <a:tr h="596425">
                <a:tc>
                  <a:txBody>
                    <a:bodyPr/>
                    <a:lstStyle/>
                    <a:p>
                      <a:r>
                        <a:rPr lang="ru-RU" sz="1800" b="1" cap="all" baseline="0" dirty="0">
                          <a:latin typeface="Calibri" pitchFamily="34" charset="0"/>
                          <a:cs typeface="Calibri" pitchFamily="34" charset="0"/>
                        </a:rPr>
                        <a:t>гепатит</a:t>
                      </a:r>
                      <a:r>
                        <a:rPr lang="en-GB" sz="1800" b="1" cap="all" baseline="0" dirty="0">
                          <a:latin typeface="Calibri" pitchFamily="34" charset="0"/>
                          <a:cs typeface="Calibri" pitchFamily="34" charset="0"/>
                        </a:rPr>
                        <a:t> C</a:t>
                      </a:r>
                    </a:p>
                  </a:txBody>
                  <a:tcPr marL="68567" marR="68567" marT="34280" marB="3428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cap="all" baseline="0" dirty="0">
                          <a:latin typeface="Calibri" pitchFamily="34" charset="0"/>
                          <a:cs typeface="Calibri" pitchFamily="34" charset="0"/>
                        </a:rPr>
                        <a:t>малярия</a:t>
                      </a:r>
                      <a:endParaRPr lang="en-GB" sz="1800" b="1" cap="all" baseline="0" dirty="0">
                        <a:latin typeface="Calibri" pitchFamily="34" charset="0"/>
                        <a:cs typeface="Calibri" pitchFamily="34" charset="0"/>
                      </a:endParaRPr>
                    </a:p>
                  </a:txBody>
                  <a:tcPr marL="68567" marR="68567" marT="34280" marB="34280" anchor="ctr"/>
                </a:tc>
                <a:extLst>
                  <a:ext uri="{0D108BD9-81ED-4DB2-BD59-A6C34878D82A}">
                    <a16:rowId xmlns:a16="http://schemas.microsoft.com/office/drawing/2014/main" val="10003"/>
                  </a:ext>
                </a:extLst>
              </a:tr>
              <a:tr h="717702">
                <a:tc>
                  <a:txBody>
                    <a:bodyPr/>
                    <a:lstStyle/>
                    <a:p>
                      <a:r>
                        <a:rPr lang="ru-RU" sz="1800" b="1" cap="all" baseline="0" dirty="0">
                          <a:latin typeface="Calibri" pitchFamily="34" charset="0"/>
                          <a:cs typeface="Calibri" pitchFamily="34" charset="0"/>
                        </a:rPr>
                        <a:t>корь</a:t>
                      </a:r>
                      <a:endParaRPr lang="en-GB" sz="1800" b="1" cap="all" baseline="0" dirty="0">
                        <a:latin typeface="Calibri" pitchFamily="34" charset="0"/>
                        <a:cs typeface="Calibri" pitchFamily="34" charset="0"/>
                      </a:endParaRPr>
                    </a:p>
                  </a:txBody>
                  <a:tcPr marL="68567" marR="68567" marT="34280" marB="34280" anchor="ctr"/>
                </a:tc>
                <a:tc>
                  <a:txBody>
                    <a:bodyPr/>
                    <a:lstStyle/>
                    <a:p>
                      <a:r>
                        <a:rPr lang="ru-RU" sz="1800" b="1" cap="all" baseline="0" dirty="0">
                          <a:latin typeface="Calibri" pitchFamily="34" charset="0"/>
                          <a:cs typeface="Calibri" pitchFamily="34" charset="0"/>
                        </a:rPr>
                        <a:t>болезнь </a:t>
                      </a:r>
                      <a:r>
                        <a:rPr lang="ru-RU" sz="1800" b="1" cap="all" baseline="0" dirty="0" err="1">
                          <a:latin typeface="Calibri" pitchFamily="34" charset="0"/>
                          <a:cs typeface="Calibri" pitchFamily="34" charset="0"/>
                        </a:rPr>
                        <a:t>шагаса</a:t>
                      </a:r>
                      <a:endParaRPr lang="en-GB" sz="1800" b="1" cap="all" baseline="0" dirty="0">
                        <a:latin typeface="Calibri" pitchFamily="34" charset="0"/>
                        <a:cs typeface="Calibri" pitchFamily="34" charset="0"/>
                      </a:endParaRPr>
                    </a:p>
                  </a:txBody>
                  <a:tcPr marL="68567" marR="68567" marT="34280" marB="34280" anchor="ctr"/>
                </a:tc>
                <a:extLst>
                  <a:ext uri="{0D108BD9-81ED-4DB2-BD59-A6C34878D82A}">
                    <a16:rowId xmlns:a16="http://schemas.microsoft.com/office/drawing/2014/main" val="10004"/>
                  </a:ext>
                </a:extLst>
              </a:tr>
            </a:tbl>
          </a:graphicData>
        </a:graphic>
      </p:graphicFrame>
      <p:sp>
        <p:nvSpPr>
          <p:cNvPr id="26648" name="Rectangle 1"/>
          <p:cNvSpPr>
            <a:spLocks noChangeArrowheads="1"/>
          </p:cNvSpPr>
          <p:nvPr/>
        </p:nvSpPr>
        <p:spPr bwMode="auto">
          <a:xfrm>
            <a:off x="5955393" y="1700809"/>
            <a:ext cx="483079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Font typeface="Wingdings" panose="05000000000000000000" pitchFamily="2" charset="2"/>
              <a:buChar char="§"/>
              <a:defRPr sz="2400">
                <a:solidFill>
                  <a:schemeClr val="tx1"/>
                </a:solidFill>
                <a:latin typeface="Tahoma" panose="020B0604030504040204" pitchFamily="34" charset="0"/>
              </a:defRPr>
            </a:lvl1pPr>
            <a:lvl2pPr marL="742950" indent="-285750">
              <a:lnSpc>
                <a:spcPct val="90000"/>
              </a:lnSpc>
              <a:spcAft>
                <a:spcPct val="25000"/>
              </a:spcAft>
              <a:buChar char="–"/>
              <a:defRPr sz="2400">
                <a:solidFill>
                  <a:schemeClr val="tx1"/>
                </a:solidFill>
                <a:latin typeface="Tahoma" panose="020B0604030504040204" pitchFamily="34" charset="0"/>
              </a:defRPr>
            </a:lvl2pPr>
            <a:lvl3pPr marL="1143000" indent="-228600">
              <a:spcBef>
                <a:spcPct val="20000"/>
              </a:spcBef>
              <a:defRPr>
                <a:solidFill>
                  <a:schemeClr val="tx1"/>
                </a:solidFill>
                <a:latin typeface="Tahoma" panose="020B0604030504040204" pitchFamily="34" charset="0"/>
              </a:defRPr>
            </a:lvl3pPr>
            <a:lvl4pPr marL="1600200" indent="-228600">
              <a:spcBef>
                <a:spcPct val="20000"/>
              </a:spcBef>
              <a:defRPr sz="1600">
                <a:solidFill>
                  <a:schemeClr val="tx1"/>
                </a:solidFill>
                <a:latin typeface="Tahoma" panose="020B0604030504040204" pitchFamily="34" charset="0"/>
              </a:defRPr>
            </a:lvl4pPr>
            <a:lvl5pPr marL="2057400" indent="-228600">
              <a:spcBef>
                <a:spcPct val="20000"/>
              </a:spcBef>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ru-RU" alt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Задача</a:t>
            </a:r>
            <a:r>
              <a:rPr kumimoji="0" lang="en-GB"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ru-RU"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Подготовить комплексный обзор основных инфекционных заболеваний, которыми затронуты мигранты в ЕС/ЕЭП</a:t>
            </a:r>
            <a:endParaRPr kumimoji="0" lang="en-GB"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5371186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E7BB-0290-4094-87B9-9C7D975EF5F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7FED2423-5497-4942-880E-2DC69C8A088A}"/>
              </a:ext>
            </a:extLst>
          </p:cNvPr>
          <p:cNvSpPr>
            <a:spLocks noGrp="1"/>
          </p:cNvSpPr>
          <p:nvPr>
            <p:ph type="subTitle" idx="1"/>
          </p:nvPr>
        </p:nvSpPr>
        <p:spPr/>
        <p:txBody>
          <a:bodyPr/>
          <a:lstStyle/>
          <a:p>
            <a:endParaRPr lang="en-GB"/>
          </a:p>
        </p:txBody>
      </p:sp>
      <p:grpSp>
        <p:nvGrpSpPr>
          <p:cNvPr id="17" name="Group 16">
            <a:extLst>
              <a:ext uri="{FF2B5EF4-FFF2-40B4-BE49-F238E27FC236}">
                <a16:creationId xmlns:a16="http://schemas.microsoft.com/office/drawing/2014/main" id="{07E47368-A615-4171-9742-A81F8F67DB34}"/>
              </a:ext>
            </a:extLst>
          </p:cNvPr>
          <p:cNvGrpSpPr/>
          <p:nvPr/>
        </p:nvGrpSpPr>
        <p:grpSpPr>
          <a:xfrm>
            <a:off x="0" y="0"/>
            <a:ext cx="12192000" cy="6963069"/>
            <a:chOff x="0" y="0"/>
            <a:chExt cx="12192000" cy="6963069"/>
          </a:xfrm>
        </p:grpSpPr>
        <p:pic>
          <p:nvPicPr>
            <p:cNvPr id="5" name="Picture 4" descr="A person standing in front of a mirror&#10;&#10;Description generated with high confidence">
              <a:extLst>
                <a:ext uri="{FF2B5EF4-FFF2-40B4-BE49-F238E27FC236}">
                  <a16:creationId xmlns:a16="http://schemas.microsoft.com/office/drawing/2014/main" id="{BDC2A284-0D68-4D2A-A1C7-13C32AE84A69}"/>
                </a:ext>
              </a:extLst>
            </p:cNvPr>
            <p:cNvPicPr>
              <a:picLocks noChangeAspect="1"/>
            </p:cNvPicPr>
            <p:nvPr/>
          </p:nvPicPr>
          <p:blipFill rotWithShape="1">
            <a:blip r:embed="rId3">
              <a:extLst>
                <a:ext uri="{28A0092B-C50C-407E-A947-70E740481C1C}">
                  <a14:useLocalDpi xmlns:a14="http://schemas.microsoft.com/office/drawing/2010/main" val="0"/>
                </a:ext>
              </a:extLst>
            </a:blip>
            <a:srcRect t="1524"/>
            <a:stretch/>
          </p:blipFill>
          <p:spPr>
            <a:xfrm>
              <a:off x="2760524" y="0"/>
              <a:ext cx="9431476" cy="6963069"/>
            </a:xfrm>
            <a:prstGeom prst="rect">
              <a:avLst/>
            </a:prstGeom>
          </p:spPr>
        </p:pic>
        <p:pic>
          <p:nvPicPr>
            <p:cNvPr id="15" name="Picture 14" descr="A person standing in front of a mirror&#10;&#10;Description generated with high confidence">
              <a:extLst>
                <a:ext uri="{FF2B5EF4-FFF2-40B4-BE49-F238E27FC236}">
                  <a16:creationId xmlns:a16="http://schemas.microsoft.com/office/drawing/2014/main" id="{B656EC7A-4EEB-45D1-A1C5-E403779A1F4D}"/>
                </a:ext>
              </a:extLst>
            </p:cNvPr>
            <p:cNvPicPr>
              <a:picLocks noChangeAspect="1"/>
            </p:cNvPicPr>
            <p:nvPr/>
          </p:nvPicPr>
          <p:blipFill rotWithShape="1">
            <a:blip r:embed="rId4">
              <a:extLst>
                <a:ext uri="{28A0092B-C50C-407E-A947-70E740481C1C}">
                  <a14:useLocalDpi xmlns:a14="http://schemas.microsoft.com/office/drawing/2010/main" val="0"/>
                </a:ext>
              </a:extLst>
            </a:blip>
            <a:srcRect l="1567" t="1411" r="84181" b="7353"/>
            <a:stretch/>
          </p:blipFill>
          <p:spPr>
            <a:xfrm>
              <a:off x="0" y="0"/>
              <a:ext cx="4313498" cy="6963069"/>
            </a:xfrm>
            <a:prstGeom prst="rect">
              <a:avLst/>
            </a:prstGeom>
          </p:spPr>
        </p:pic>
      </p:grpSp>
      <p:sp>
        <p:nvSpPr>
          <p:cNvPr id="18" name="TextBox 17">
            <a:extLst>
              <a:ext uri="{FF2B5EF4-FFF2-40B4-BE49-F238E27FC236}">
                <a16:creationId xmlns:a16="http://schemas.microsoft.com/office/drawing/2014/main" id="{EFBCED6A-73BF-41CB-A8BE-0E04570AB524}"/>
              </a:ext>
            </a:extLst>
          </p:cNvPr>
          <p:cNvSpPr txBox="1"/>
          <p:nvPr/>
        </p:nvSpPr>
        <p:spPr>
          <a:xfrm>
            <a:off x="868101" y="1808052"/>
            <a:ext cx="3020992"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prstClr val="white"/>
                </a:solidFill>
                <a:effectLst/>
                <a:uLnTx/>
                <a:uFillTx/>
                <a:latin typeface="Calibri" panose="020F0502020204030204"/>
                <a:ea typeface="+mn-ea"/>
                <a:cs typeface="+mn-cs"/>
              </a:rPr>
              <a:t>«</a:t>
            </a:r>
            <a:r>
              <a:rPr lang="ru-RU" sz="4000" i="1" dirty="0">
                <a:solidFill>
                  <a:prstClr val="white"/>
                </a:solidFill>
                <a:latin typeface="Calibri" panose="020F0502020204030204"/>
              </a:rPr>
              <a:t>это как будто отметка для всех </a:t>
            </a:r>
            <a:r>
              <a:rPr kumimoji="0" lang="ru-RU" sz="4000" b="0" i="1" u="none" strike="noStrike" kern="1200" cap="none" spc="0" normalizeH="0" baseline="0" noProof="0" dirty="0">
                <a:ln>
                  <a:noFill/>
                </a:ln>
                <a:solidFill>
                  <a:prstClr val="white"/>
                </a:solidFill>
                <a:effectLst/>
                <a:uLnTx/>
                <a:uFillTx/>
                <a:latin typeface="Calibri" panose="020F0502020204030204"/>
                <a:ea typeface="+mn-ea"/>
                <a:cs typeface="+mn-cs"/>
              </a:rPr>
              <a:t>азиатов»</a:t>
            </a:r>
            <a:endParaRPr kumimoji="0" lang="en-GB"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E9F1B70-E755-4BD2-AD7E-4B667B94C8DF}"/>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866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6B33434-4927-426B-99FB-E685788D5F84}"/>
              </a:ext>
            </a:extLst>
          </p:cNvPr>
          <p:cNvGrpSpPr/>
          <p:nvPr/>
        </p:nvGrpSpPr>
        <p:grpSpPr>
          <a:xfrm>
            <a:off x="512773" y="1376386"/>
            <a:ext cx="11166453" cy="4105228"/>
            <a:chOff x="0" y="0"/>
            <a:chExt cx="5382884" cy="1733552"/>
          </a:xfrm>
        </p:grpSpPr>
        <p:pic>
          <p:nvPicPr>
            <p:cNvPr id="13" name="Picture 12" descr="A picture containing building, outdoor&#10;&#10;Description generated with very high confidence">
              <a:extLst>
                <a:ext uri="{FF2B5EF4-FFF2-40B4-BE49-F238E27FC236}">
                  <a16:creationId xmlns:a16="http://schemas.microsoft.com/office/drawing/2014/main" id="{EFDD3ADF-2C0D-4CCC-BD4A-7CF3E1A2B83C}"/>
                </a:ext>
              </a:extLst>
            </p:cNvPr>
            <p:cNvPicPr/>
            <p:nvPr/>
          </p:nvPicPr>
          <p:blipFill rotWithShape="1">
            <a:blip r:embed="rId3" cstate="print">
              <a:extLst>
                <a:ext uri="{28A0092B-C50C-407E-A947-70E740481C1C}">
                  <a14:useLocalDpi xmlns:a14="http://schemas.microsoft.com/office/drawing/2010/main" val="0"/>
                </a:ext>
              </a:extLst>
            </a:blip>
            <a:srcRect r="18813" b="15096"/>
            <a:stretch/>
          </p:blipFill>
          <p:spPr bwMode="auto">
            <a:xfrm rot="5400000">
              <a:off x="-152042" y="152042"/>
              <a:ext cx="1733550" cy="1429465"/>
            </a:xfrm>
            <a:prstGeom prst="rect">
              <a:avLst/>
            </a:prstGeom>
            <a:ln>
              <a:noFill/>
            </a:ln>
            <a:extLst>
              <a:ext uri="{53640926-AAD7-44D8-BBD7-CCE9431645EC}">
                <a14:shadowObscured xmlns:a14="http://schemas.microsoft.com/office/drawing/2010/main"/>
              </a:ext>
            </a:extLst>
          </p:spPr>
        </p:pic>
        <p:pic>
          <p:nvPicPr>
            <p:cNvPr id="14" name="Picture 13" descr="C:\Users\hmx655\OneDrive\TB\New Entrant Screening &amp; Access to healthcare project\Thesis\Collected data\Pre-entry TB screening clinic\Clinic photos\20170825_153436.jpg">
              <a:extLst>
                <a:ext uri="{FF2B5EF4-FFF2-40B4-BE49-F238E27FC236}">
                  <a16:creationId xmlns:a16="http://schemas.microsoft.com/office/drawing/2014/main" id="{F6BFCECF-0AF2-4CB8-97AF-BFD240C6EC7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858886" y="209554"/>
              <a:ext cx="1733552" cy="1314444"/>
            </a:xfrm>
            <a:prstGeom prst="rect">
              <a:avLst/>
            </a:prstGeom>
            <a:noFill/>
            <a:ln>
              <a:noFill/>
            </a:ln>
          </p:spPr>
        </p:pic>
        <p:pic>
          <p:nvPicPr>
            <p:cNvPr id="15" name="Picture 14" descr="Waiting area for clients, immigration health centre, India">
              <a:extLst>
                <a:ext uri="{FF2B5EF4-FFF2-40B4-BE49-F238E27FC236}">
                  <a16:creationId xmlns:a16="http://schemas.microsoft.com/office/drawing/2014/main" id="{7EC2F99C-CE3C-4040-88E5-AB95A53C4F8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593253" y="0"/>
              <a:ext cx="2311400" cy="1733550"/>
            </a:xfrm>
            <a:prstGeom prst="rect">
              <a:avLst/>
            </a:prstGeom>
          </p:spPr>
        </p:pic>
      </p:grpSp>
      <p:pic>
        <p:nvPicPr>
          <p:cNvPr id="2" name="Picture 1" descr="A close up of a sign&#10;&#10;Description generated with high confidence">
            <a:extLst>
              <a:ext uri="{FF2B5EF4-FFF2-40B4-BE49-F238E27FC236}">
                <a16:creationId xmlns:a16="http://schemas.microsoft.com/office/drawing/2014/main" id="{3C3C2AB3-E68B-4F53-824E-21CDEBA78AD7}"/>
              </a:ext>
            </a:extLst>
          </p:cNvPr>
          <p:cNvPicPr>
            <a:picLocks noChangeAspect="1"/>
          </p:cNvPicPr>
          <p:nvPr/>
        </p:nvPicPr>
        <p:blipFill rotWithShape="1">
          <a:blip r:embed="rId6">
            <a:extLst>
              <a:ext uri="{28A0092B-C50C-407E-A947-70E740481C1C}">
                <a14:useLocalDpi xmlns:a14="http://schemas.microsoft.com/office/drawing/2010/main" val="0"/>
              </a:ext>
            </a:extLst>
          </a:blip>
          <a:srcRect t="13739" b="12834"/>
          <a:stretch/>
        </p:blipFill>
        <p:spPr>
          <a:xfrm>
            <a:off x="5157546" y="2160739"/>
            <a:ext cx="2274173" cy="2226501"/>
          </a:xfrm>
          <a:prstGeom prst="rect">
            <a:avLst/>
          </a:prstGeom>
        </p:spPr>
      </p:pic>
      <p:sp>
        <p:nvSpPr>
          <p:cNvPr id="7" name="Rectangle 6">
            <a:extLst>
              <a:ext uri="{FF2B5EF4-FFF2-40B4-BE49-F238E27FC236}">
                <a16:creationId xmlns:a16="http://schemas.microsoft.com/office/drawing/2014/main" id="{EBFBA441-B022-450C-9EBB-F14B952AE692}"/>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123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aking a selfie in a room&#10;&#10;Description generated with very high confidence">
            <a:extLst>
              <a:ext uri="{FF2B5EF4-FFF2-40B4-BE49-F238E27FC236}">
                <a16:creationId xmlns:a16="http://schemas.microsoft.com/office/drawing/2014/main" id="{C0D94382-56A4-4381-AD85-A6D1E64E33E5}"/>
              </a:ext>
            </a:extLst>
          </p:cNvPr>
          <p:cNvPicPr>
            <a:picLocks noChangeAspect="1"/>
          </p:cNvPicPr>
          <p:nvPr/>
        </p:nvPicPr>
        <p:blipFill rotWithShape="1">
          <a:blip r:embed="rId3">
            <a:extLst>
              <a:ext uri="{28A0092B-C50C-407E-A947-70E740481C1C}">
                <a14:useLocalDpi xmlns:a14="http://schemas.microsoft.com/office/drawing/2010/main" val="0"/>
              </a:ext>
            </a:extLst>
          </a:blip>
          <a:srcRect t="6300" r="-2" b="-2"/>
          <a:stretch/>
        </p:blipFill>
        <p:spPr>
          <a:xfrm rot="5400000">
            <a:off x="-601895" y="1245360"/>
            <a:ext cx="6214533" cy="4367277"/>
          </a:xfrm>
          <a:prstGeom prst="rect">
            <a:avLst/>
          </a:prstGeom>
        </p:spPr>
      </p:pic>
      <p:pic>
        <p:nvPicPr>
          <p:cNvPr id="5" name="Picture 4" descr="Two people sitting on a bench&#10;&#10;Description generated with high confidence">
            <a:extLst>
              <a:ext uri="{FF2B5EF4-FFF2-40B4-BE49-F238E27FC236}">
                <a16:creationId xmlns:a16="http://schemas.microsoft.com/office/drawing/2014/main" id="{DA28232F-A359-4450-88E8-BFB561506326}"/>
              </a:ext>
            </a:extLst>
          </p:cNvPr>
          <p:cNvPicPr>
            <a:picLocks noChangeAspect="1"/>
          </p:cNvPicPr>
          <p:nvPr/>
        </p:nvPicPr>
        <p:blipFill rotWithShape="1">
          <a:blip r:embed="rId4">
            <a:extLst>
              <a:ext uri="{28A0092B-C50C-407E-A947-70E740481C1C}">
                <a14:useLocalDpi xmlns:a14="http://schemas.microsoft.com/office/drawing/2010/main" val="0"/>
              </a:ext>
            </a:extLst>
          </a:blip>
          <a:srcRect r="14341" b="-1"/>
          <a:stretch/>
        </p:blipFill>
        <p:spPr>
          <a:xfrm>
            <a:off x="4772525" y="321732"/>
            <a:ext cx="7097742" cy="6214533"/>
          </a:xfrm>
          <a:prstGeom prst="rect">
            <a:avLst/>
          </a:prstGeom>
        </p:spPr>
      </p:pic>
      <p:sp>
        <p:nvSpPr>
          <p:cNvPr id="4" name="Rectangle 3">
            <a:extLst>
              <a:ext uri="{FF2B5EF4-FFF2-40B4-BE49-F238E27FC236}">
                <a16:creationId xmlns:a16="http://schemas.microsoft.com/office/drawing/2014/main" id="{A6BDA65D-B997-4D66-B91F-D7DC90453AF6}"/>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206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generated with high confidence">
            <a:extLst>
              <a:ext uri="{FF2B5EF4-FFF2-40B4-BE49-F238E27FC236}">
                <a16:creationId xmlns:a16="http://schemas.microsoft.com/office/drawing/2014/main" id="{78E2BD18-D341-4D3B-9247-02B25E428A4A}"/>
              </a:ext>
            </a:extLst>
          </p:cNvPr>
          <p:cNvPicPr>
            <a:picLocks noChangeAspect="1"/>
          </p:cNvPicPr>
          <p:nvPr/>
        </p:nvPicPr>
        <p:blipFill rotWithShape="1">
          <a:blip r:embed="rId3">
            <a:extLst>
              <a:ext uri="{28A0092B-C50C-407E-A947-70E740481C1C}">
                <a14:useLocalDpi xmlns:a14="http://schemas.microsoft.com/office/drawing/2010/main" val="0"/>
              </a:ext>
            </a:extLst>
          </a:blip>
          <a:srcRect t="15190" b="14093"/>
          <a:stretch/>
        </p:blipFill>
        <p:spPr>
          <a:xfrm>
            <a:off x="3141761" y="643467"/>
            <a:ext cx="5908477" cy="5571066"/>
          </a:xfrm>
          <a:prstGeom prst="rect">
            <a:avLst/>
          </a:prstGeom>
        </p:spPr>
      </p:pic>
      <p:sp>
        <p:nvSpPr>
          <p:cNvPr id="5" name="Rectangle 4">
            <a:extLst>
              <a:ext uri="{FF2B5EF4-FFF2-40B4-BE49-F238E27FC236}">
                <a16:creationId xmlns:a16="http://schemas.microsoft.com/office/drawing/2014/main" id="{BFE7F9B3-A7B2-4953-A49F-259C3D4D5151}"/>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774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5DD-5843-4E27-999C-060F3472811F}"/>
              </a:ext>
            </a:extLst>
          </p:cNvPr>
          <p:cNvSpPr>
            <a:spLocks noGrp="1"/>
          </p:cNvSpPr>
          <p:nvPr>
            <p:ph type="title"/>
          </p:nvPr>
        </p:nvSpPr>
        <p:spPr/>
        <p:txBody>
          <a:bodyPr>
            <a:normAutofit/>
          </a:bodyPr>
          <a:lstStyle/>
          <a:p>
            <a:r>
              <a:rPr lang="ru-RU" sz="4800" i="1" dirty="0">
                <a:solidFill>
                  <a:schemeClr val="bg1"/>
                </a:solidFill>
              </a:rPr>
              <a:t>Доступ к </a:t>
            </a:r>
            <a:br>
              <a:rPr lang="ru-RU" sz="4800" i="1" dirty="0">
                <a:solidFill>
                  <a:schemeClr val="bg1"/>
                </a:solidFill>
              </a:rPr>
            </a:br>
            <a:r>
              <a:rPr lang="ru-RU" sz="4800" i="1" dirty="0">
                <a:solidFill>
                  <a:schemeClr val="bg1"/>
                </a:solidFill>
              </a:rPr>
              <a:t>здравоохранению</a:t>
            </a:r>
            <a:endParaRPr lang="en-GB" sz="4800" i="1" dirty="0">
              <a:solidFill>
                <a:schemeClr val="bg1"/>
              </a:solidFill>
            </a:endParaRPr>
          </a:p>
        </p:txBody>
      </p:sp>
      <p:sp>
        <p:nvSpPr>
          <p:cNvPr id="5" name="Text Placeholder 4">
            <a:extLst>
              <a:ext uri="{FF2B5EF4-FFF2-40B4-BE49-F238E27FC236}">
                <a16:creationId xmlns:a16="http://schemas.microsoft.com/office/drawing/2014/main" id="{D30A52D0-DA94-4DFD-AFEE-DE8D45D18D12}"/>
              </a:ext>
            </a:extLst>
          </p:cNvPr>
          <p:cNvSpPr>
            <a:spLocks noGrp="1"/>
          </p:cNvSpPr>
          <p:nvPr>
            <p:ph type="body" idx="1"/>
          </p:nvPr>
        </p:nvSpPr>
        <p:spPr/>
        <p:txBody>
          <a:bodyPr/>
          <a:lstStyle/>
          <a:p>
            <a:endParaRPr lang="en-GB"/>
          </a:p>
        </p:txBody>
      </p:sp>
      <p:pic>
        <p:nvPicPr>
          <p:cNvPr id="6" name="Picture 2">
            <a:extLst>
              <a:ext uri="{FF2B5EF4-FFF2-40B4-BE49-F238E27FC236}">
                <a16:creationId xmlns:a16="http://schemas.microsoft.com/office/drawing/2014/main" id="{B044FA61-2220-4E64-9982-86405F7FFAC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1875"/>
          <a:stretch/>
        </p:blipFill>
        <p:spPr bwMode="auto">
          <a:xfrm>
            <a:off x="6327775" y="495423"/>
            <a:ext cx="5019675" cy="586715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137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8E58B4-5122-4E76-8971-EF9B720A46DA}"/>
              </a:ext>
            </a:extLst>
          </p:cNvPr>
          <p:cNvSpPr txBox="1">
            <a:spLocks/>
          </p:cNvSpPr>
          <p:nvPr/>
        </p:nvSpPr>
        <p:spPr>
          <a:xfrm>
            <a:off x="1507374" y="1547644"/>
            <a:ext cx="9428850" cy="35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4400" i="1" dirty="0"/>
              <a:t>«Барьеры в контексте равного доступа и качества услуг</a:t>
            </a:r>
            <a:r>
              <a:rPr lang="en-GB" sz="4400" i="1" dirty="0"/>
              <a:t> </a:t>
            </a:r>
            <a:r>
              <a:rPr lang="ru-RU" sz="4400" i="1" dirty="0"/>
              <a:t>опровергают предположение о том, что если услуги Национальной службы здравоохранения бесплатны для всех, то они в равной степени доступны для всех»</a:t>
            </a:r>
            <a:endParaRPr lang="en-GB" sz="4400" i="1" dirty="0"/>
          </a:p>
        </p:txBody>
      </p:sp>
      <p:sp>
        <p:nvSpPr>
          <p:cNvPr id="5" name="TextBox 4">
            <a:extLst>
              <a:ext uri="{FF2B5EF4-FFF2-40B4-BE49-F238E27FC236}">
                <a16:creationId xmlns:a16="http://schemas.microsoft.com/office/drawing/2014/main" id="{09034C71-1000-4A0B-8587-8683413AB3E8}"/>
              </a:ext>
            </a:extLst>
          </p:cNvPr>
          <p:cNvSpPr txBox="1"/>
          <p:nvPr/>
        </p:nvSpPr>
        <p:spPr>
          <a:xfrm>
            <a:off x="4218432" y="5811336"/>
            <a:ext cx="4084319" cy="523220"/>
          </a:xfrm>
          <a:prstGeom prst="rect">
            <a:avLst/>
          </a:prstGeom>
          <a:noFill/>
        </p:spPr>
        <p:txBody>
          <a:bodyPr wrap="square" rtlCol="0">
            <a:spAutoFit/>
          </a:bodyPr>
          <a:lstStyle/>
          <a:p>
            <a:r>
              <a:rPr lang="ru-RU" sz="2800" dirty="0">
                <a:solidFill>
                  <a:prstClr val="black"/>
                </a:solidFill>
              </a:rPr>
              <a:t>Профессор</a:t>
            </a:r>
            <a:r>
              <a:rPr lang="en-GB" sz="2800" dirty="0">
                <a:solidFill>
                  <a:prstClr val="black"/>
                </a:solidFill>
              </a:rPr>
              <a:t> </a:t>
            </a:r>
            <a:r>
              <a:rPr lang="ru-RU" sz="2800" dirty="0">
                <a:solidFill>
                  <a:prstClr val="black"/>
                </a:solidFill>
              </a:rPr>
              <a:t>Радж </a:t>
            </a:r>
            <a:r>
              <a:rPr lang="ru-RU" sz="2800" dirty="0" err="1">
                <a:solidFill>
                  <a:prstClr val="black"/>
                </a:solidFill>
              </a:rPr>
              <a:t>Бхопал</a:t>
            </a:r>
            <a:endParaRPr lang="en-GB" sz="2800" dirty="0">
              <a:solidFill>
                <a:prstClr val="black"/>
              </a:solidFill>
            </a:endParaRPr>
          </a:p>
        </p:txBody>
      </p:sp>
      <p:sp>
        <p:nvSpPr>
          <p:cNvPr id="6" name="Rectangle 5">
            <a:extLst>
              <a:ext uri="{FF2B5EF4-FFF2-40B4-BE49-F238E27FC236}">
                <a16:creationId xmlns:a16="http://schemas.microsoft.com/office/drawing/2014/main" id="{46544266-058A-4B77-B9F6-5310CF1012BE}"/>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501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66095-A7CB-458F-95CF-F973A0C9E3E3}"/>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ru-RU" dirty="0"/>
              <a:t>Туберкулез</a:t>
            </a:r>
            <a:r>
              <a:rPr lang="en-GB" dirty="0"/>
              <a:t>: </a:t>
            </a:r>
            <a:r>
              <a:rPr lang="ru-RU" dirty="0"/>
              <a:t>путь к лечению</a:t>
            </a:r>
            <a:endParaRPr lang="en-GB" dirty="0"/>
          </a:p>
        </p:txBody>
      </p:sp>
      <p:pic>
        <p:nvPicPr>
          <p:cNvPr id="4" name="Picture 3">
            <a:extLst>
              <a:ext uri="{FF2B5EF4-FFF2-40B4-BE49-F238E27FC236}">
                <a16:creationId xmlns:a16="http://schemas.microsoft.com/office/drawing/2014/main" id="{C6A04D6C-EE36-4CD9-A252-AEF60026E39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459284"/>
            <a:ext cx="8629072" cy="4861129"/>
          </a:xfrm>
          <a:prstGeom prst="rect">
            <a:avLst/>
          </a:prstGeom>
          <a:noFill/>
        </p:spPr>
      </p:pic>
      <p:sp>
        <p:nvSpPr>
          <p:cNvPr id="5" name="Rectangle 4">
            <a:extLst>
              <a:ext uri="{FF2B5EF4-FFF2-40B4-BE49-F238E27FC236}">
                <a16:creationId xmlns:a16="http://schemas.microsoft.com/office/drawing/2014/main" id="{7F82BC75-07FB-4AB0-8CAB-3EE1126AAA29}"/>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6822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5C64-DE46-4759-BF4B-668E7E54FC7D}"/>
              </a:ext>
            </a:extLst>
          </p:cNvPr>
          <p:cNvSpPr>
            <a:spLocks noGrp="1"/>
          </p:cNvSpPr>
          <p:nvPr>
            <p:ph type="title"/>
          </p:nvPr>
        </p:nvSpPr>
        <p:spPr>
          <a:xfrm>
            <a:off x="1467674" y="2249554"/>
            <a:ext cx="3416159" cy="3037481"/>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ru-RU" b="1" dirty="0"/>
              <a:t>Социально-политическая «среда»</a:t>
            </a:r>
            <a:endParaRPr lang="en-GB" dirty="0"/>
          </a:p>
        </p:txBody>
      </p:sp>
      <p:graphicFrame>
        <p:nvGraphicFramePr>
          <p:cNvPr id="5" name="Content Placeholder 2">
            <a:extLst>
              <a:ext uri="{FF2B5EF4-FFF2-40B4-BE49-F238E27FC236}">
                <a16:creationId xmlns:a16="http://schemas.microsoft.com/office/drawing/2014/main" id="{DE783552-84C6-48C0-8E10-BF79888C238C}"/>
              </a:ext>
            </a:extLst>
          </p:cNvPr>
          <p:cNvGraphicFramePr>
            <a:graphicFrameLocks noGrp="1"/>
          </p:cNvGraphicFramePr>
          <p:nvPr>
            <p:ph idx="1"/>
            <p:extLst>
              <p:ext uri="{D42A27DB-BD31-4B8C-83A1-F6EECF244321}">
                <p14:modId xmlns:p14="http://schemas.microsoft.com/office/powerpoint/2010/main" val="2771412890"/>
              </p:ext>
            </p:extLst>
          </p:nvPr>
        </p:nvGraphicFramePr>
        <p:xfrm>
          <a:off x="5678553" y="1525443"/>
          <a:ext cx="5599191" cy="4485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Clipart - simple &lt;strong&gt;weather&lt;/strong&gt; symbols">
            <a:extLst>
              <a:ext uri="{FF2B5EF4-FFF2-40B4-BE49-F238E27FC236}">
                <a16:creationId xmlns:a16="http://schemas.microsoft.com/office/drawing/2014/main" id="{BC2CF249-968C-4897-9692-C08B253B75CD}"/>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r="80878" b="70262"/>
          <a:stretch/>
        </p:blipFill>
        <p:spPr>
          <a:xfrm rot="294594">
            <a:off x="1217190" y="243677"/>
            <a:ext cx="960000" cy="797740"/>
          </a:xfrm>
          <a:prstGeom prst="rect">
            <a:avLst/>
          </a:prstGeom>
        </p:spPr>
      </p:pic>
      <p:pic>
        <p:nvPicPr>
          <p:cNvPr id="7" name="Picture 6" descr="Clipart - simple &lt;strong&gt;weather&lt;/strong&gt; symbols">
            <a:extLst>
              <a:ext uri="{FF2B5EF4-FFF2-40B4-BE49-F238E27FC236}">
                <a16:creationId xmlns:a16="http://schemas.microsoft.com/office/drawing/2014/main" id="{7C5F939E-0695-4E86-8F10-369D4EF529E0}"/>
              </a:ext>
            </a:extLst>
          </p:cNvPr>
          <p:cNvPicPr>
            <a:picLocks noChangeAspect="1"/>
          </p:cNvPicPr>
          <p:nvPr/>
        </p:nvPicPr>
        <p:blipFill rotWithShape="1">
          <a:blip r:embed="rId9">
            <a:duotone>
              <a:schemeClr val="accent3">
                <a:shade val="45000"/>
                <a:satMod val="135000"/>
              </a:schemeClr>
              <a:prstClr val="white"/>
            </a:duotone>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l="79934" b="75410"/>
          <a:stretch/>
        </p:blipFill>
        <p:spPr>
          <a:xfrm>
            <a:off x="4213531" y="218273"/>
            <a:ext cx="960000" cy="628580"/>
          </a:xfrm>
          <a:prstGeom prst="rect">
            <a:avLst/>
          </a:prstGeom>
        </p:spPr>
      </p:pic>
      <p:pic>
        <p:nvPicPr>
          <p:cNvPr id="8" name="Picture 7" descr="Clipart - simple &lt;strong&gt;weather&lt;/strong&gt; symbols">
            <a:extLst>
              <a:ext uri="{FF2B5EF4-FFF2-40B4-BE49-F238E27FC236}">
                <a16:creationId xmlns:a16="http://schemas.microsoft.com/office/drawing/2014/main" id="{6A0679A3-9813-4FD9-AA4A-CA90E6144EF9}"/>
              </a:ext>
            </a:extLst>
          </p:cNvPr>
          <p:cNvPicPr>
            <a:picLocks noChangeAspect="1"/>
          </p:cNvPicPr>
          <p:nvPr/>
        </p:nvPicPr>
        <p:blipFill rotWithShape="1">
          <a:blip r:embed="rId9">
            <a:duotone>
              <a:schemeClr val="accent3">
                <a:shade val="45000"/>
                <a:satMod val="135000"/>
              </a:schemeClr>
              <a:prstClr val="white"/>
            </a:duotone>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l="38816" t="35915" r="40686" b="32928"/>
          <a:stretch/>
        </p:blipFill>
        <p:spPr>
          <a:xfrm>
            <a:off x="5173531" y="268742"/>
            <a:ext cx="960000" cy="779716"/>
          </a:xfrm>
          <a:prstGeom prst="rect">
            <a:avLst/>
          </a:prstGeom>
        </p:spPr>
      </p:pic>
      <p:pic>
        <p:nvPicPr>
          <p:cNvPr id="9" name="Picture 8" descr="Clipart - simple &lt;strong&gt;weather&lt;/strong&gt; symbols">
            <a:extLst>
              <a:ext uri="{FF2B5EF4-FFF2-40B4-BE49-F238E27FC236}">
                <a16:creationId xmlns:a16="http://schemas.microsoft.com/office/drawing/2014/main" id="{C50C2B94-9DD5-4D28-B2F3-B2636691F529}"/>
              </a:ext>
            </a:extLst>
          </p:cNvPr>
          <p:cNvPicPr>
            <a:picLocks noChangeAspect="1"/>
          </p:cNvPicPr>
          <p:nvPr/>
        </p:nvPicPr>
        <p:blipFill rotWithShape="1">
          <a:blip r:embed="rId8">
            <a:duotone>
              <a:prstClr val="black"/>
              <a:schemeClr val="accent4">
                <a:tint val="45000"/>
                <a:satMod val="400000"/>
              </a:schemeClr>
            </a:duotone>
            <a:extLst>
              <a:ext uri="{28A0092B-C50C-407E-A947-70E740481C1C}">
                <a14:useLocalDpi xmlns:a14="http://schemas.microsoft.com/office/drawing/2010/main" val="0"/>
              </a:ext>
            </a:extLst>
          </a:blip>
          <a:srcRect l="60132" t="34968" r="20948" b="32269"/>
          <a:stretch/>
        </p:blipFill>
        <p:spPr>
          <a:xfrm>
            <a:off x="7193653" y="202899"/>
            <a:ext cx="960000" cy="888232"/>
          </a:xfrm>
          <a:prstGeom prst="rect">
            <a:avLst/>
          </a:prstGeom>
        </p:spPr>
      </p:pic>
      <p:pic>
        <p:nvPicPr>
          <p:cNvPr id="11" name="Picture 10" descr="Clipart - simple &lt;strong&gt;weather&lt;/strong&gt; symbols">
            <a:extLst>
              <a:ext uri="{FF2B5EF4-FFF2-40B4-BE49-F238E27FC236}">
                <a16:creationId xmlns:a16="http://schemas.microsoft.com/office/drawing/2014/main" id="{C15312B8-6634-450A-BE95-68729D978589}"/>
              </a:ext>
            </a:extLst>
          </p:cNvPr>
          <p:cNvPicPr>
            <a:picLocks noChangeAspect="1"/>
          </p:cNvPicPr>
          <p:nvPr/>
        </p:nvPicPr>
        <p:blipFill rotWithShape="1">
          <a:blip r:embed="rId8">
            <a:duotone>
              <a:prstClr val="black"/>
              <a:schemeClr val="accent1">
                <a:tint val="45000"/>
                <a:satMod val="400000"/>
              </a:schemeClr>
            </a:duotone>
            <a:extLst>
              <a:ext uri="{28A0092B-C50C-407E-A947-70E740481C1C}">
                <a14:useLocalDpi xmlns:a14="http://schemas.microsoft.com/office/drawing/2010/main" val="0"/>
              </a:ext>
            </a:extLst>
          </a:blip>
          <a:srcRect l="58749" r="20929" b="68284"/>
          <a:stretch/>
        </p:blipFill>
        <p:spPr>
          <a:xfrm>
            <a:off x="11092646" y="258322"/>
            <a:ext cx="960000" cy="800553"/>
          </a:xfrm>
          <a:prstGeom prst="rect">
            <a:avLst/>
          </a:prstGeom>
        </p:spPr>
      </p:pic>
      <p:pic>
        <p:nvPicPr>
          <p:cNvPr id="12" name="Picture 11" descr="Clipart - simple &lt;strong&gt;weather&lt;/strong&gt; symbols">
            <a:extLst>
              <a:ext uri="{FF2B5EF4-FFF2-40B4-BE49-F238E27FC236}">
                <a16:creationId xmlns:a16="http://schemas.microsoft.com/office/drawing/2014/main" id="{4CEBB8C5-5F07-4408-8A6D-3631882B9762}"/>
              </a:ext>
            </a:extLst>
          </p:cNvPr>
          <p:cNvPicPr>
            <a:picLocks noChangeAspect="1"/>
          </p:cNvPicPr>
          <p:nvPr/>
        </p:nvPicPr>
        <p:blipFill rotWithShape="1">
          <a:blip r:embed="rId8">
            <a:duotone>
              <a:prstClr val="black"/>
              <a:schemeClr val="accent2">
                <a:tint val="45000"/>
                <a:satMod val="400000"/>
              </a:schemeClr>
            </a:duotone>
            <a:extLst>
              <a:ext uri="{28A0092B-C50C-407E-A947-70E740481C1C}">
                <a14:useLocalDpi xmlns:a14="http://schemas.microsoft.com/office/drawing/2010/main" val="0"/>
              </a:ext>
            </a:extLst>
          </a:blip>
          <a:srcRect l="82168" t="65455"/>
          <a:stretch/>
        </p:blipFill>
        <p:spPr>
          <a:xfrm>
            <a:off x="9157877" y="153413"/>
            <a:ext cx="882916" cy="913933"/>
          </a:xfrm>
          <a:prstGeom prst="rect">
            <a:avLst/>
          </a:prstGeom>
        </p:spPr>
      </p:pic>
      <p:pic>
        <p:nvPicPr>
          <p:cNvPr id="13" name="Picture 12" descr="Clipart - simple &lt;strong&gt;weather&lt;/strong&gt; symbols">
            <a:extLst>
              <a:ext uri="{FF2B5EF4-FFF2-40B4-BE49-F238E27FC236}">
                <a16:creationId xmlns:a16="http://schemas.microsoft.com/office/drawing/2014/main" id="{B6201864-CA92-4EC3-8E99-6B40E9174B3F}"/>
              </a:ext>
            </a:extLst>
          </p:cNvPr>
          <p:cNvPicPr>
            <a:picLocks noChangeAspect="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l="18875" t="68505" r="60970"/>
          <a:stretch/>
        </p:blipFill>
        <p:spPr>
          <a:xfrm>
            <a:off x="3137010" y="192804"/>
            <a:ext cx="960000" cy="801557"/>
          </a:xfrm>
          <a:prstGeom prst="rect">
            <a:avLst/>
          </a:prstGeom>
        </p:spPr>
      </p:pic>
      <p:pic>
        <p:nvPicPr>
          <p:cNvPr id="14" name="Picture 13" descr="Clipart - simple &lt;strong&gt;weather&lt;/strong&gt; symbols">
            <a:extLst>
              <a:ext uri="{FF2B5EF4-FFF2-40B4-BE49-F238E27FC236}">
                <a16:creationId xmlns:a16="http://schemas.microsoft.com/office/drawing/2014/main" id="{F29C2F2E-9C9A-4596-BBBD-D37DAACAEB80}"/>
              </a:ext>
            </a:extLst>
          </p:cNvPr>
          <p:cNvPicPr>
            <a:picLocks noChangeAspect="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l="59007" t="68505" r="19226"/>
          <a:stretch/>
        </p:blipFill>
        <p:spPr>
          <a:xfrm>
            <a:off x="2125318" y="192805"/>
            <a:ext cx="960000" cy="742180"/>
          </a:xfrm>
          <a:prstGeom prst="rect">
            <a:avLst/>
          </a:prstGeom>
        </p:spPr>
      </p:pic>
      <p:pic>
        <p:nvPicPr>
          <p:cNvPr id="15" name="Picture 14" descr="Clipart - simple &lt;strong&gt;weather&lt;/strong&gt; symbols">
            <a:extLst>
              <a:ext uri="{FF2B5EF4-FFF2-40B4-BE49-F238E27FC236}">
                <a16:creationId xmlns:a16="http://schemas.microsoft.com/office/drawing/2014/main" id="{5702407D-CC86-4765-B9B5-02752273CE82}"/>
              </a:ext>
            </a:extLst>
          </p:cNvPr>
          <p:cNvPicPr>
            <a:picLocks noChangeAspect="1"/>
          </p:cNvPicPr>
          <p:nvPr/>
        </p:nvPicPr>
        <p:blipFill rotWithShape="1">
          <a:blip r:embed="rId8">
            <a:duotone>
              <a:prstClr val="black"/>
              <a:schemeClr val="accent4">
                <a:tint val="45000"/>
                <a:satMod val="400000"/>
              </a:schemeClr>
            </a:duotone>
            <a:extLst>
              <a:ext uri="{28A0092B-C50C-407E-A947-70E740481C1C}">
                <a14:useLocalDpi xmlns:a14="http://schemas.microsoft.com/office/drawing/2010/main" val="0"/>
              </a:ext>
            </a:extLst>
          </a:blip>
          <a:srcRect t="70058" r="80824"/>
          <a:stretch/>
        </p:blipFill>
        <p:spPr>
          <a:xfrm>
            <a:off x="6269294" y="215645"/>
            <a:ext cx="960000" cy="800932"/>
          </a:xfrm>
          <a:prstGeom prst="rect">
            <a:avLst/>
          </a:prstGeom>
        </p:spPr>
      </p:pic>
      <p:pic>
        <p:nvPicPr>
          <p:cNvPr id="16" name="Picture 15" descr="Clipart - simple &lt;strong&gt;weather&lt;/strong&gt; symbols">
            <a:extLst>
              <a:ext uri="{FF2B5EF4-FFF2-40B4-BE49-F238E27FC236}">
                <a16:creationId xmlns:a16="http://schemas.microsoft.com/office/drawing/2014/main" id="{89642488-CF89-49AA-8A67-915962BE044F}"/>
              </a:ext>
            </a:extLst>
          </p:cNvPr>
          <p:cNvPicPr>
            <a:picLocks noChangeAspect="1"/>
          </p:cNvPicPr>
          <p:nvPr/>
        </p:nvPicPr>
        <p:blipFill rotWithShape="1">
          <a:blip r:embed="rId8">
            <a:duotone>
              <a:prstClr val="black"/>
              <a:schemeClr val="accent2">
                <a:tint val="45000"/>
                <a:satMod val="400000"/>
              </a:schemeClr>
            </a:duotone>
            <a:extLst>
              <a:ext uri="{28A0092B-C50C-407E-A947-70E740481C1C}">
                <a14:useLocalDpi xmlns:a14="http://schemas.microsoft.com/office/drawing/2010/main" val="0"/>
              </a:ext>
            </a:extLst>
          </a:blip>
          <a:srcRect l="58488" t="65455" r="20314"/>
          <a:stretch/>
        </p:blipFill>
        <p:spPr>
          <a:xfrm>
            <a:off x="8211045" y="153870"/>
            <a:ext cx="960000" cy="835919"/>
          </a:xfrm>
          <a:prstGeom prst="rect">
            <a:avLst/>
          </a:prstGeom>
        </p:spPr>
      </p:pic>
      <p:pic>
        <p:nvPicPr>
          <p:cNvPr id="17" name="Picture 16" descr="Clipart - simple &lt;strong&gt;weather&lt;/strong&gt; symbols">
            <a:extLst>
              <a:ext uri="{FF2B5EF4-FFF2-40B4-BE49-F238E27FC236}">
                <a16:creationId xmlns:a16="http://schemas.microsoft.com/office/drawing/2014/main" id="{21A71D90-D9A1-450D-B4EA-03D1A6CC759C}"/>
              </a:ext>
            </a:extLst>
          </p:cNvPr>
          <p:cNvPicPr>
            <a:picLocks noChangeAspect="1"/>
          </p:cNvPicPr>
          <p:nvPr/>
        </p:nvPicPr>
        <p:blipFill rotWithShape="1">
          <a:blip r:embed="rId8">
            <a:duotone>
              <a:prstClr val="black"/>
              <a:schemeClr val="accent1">
                <a:tint val="45000"/>
                <a:satMod val="400000"/>
              </a:schemeClr>
            </a:duotone>
            <a:extLst>
              <a:ext uri="{28A0092B-C50C-407E-A947-70E740481C1C}">
                <a14:useLocalDpi xmlns:a14="http://schemas.microsoft.com/office/drawing/2010/main" val="0"/>
              </a:ext>
            </a:extLst>
          </a:blip>
          <a:srcRect l="17669" r="60957" b="72340"/>
          <a:stretch/>
        </p:blipFill>
        <p:spPr>
          <a:xfrm>
            <a:off x="10132646" y="258321"/>
            <a:ext cx="960000" cy="663832"/>
          </a:xfrm>
          <a:prstGeom prst="rect">
            <a:avLst/>
          </a:prstGeom>
        </p:spPr>
      </p:pic>
      <p:pic>
        <p:nvPicPr>
          <p:cNvPr id="18" name="Picture 17" descr="Clipart - simple &lt;strong&gt;weather&lt;/strong&gt; symbols">
            <a:extLst>
              <a:ext uri="{FF2B5EF4-FFF2-40B4-BE49-F238E27FC236}">
                <a16:creationId xmlns:a16="http://schemas.microsoft.com/office/drawing/2014/main" id="{E3471D95-9920-416E-8B15-8D9F8C3B6FFD}"/>
              </a:ext>
            </a:extLst>
          </p:cNvPr>
          <p:cNvPicPr>
            <a:picLocks noChangeAspect="1"/>
          </p:cNvPicPr>
          <p:nvPr/>
        </p:nvPicPr>
        <p:blipFill rotWithShape="1">
          <a:blip r:embed="rId9">
            <a:duotone>
              <a:prstClr val="black"/>
              <a:schemeClr val="accent6">
                <a:tint val="45000"/>
                <a:satMod val="400000"/>
              </a:schemeClr>
            </a:duotone>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l="79934" b="75410"/>
          <a:stretch/>
        </p:blipFill>
        <p:spPr>
          <a:xfrm>
            <a:off x="249606" y="234277"/>
            <a:ext cx="960000" cy="628580"/>
          </a:xfrm>
          <a:prstGeom prst="rect">
            <a:avLst/>
          </a:prstGeom>
        </p:spPr>
      </p:pic>
      <p:sp>
        <p:nvSpPr>
          <p:cNvPr id="19" name="Rectangle 18">
            <a:extLst>
              <a:ext uri="{FF2B5EF4-FFF2-40B4-BE49-F238E27FC236}">
                <a16:creationId xmlns:a16="http://schemas.microsoft.com/office/drawing/2014/main" id="{570D84D0-46FE-411B-8557-473F4C09C64D}"/>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36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0"/>
                                        <p:tgtEl>
                                          <p:spTgt spid="18"/>
                                        </p:tgtEl>
                                      </p:cBhvr>
                                    </p:animEffect>
                                    <p:anim calcmode="lin" valueType="num">
                                      <p:cBhvr>
                                        <p:cTn id="8" dur="5000" fill="hold"/>
                                        <p:tgtEl>
                                          <p:spTgt spid="18"/>
                                        </p:tgtEl>
                                        <p:attrNameLst>
                                          <p:attrName>ppt_x</p:attrName>
                                        </p:attrNameLst>
                                      </p:cBhvr>
                                      <p:tavLst>
                                        <p:tav tm="0">
                                          <p:val>
                                            <p:strVal val="#ppt_x"/>
                                          </p:val>
                                        </p:tav>
                                        <p:tav tm="100000">
                                          <p:val>
                                            <p:strVal val="#ppt_x"/>
                                          </p:val>
                                        </p:tav>
                                      </p:tavLst>
                                    </p:anim>
                                    <p:anim calcmode="lin" valueType="num">
                                      <p:cBhvr>
                                        <p:cTn id="9" dur="4500" decel="100000" fill="hold"/>
                                        <p:tgtEl>
                                          <p:spTgt spid="18"/>
                                        </p:tgtEl>
                                        <p:attrNameLst>
                                          <p:attrName>ppt_y</p:attrName>
                                        </p:attrNameLst>
                                      </p:cBhvr>
                                      <p:tavLst>
                                        <p:tav tm="0">
                                          <p:val>
                                            <p:strVal val="#ppt_y+1"/>
                                          </p:val>
                                        </p:tav>
                                        <p:tav tm="100000">
                                          <p:val>
                                            <p:strVal val="#ppt_y-.03"/>
                                          </p:val>
                                        </p:tav>
                                      </p:tavLst>
                                    </p:anim>
                                    <p:anim calcmode="lin" valueType="num">
                                      <p:cBhvr>
                                        <p:cTn id="10" dur="500" accel="100000" fill="hold">
                                          <p:stCondLst>
                                            <p:cond delay="4500"/>
                                          </p:stCondLst>
                                        </p:cTn>
                                        <p:tgtEl>
                                          <p:spTgt spid="1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anim calcmode="lin" valueType="num">
                                      <p:cBhvr>
                                        <p:cTn id="14" dur="5000" fill="hold"/>
                                        <p:tgtEl>
                                          <p:spTgt spid="6"/>
                                        </p:tgtEl>
                                        <p:attrNameLst>
                                          <p:attrName>ppt_x</p:attrName>
                                        </p:attrNameLst>
                                      </p:cBhvr>
                                      <p:tavLst>
                                        <p:tav tm="0">
                                          <p:val>
                                            <p:strVal val="#ppt_x"/>
                                          </p:val>
                                        </p:tav>
                                        <p:tav tm="100000">
                                          <p:val>
                                            <p:strVal val="#ppt_x"/>
                                          </p:val>
                                        </p:tav>
                                      </p:tavLst>
                                    </p:anim>
                                    <p:anim calcmode="lin" valueType="num">
                                      <p:cBhvr>
                                        <p:cTn id="15" dur="4500" decel="100000" fill="hold"/>
                                        <p:tgtEl>
                                          <p:spTgt spid="6"/>
                                        </p:tgtEl>
                                        <p:attrNameLst>
                                          <p:attrName>ppt_y</p:attrName>
                                        </p:attrNameLst>
                                      </p:cBhvr>
                                      <p:tavLst>
                                        <p:tav tm="0">
                                          <p:val>
                                            <p:strVal val="#ppt_y+1"/>
                                          </p:val>
                                        </p:tav>
                                        <p:tav tm="100000">
                                          <p:val>
                                            <p:strVal val="#ppt_y-.03"/>
                                          </p:val>
                                        </p:tav>
                                      </p:tavLst>
                                    </p:anim>
                                    <p:anim calcmode="lin" valueType="num">
                                      <p:cBhvr>
                                        <p:cTn id="16" dur="500" accel="100000" fill="hold">
                                          <p:stCondLst>
                                            <p:cond delay="45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0"/>
                                        <p:tgtEl>
                                          <p:spTgt spid="14"/>
                                        </p:tgtEl>
                                      </p:cBhvr>
                                    </p:animEffect>
                                    <p:anim calcmode="lin" valueType="num">
                                      <p:cBhvr>
                                        <p:cTn id="20" dur="5000" fill="hold"/>
                                        <p:tgtEl>
                                          <p:spTgt spid="14"/>
                                        </p:tgtEl>
                                        <p:attrNameLst>
                                          <p:attrName>ppt_x</p:attrName>
                                        </p:attrNameLst>
                                      </p:cBhvr>
                                      <p:tavLst>
                                        <p:tav tm="0">
                                          <p:val>
                                            <p:strVal val="#ppt_x"/>
                                          </p:val>
                                        </p:tav>
                                        <p:tav tm="100000">
                                          <p:val>
                                            <p:strVal val="#ppt_x"/>
                                          </p:val>
                                        </p:tav>
                                      </p:tavLst>
                                    </p:anim>
                                    <p:anim calcmode="lin" valueType="num">
                                      <p:cBhvr>
                                        <p:cTn id="21" dur="4500" decel="100000" fill="hold"/>
                                        <p:tgtEl>
                                          <p:spTgt spid="14"/>
                                        </p:tgtEl>
                                        <p:attrNameLst>
                                          <p:attrName>ppt_y</p:attrName>
                                        </p:attrNameLst>
                                      </p:cBhvr>
                                      <p:tavLst>
                                        <p:tav tm="0">
                                          <p:val>
                                            <p:strVal val="#ppt_y+1"/>
                                          </p:val>
                                        </p:tav>
                                        <p:tav tm="100000">
                                          <p:val>
                                            <p:strVal val="#ppt_y-.03"/>
                                          </p:val>
                                        </p:tav>
                                      </p:tavLst>
                                    </p:anim>
                                    <p:anim calcmode="lin" valueType="num">
                                      <p:cBhvr>
                                        <p:cTn id="22" dur="500" accel="100000" fill="hold">
                                          <p:stCondLst>
                                            <p:cond delay="4500"/>
                                          </p:stCondLst>
                                        </p:cTn>
                                        <p:tgtEl>
                                          <p:spTgt spid="1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0"/>
                                        <p:tgtEl>
                                          <p:spTgt spid="13"/>
                                        </p:tgtEl>
                                      </p:cBhvr>
                                    </p:animEffect>
                                    <p:anim calcmode="lin" valueType="num">
                                      <p:cBhvr>
                                        <p:cTn id="26" dur="5000" fill="hold"/>
                                        <p:tgtEl>
                                          <p:spTgt spid="13"/>
                                        </p:tgtEl>
                                        <p:attrNameLst>
                                          <p:attrName>ppt_x</p:attrName>
                                        </p:attrNameLst>
                                      </p:cBhvr>
                                      <p:tavLst>
                                        <p:tav tm="0">
                                          <p:val>
                                            <p:strVal val="#ppt_x"/>
                                          </p:val>
                                        </p:tav>
                                        <p:tav tm="100000">
                                          <p:val>
                                            <p:strVal val="#ppt_x"/>
                                          </p:val>
                                        </p:tav>
                                      </p:tavLst>
                                    </p:anim>
                                    <p:anim calcmode="lin" valueType="num">
                                      <p:cBhvr>
                                        <p:cTn id="27" dur="4500" decel="100000" fill="hold"/>
                                        <p:tgtEl>
                                          <p:spTgt spid="13"/>
                                        </p:tgtEl>
                                        <p:attrNameLst>
                                          <p:attrName>ppt_y</p:attrName>
                                        </p:attrNameLst>
                                      </p:cBhvr>
                                      <p:tavLst>
                                        <p:tav tm="0">
                                          <p:val>
                                            <p:strVal val="#ppt_y+1"/>
                                          </p:val>
                                        </p:tav>
                                        <p:tav tm="100000">
                                          <p:val>
                                            <p:strVal val="#ppt_y-.03"/>
                                          </p:val>
                                        </p:tav>
                                      </p:tavLst>
                                    </p:anim>
                                    <p:anim calcmode="lin" valueType="num">
                                      <p:cBhvr>
                                        <p:cTn id="28" dur="500" accel="100000" fill="hold">
                                          <p:stCondLst>
                                            <p:cond delay="4500"/>
                                          </p:stCondLst>
                                        </p:cTn>
                                        <p:tgtEl>
                                          <p:spTgt spid="13"/>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0"/>
                                        <p:tgtEl>
                                          <p:spTgt spid="7"/>
                                        </p:tgtEl>
                                      </p:cBhvr>
                                    </p:animEffect>
                                    <p:anim calcmode="lin" valueType="num">
                                      <p:cBhvr>
                                        <p:cTn id="32" dur="5000" fill="hold"/>
                                        <p:tgtEl>
                                          <p:spTgt spid="7"/>
                                        </p:tgtEl>
                                        <p:attrNameLst>
                                          <p:attrName>ppt_x</p:attrName>
                                        </p:attrNameLst>
                                      </p:cBhvr>
                                      <p:tavLst>
                                        <p:tav tm="0">
                                          <p:val>
                                            <p:strVal val="#ppt_x"/>
                                          </p:val>
                                        </p:tav>
                                        <p:tav tm="100000">
                                          <p:val>
                                            <p:strVal val="#ppt_x"/>
                                          </p:val>
                                        </p:tav>
                                      </p:tavLst>
                                    </p:anim>
                                    <p:anim calcmode="lin" valueType="num">
                                      <p:cBhvr>
                                        <p:cTn id="33" dur="4500" decel="100000" fill="hold"/>
                                        <p:tgtEl>
                                          <p:spTgt spid="7"/>
                                        </p:tgtEl>
                                        <p:attrNameLst>
                                          <p:attrName>ppt_y</p:attrName>
                                        </p:attrNameLst>
                                      </p:cBhvr>
                                      <p:tavLst>
                                        <p:tav tm="0">
                                          <p:val>
                                            <p:strVal val="#ppt_y+1"/>
                                          </p:val>
                                        </p:tav>
                                        <p:tav tm="100000">
                                          <p:val>
                                            <p:strVal val="#ppt_y-.03"/>
                                          </p:val>
                                        </p:tav>
                                      </p:tavLst>
                                    </p:anim>
                                    <p:anim calcmode="lin" valueType="num">
                                      <p:cBhvr>
                                        <p:cTn id="34" dur="500" accel="100000" fill="hold">
                                          <p:stCondLst>
                                            <p:cond delay="4500"/>
                                          </p:stCondLst>
                                        </p:cTn>
                                        <p:tgtEl>
                                          <p:spTgt spid="7"/>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0"/>
                                        <p:tgtEl>
                                          <p:spTgt spid="8"/>
                                        </p:tgtEl>
                                      </p:cBhvr>
                                    </p:animEffect>
                                    <p:anim calcmode="lin" valueType="num">
                                      <p:cBhvr>
                                        <p:cTn id="38" dur="5000" fill="hold"/>
                                        <p:tgtEl>
                                          <p:spTgt spid="8"/>
                                        </p:tgtEl>
                                        <p:attrNameLst>
                                          <p:attrName>ppt_x</p:attrName>
                                        </p:attrNameLst>
                                      </p:cBhvr>
                                      <p:tavLst>
                                        <p:tav tm="0">
                                          <p:val>
                                            <p:strVal val="#ppt_x"/>
                                          </p:val>
                                        </p:tav>
                                        <p:tav tm="100000">
                                          <p:val>
                                            <p:strVal val="#ppt_x"/>
                                          </p:val>
                                        </p:tav>
                                      </p:tavLst>
                                    </p:anim>
                                    <p:anim calcmode="lin" valueType="num">
                                      <p:cBhvr>
                                        <p:cTn id="39" dur="4500" decel="100000" fill="hold"/>
                                        <p:tgtEl>
                                          <p:spTgt spid="8"/>
                                        </p:tgtEl>
                                        <p:attrNameLst>
                                          <p:attrName>ppt_y</p:attrName>
                                        </p:attrNameLst>
                                      </p:cBhvr>
                                      <p:tavLst>
                                        <p:tav tm="0">
                                          <p:val>
                                            <p:strVal val="#ppt_y+1"/>
                                          </p:val>
                                        </p:tav>
                                        <p:tav tm="100000">
                                          <p:val>
                                            <p:strVal val="#ppt_y-.03"/>
                                          </p:val>
                                        </p:tav>
                                      </p:tavLst>
                                    </p:anim>
                                    <p:anim calcmode="lin" valueType="num">
                                      <p:cBhvr>
                                        <p:cTn id="40" dur="500" accel="100000" fill="hold">
                                          <p:stCondLst>
                                            <p:cond delay="4500"/>
                                          </p:stCondLst>
                                        </p:cTn>
                                        <p:tgtEl>
                                          <p:spTgt spid="8"/>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0"/>
                                        <p:tgtEl>
                                          <p:spTgt spid="15"/>
                                        </p:tgtEl>
                                      </p:cBhvr>
                                    </p:animEffect>
                                    <p:anim calcmode="lin" valueType="num">
                                      <p:cBhvr>
                                        <p:cTn id="44" dur="5000" fill="hold"/>
                                        <p:tgtEl>
                                          <p:spTgt spid="15"/>
                                        </p:tgtEl>
                                        <p:attrNameLst>
                                          <p:attrName>ppt_x</p:attrName>
                                        </p:attrNameLst>
                                      </p:cBhvr>
                                      <p:tavLst>
                                        <p:tav tm="0">
                                          <p:val>
                                            <p:strVal val="#ppt_x"/>
                                          </p:val>
                                        </p:tav>
                                        <p:tav tm="100000">
                                          <p:val>
                                            <p:strVal val="#ppt_x"/>
                                          </p:val>
                                        </p:tav>
                                      </p:tavLst>
                                    </p:anim>
                                    <p:anim calcmode="lin" valueType="num">
                                      <p:cBhvr>
                                        <p:cTn id="45" dur="4500" decel="100000" fill="hold"/>
                                        <p:tgtEl>
                                          <p:spTgt spid="15"/>
                                        </p:tgtEl>
                                        <p:attrNameLst>
                                          <p:attrName>ppt_y</p:attrName>
                                        </p:attrNameLst>
                                      </p:cBhvr>
                                      <p:tavLst>
                                        <p:tav tm="0">
                                          <p:val>
                                            <p:strVal val="#ppt_y+1"/>
                                          </p:val>
                                        </p:tav>
                                        <p:tav tm="100000">
                                          <p:val>
                                            <p:strVal val="#ppt_y-.03"/>
                                          </p:val>
                                        </p:tav>
                                      </p:tavLst>
                                    </p:anim>
                                    <p:anim calcmode="lin" valueType="num">
                                      <p:cBhvr>
                                        <p:cTn id="46" dur="500" accel="100000" fill="hold">
                                          <p:stCondLst>
                                            <p:cond delay="4500"/>
                                          </p:stCondLst>
                                        </p:cTn>
                                        <p:tgtEl>
                                          <p:spTgt spid="15"/>
                                        </p:tgtEl>
                                        <p:attrNameLst>
                                          <p:attrName>ppt_y</p:attrName>
                                        </p:attrNameLst>
                                      </p:cBhvr>
                                      <p:tavLst>
                                        <p:tav tm="0">
                                          <p:val>
                                            <p:strVal val="#ppt_y-.03"/>
                                          </p:val>
                                        </p:tav>
                                        <p:tav tm="100000">
                                          <p:val>
                                            <p:strVal val="#ppt_y"/>
                                          </p:val>
                                        </p:tav>
                                      </p:tavLst>
                                    </p:anim>
                                  </p:childTnLst>
                                </p:cTn>
                              </p:par>
                              <p:par>
                                <p:cTn id="47" presetID="37"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0"/>
                                        <p:tgtEl>
                                          <p:spTgt spid="9"/>
                                        </p:tgtEl>
                                      </p:cBhvr>
                                    </p:animEffect>
                                    <p:anim calcmode="lin" valueType="num">
                                      <p:cBhvr>
                                        <p:cTn id="50" dur="5000" fill="hold"/>
                                        <p:tgtEl>
                                          <p:spTgt spid="9"/>
                                        </p:tgtEl>
                                        <p:attrNameLst>
                                          <p:attrName>ppt_x</p:attrName>
                                        </p:attrNameLst>
                                      </p:cBhvr>
                                      <p:tavLst>
                                        <p:tav tm="0">
                                          <p:val>
                                            <p:strVal val="#ppt_x"/>
                                          </p:val>
                                        </p:tav>
                                        <p:tav tm="100000">
                                          <p:val>
                                            <p:strVal val="#ppt_x"/>
                                          </p:val>
                                        </p:tav>
                                      </p:tavLst>
                                    </p:anim>
                                    <p:anim calcmode="lin" valueType="num">
                                      <p:cBhvr>
                                        <p:cTn id="51" dur="4500" decel="100000" fill="hold"/>
                                        <p:tgtEl>
                                          <p:spTgt spid="9"/>
                                        </p:tgtEl>
                                        <p:attrNameLst>
                                          <p:attrName>ppt_y</p:attrName>
                                        </p:attrNameLst>
                                      </p:cBhvr>
                                      <p:tavLst>
                                        <p:tav tm="0">
                                          <p:val>
                                            <p:strVal val="#ppt_y+1"/>
                                          </p:val>
                                        </p:tav>
                                        <p:tav tm="100000">
                                          <p:val>
                                            <p:strVal val="#ppt_y-.03"/>
                                          </p:val>
                                        </p:tav>
                                      </p:tavLst>
                                    </p:anim>
                                    <p:anim calcmode="lin" valueType="num">
                                      <p:cBhvr>
                                        <p:cTn id="52" dur="500" accel="100000" fill="hold">
                                          <p:stCondLst>
                                            <p:cond delay="4500"/>
                                          </p:stCondLst>
                                        </p:cTn>
                                        <p:tgtEl>
                                          <p:spTgt spid="9"/>
                                        </p:tgtEl>
                                        <p:attrNameLst>
                                          <p:attrName>ppt_y</p:attrName>
                                        </p:attrNameLst>
                                      </p:cBhvr>
                                      <p:tavLst>
                                        <p:tav tm="0">
                                          <p:val>
                                            <p:strVal val="#ppt_y-.03"/>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0"/>
                                        <p:tgtEl>
                                          <p:spTgt spid="16"/>
                                        </p:tgtEl>
                                      </p:cBhvr>
                                    </p:animEffect>
                                    <p:anim calcmode="lin" valueType="num">
                                      <p:cBhvr>
                                        <p:cTn id="56" dur="5000" fill="hold"/>
                                        <p:tgtEl>
                                          <p:spTgt spid="16"/>
                                        </p:tgtEl>
                                        <p:attrNameLst>
                                          <p:attrName>ppt_x</p:attrName>
                                        </p:attrNameLst>
                                      </p:cBhvr>
                                      <p:tavLst>
                                        <p:tav tm="0">
                                          <p:val>
                                            <p:strVal val="#ppt_x"/>
                                          </p:val>
                                        </p:tav>
                                        <p:tav tm="100000">
                                          <p:val>
                                            <p:strVal val="#ppt_x"/>
                                          </p:val>
                                        </p:tav>
                                      </p:tavLst>
                                    </p:anim>
                                    <p:anim calcmode="lin" valueType="num">
                                      <p:cBhvr>
                                        <p:cTn id="57" dur="4500" decel="100000" fill="hold"/>
                                        <p:tgtEl>
                                          <p:spTgt spid="16"/>
                                        </p:tgtEl>
                                        <p:attrNameLst>
                                          <p:attrName>ppt_y</p:attrName>
                                        </p:attrNameLst>
                                      </p:cBhvr>
                                      <p:tavLst>
                                        <p:tav tm="0">
                                          <p:val>
                                            <p:strVal val="#ppt_y+1"/>
                                          </p:val>
                                        </p:tav>
                                        <p:tav tm="100000">
                                          <p:val>
                                            <p:strVal val="#ppt_y-.03"/>
                                          </p:val>
                                        </p:tav>
                                      </p:tavLst>
                                    </p:anim>
                                    <p:anim calcmode="lin" valueType="num">
                                      <p:cBhvr>
                                        <p:cTn id="58" dur="500" accel="100000" fill="hold">
                                          <p:stCondLst>
                                            <p:cond delay="4500"/>
                                          </p:stCondLst>
                                        </p:cTn>
                                        <p:tgtEl>
                                          <p:spTgt spid="16"/>
                                        </p:tgtEl>
                                        <p:attrNameLst>
                                          <p:attrName>ppt_y</p:attrName>
                                        </p:attrNameLst>
                                      </p:cBhvr>
                                      <p:tavLst>
                                        <p:tav tm="0">
                                          <p:val>
                                            <p:strVal val="#ppt_y-.03"/>
                                          </p:val>
                                        </p:tav>
                                        <p:tav tm="100000">
                                          <p:val>
                                            <p:strVal val="#ppt_y"/>
                                          </p:val>
                                        </p:tav>
                                      </p:tavLst>
                                    </p:anim>
                                  </p:childTnLst>
                                </p:cTn>
                              </p:par>
                              <p:par>
                                <p:cTn id="59" presetID="37"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0"/>
                                        <p:tgtEl>
                                          <p:spTgt spid="12"/>
                                        </p:tgtEl>
                                      </p:cBhvr>
                                    </p:animEffect>
                                    <p:anim calcmode="lin" valueType="num">
                                      <p:cBhvr>
                                        <p:cTn id="62" dur="5000" fill="hold"/>
                                        <p:tgtEl>
                                          <p:spTgt spid="12"/>
                                        </p:tgtEl>
                                        <p:attrNameLst>
                                          <p:attrName>ppt_x</p:attrName>
                                        </p:attrNameLst>
                                      </p:cBhvr>
                                      <p:tavLst>
                                        <p:tav tm="0">
                                          <p:val>
                                            <p:strVal val="#ppt_x"/>
                                          </p:val>
                                        </p:tav>
                                        <p:tav tm="100000">
                                          <p:val>
                                            <p:strVal val="#ppt_x"/>
                                          </p:val>
                                        </p:tav>
                                      </p:tavLst>
                                    </p:anim>
                                    <p:anim calcmode="lin" valueType="num">
                                      <p:cBhvr>
                                        <p:cTn id="63" dur="4500" decel="100000" fill="hold"/>
                                        <p:tgtEl>
                                          <p:spTgt spid="12"/>
                                        </p:tgtEl>
                                        <p:attrNameLst>
                                          <p:attrName>ppt_y</p:attrName>
                                        </p:attrNameLst>
                                      </p:cBhvr>
                                      <p:tavLst>
                                        <p:tav tm="0">
                                          <p:val>
                                            <p:strVal val="#ppt_y+1"/>
                                          </p:val>
                                        </p:tav>
                                        <p:tav tm="100000">
                                          <p:val>
                                            <p:strVal val="#ppt_y-.03"/>
                                          </p:val>
                                        </p:tav>
                                      </p:tavLst>
                                    </p:anim>
                                    <p:anim calcmode="lin" valueType="num">
                                      <p:cBhvr>
                                        <p:cTn id="64" dur="500" accel="100000" fill="hold">
                                          <p:stCondLst>
                                            <p:cond delay="4500"/>
                                          </p:stCondLst>
                                        </p:cTn>
                                        <p:tgtEl>
                                          <p:spTgt spid="12"/>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0"/>
                                        <p:tgtEl>
                                          <p:spTgt spid="17"/>
                                        </p:tgtEl>
                                      </p:cBhvr>
                                    </p:animEffect>
                                    <p:anim calcmode="lin" valueType="num">
                                      <p:cBhvr>
                                        <p:cTn id="68" dur="5000" fill="hold"/>
                                        <p:tgtEl>
                                          <p:spTgt spid="17"/>
                                        </p:tgtEl>
                                        <p:attrNameLst>
                                          <p:attrName>ppt_x</p:attrName>
                                        </p:attrNameLst>
                                      </p:cBhvr>
                                      <p:tavLst>
                                        <p:tav tm="0">
                                          <p:val>
                                            <p:strVal val="#ppt_x"/>
                                          </p:val>
                                        </p:tav>
                                        <p:tav tm="100000">
                                          <p:val>
                                            <p:strVal val="#ppt_x"/>
                                          </p:val>
                                        </p:tav>
                                      </p:tavLst>
                                    </p:anim>
                                    <p:anim calcmode="lin" valueType="num">
                                      <p:cBhvr>
                                        <p:cTn id="69" dur="4500" decel="100000" fill="hold"/>
                                        <p:tgtEl>
                                          <p:spTgt spid="17"/>
                                        </p:tgtEl>
                                        <p:attrNameLst>
                                          <p:attrName>ppt_y</p:attrName>
                                        </p:attrNameLst>
                                      </p:cBhvr>
                                      <p:tavLst>
                                        <p:tav tm="0">
                                          <p:val>
                                            <p:strVal val="#ppt_y+1"/>
                                          </p:val>
                                        </p:tav>
                                        <p:tav tm="100000">
                                          <p:val>
                                            <p:strVal val="#ppt_y-.03"/>
                                          </p:val>
                                        </p:tav>
                                      </p:tavLst>
                                    </p:anim>
                                    <p:anim calcmode="lin" valueType="num">
                                      <p:cBhvr>
                                        <p:cTn id="70" dur="500" accel="100000" fill="hold">
                                          <p:stCondLst>
                                            <p:cond delay="4500"/>
                                          </p:stCondLst>
                                        </p:cTn>
                                        <p:tgtEl>
                                          <p:spTgt spid="17"/>
                                        </p:tgtEl>
                                        <p:attrNameLst>
                                          <p:attrName>ppt_y</p:attrName>
                                        </p:attrNameLst>
                                      </p:cBhvr>
                                      <p:tavLst>
                                        <p:tav tm="0">
                                          <p:val>
                                            <p:strVal val="#ppt_y-.03"/>
                                          </p:val>
                                        </p:tav>
                                        <p:tav tm="100000">
                                          <p:val>
                                            <p:strVal val="#ppt_y"/>
                                          </p:val>
                                        </p:tav>
                                      </p:tavLst>
                                    </p:anim>
                                  </p:childTnLst>
                                </p:cTn>
                              </p:par>
                              <p:par>
                                <p:cTn id="71" presetID="37"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0"/>
                                        <p:tgtEl>
                                          <p:spTgt spid="11"/>
                                        </p:tgtEl>
                                      </p:cBhvr>
                                    </p:animEffect>
                                    <p:anim calcmode="lin" valueType="num">
                                      <p:cBhvr>
                                        <p:cTn id="74" dur="5000" fill="hold"/>
                                        <p:tgtEl>
                                          <p:spTgt spid="11"/>
                                        </p:tgtEl>
                                        <p:attrNameLst>
                                          <p:attrName>ppt_x</p:attrName>
                                        </p:attrNameLst>
                                      </p:cBhvr>
                                      <p:tavLst>
                                        <p:tav tm="0">
                                          <p:val>
                                            <p:strVal val="#ppt_x"/>
                                          </p:val>
                                        </p:tav>
                                        <p:tav tm="100000">
                                          <p:val>
                                            <p:strVal val="#ppt_x"/>
                                          </p:val>
                                        </p:tav>
                                      </p:tavLst>
                                    </p:anim>
                                    <p:anim calcmode="lin" valueType="num">
                                      <p:cBhvr>
                                        <p:cTn id="75" dur="4500" decel="100000" fill="hold"/>
                                        <p:tgtEl>
                                          <p:spTgt spid="11"/>
                                        </p:tgtEl>
                                        <p:attrNameLst>
                                          <p:attrName>ppt_y</p:attrName>
                                        </p:attrNameLst>
                                      </p:cBhvr>
                                      <p:tavLst>
                                        <p:tav tm="0">
                                          <p:val>
                                            <p:strVal val="#ppt_y+1"/>
                                          </p:val>
                                        </p:tav>
                                        <p:tav tm="100000">
                                          <p:val>
                                            <p:strVal val="#ppt_y-.03"/>
                                          </p:val>
                                        </p:tav>
                                      </p:tavLst>
                                    </p:anim>
                                    <p:anim calcmode="lin" valueType="num">
                                      <p:cBhvr>
                                        <p:cTn id="76" dur="500" accel="100000" fill="hold">
                                          <p:stCondLst>
                                            <p:cond delay="45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22D60E-36B5-46C0-B47F-F6D7C67C3F93}"/>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A374982-E62F-4B5F-A401-CDBFE3677336}"/>
              </a:ext>
            </a:extLst>
          </p:cNvPr>
          <p:cNvSpPr>
            <a:spLocks noGrp="1"/>
          </p:cNvSpPr>
          <p:nvPr>
            <p:ph type="title"/>
          </p:nvPr>
        </p:nvSpPr>
        <p:spPr>
          <a:xfrm>
            <a:off x="784860" y="528609"/>
            <a:ext cx="10866120" cy="1325563"/>
          </a:xfrm>
        </p:spPr>
        <p:txBody>
          <a:bodyPr>
            <a:normAutofit fontScale="90000"/>
          </a:bodyPr>
          <a:lstStyle/>
          <a:p>
            <a:pPr algn="ctr"/>
            <a:r>
              <a:rPr lang="ru-RU" b="1" dirty="0">
                <a:solidFill>
                  <a:srgbClr val="002060"/>
                </a:solidFill>
              </a:rPr>
              <a:t>Изменения в правилах определения стоимости услуг Национальной системы здравоохранения</a:t>
            </a:r>
            <a:br>
              <a:rPr lang="en-GB" b="1" dirty="0">
                <a:solidFill>
                  <a:srgbClr val="002060"/>
                </a:solidFill>
              </a:rPr>
            </a:br>
            <a:r>
              <a:rPr lang="ru-RU" sz="3600" b="1" i="1" dirty="0">
                <a:solidFill>
                  <a:srgbClr val="002060"/>
                </a:solidFill>
              </a:rPr>
              <a:t>Кто больше не считается постоянным резидентом</a:t>
            </a:r>
            <a:r>
              <a:rPr lang="en-GB" sz="3600" b="1" i="1" dirty="0">
                <a:solidFill>
                  <a:srgbClr val="002060"/>
                </a:solidFill>
              </a:rPr>
              <a:t>?</a:t>
            </a:r>
            <a:endParaRPr lang="en-GB" sz="3600" b="1" dirty="0">
              <a:solidFill>
                <a:srgbClr val="002060"/>
              </a:solidFill>
            </a:endParaRPr>
          </a:p>
        </p:txBody>
      </p:sp>
      <p:sp>
        <p:nvSpPr>
          <p:cNvPr id="7" name="Arrow: Right 6">
            <a:extLst>
              <a:ext uri="{FF2B5EF4-FFF2-40B4-BE49-F238E27FC236}">
                <a16:creationId xmlns:a16="http://schemas.microsoft.com/office/drawing/2014/main" id="{5D12E2F7-70FC-4694-91C2-8C27F3EB8FE0}"/>
              </a:ext>
            </a:extLst>
          </p:cNvPr>
          <p:cNvSpPr/>
          <p:nvPr/>
        </p:nvSpPr>
        <p:spPr>
          <a:xfrm rot="5400000">
            <a:off x="-747961" y="3491180"/>
            <a:ext cx="4048622" cy="142494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841372F-1BFE-49B5-9C0B-187F112310DA}"/>
              </a:ext>
            </a:extLst>
          </p:cNvPr>
          <p:cNvCxnSpPr/>
          <p:nvPr/>
        </p:nvCxnSpPr>
        <p:spPr>
          <a:xfrm>
            <a:off x="967740" y="471678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8A0E2EA-E3E4-49F8-9158-66976F4A2EC9}"/>
              </a:ext>
            </a:extLst>
          </p:cNvPr>
          <p:cNvSpPr txBox="1"/>
          <p:nvPr/>
        </p:nvSpPr>
        <p:spPr>
          <a:xfrm>
            <a:off x="975360" y="2528920"/>
            <a:ext cx="746760" cy="369332"/>
          </a:xfrm>
          <a:prstGeom prst="rect">
            <a:avLst/>
          </a:prstGeom>
          <a:noFill/>
        </p:spPr>
        <p:txBody>
          <a:bodyPr wrap="square" rtlCol="0">
            <a:spAutoFit/>
          </a:bodyPr>
          <a:lstStyle/>
          <a:p>
            <a:r>
              <a:rPr lang="en-GB" b="1">
                <a:solidFill>
                  <a:schemeClr val="bg1"/>
                </a:solidFill>
              </a:rPr>
              <a:t>2004</a:t>
            </a:r>
          </a:p>
        </p:txBody>
      </p:sp>
      <p:sp>
        <p:nvSpPr>
          <p:cNvPr id="11" name="TextBox 10">
            <a:extLst>
              <a:ext uri="{FF2B5EF4-FFF2-40B4-BE49-F238E27FC236}">
                <a16:creationId xmlns:a16="http://schemas.microsoft.com/office/drawing/2014/main" id="{FFA457A3-E1F9-4DCF-8350-08536FFCFBA1}"/>
              </a:ext>
            </a:extLst>
          </p:cNvPr>
          <p:cNvSpPr txBox="1"/>
          <p:nvPr/>
        </p:nvSpPr>
        <p:spPr>
          <a:xfrm>
            <a:off x="4983480" y="3429000"/>
            <a:ext cx="746760" cy="369332"/>
          </a:xfrm>
          <a:prstGeom prst="rect">
            <a:avLst/>
          </a:prstGeom>
          <a:noFill/>
        </p:spPr>
        <p:txBody>
          <a:bodyPr wrap="square" rtlCol="0">
            <a:spAutoFit/>
          </a:bodyPr>
          <a:lstStyle/>
          <a:p>
            <a:r>
              <a:rPr lang="en-GB" b="1">
                <a:solidFill>
                  <a:schemeClr val="bg1"/>
                </a:solidFill>
              </a:rPr>
              <a:t>2015</a:t>
            </a:r>
          </a:p>
        </p:txBody>
      </p:sp>
      <p:sp>
        <p:nvSpPr>
          <p:cNvPr id="14" name="TextBox 13">
            <a:extLst>
              <a:ext uri="{FF2B5EF4-FFF2-40B4-BE49-F238E27FC236}">
                <a16:creationId xmlns:a16="http://schemas.microsoft.com/office/drawing/2014/main" id="{40DEA0D0-5357-4483-BF37-5585B3C10585}"/>
              </a:ext>
            </a:extLst>
          </p:cNvPr>
          <p:cNvSpPr txBox="1"/>
          <p:nvPr/>
        </p:nvSpPr>
        <p:spPr>
          <a:xfrm>
            <a:off x="2236470" y="1969458"/>
            <a:ext cx="7962900" cy="5047536"/>
          </a:xfrm>
          <a:prstGeom prst="rect">
            <a:avLst/>
          </a:prstGeom>
          <a:noFill/>
        </p:spPr>
        <p:txBody>
          <a:bodyPr wrap="square" rtlCol="0">
            <a:spAutoFit/>
          </a:bodyPr>
          <a:lstStyle/>
          <a:p>
            <a:pPr marL="285750" indent="-285750">
              <a:buFont typeface="Arial" panose="020B0604020202020204" pitchFamily="34" charset="0"/>
              <a:buChar char="•"/>
            </a:pPr>
            <a:r>
              <a:rPr lang="ru-RU" sz="2200" dirty="0"/>
              <a:t>Исключены нелегальные мигранты и просители убежища, получившие отказ</a:t>
            </a:r>
            <a:endParaRPr lang="en-GB" sz="2200" dirty="0"/>
          </a:p>
          <a:p>
            <a:pPr marL="285750" indent="-285750">
              <a:buFont typeface="Arial" panose="020B0604020202020204" pitchFamily="34" charset="0"/>
              <a:buChar char="•"/>
            </a:pPr>
            <a:endParaRPr lang="en-GB" sz="2200" dirty="0"/>
          </a:p>
          <a:p>
            <a:pPr marL="285750" indent="-285750">
              <a:buFont typeface="Arial" panose="020B0604020202020204" pitchFamily="34" charset="0"/>
              <a:buChar char="•"/>
            </a:pPr>
            <a:r>
              <a:rPr lang="ru-RU" sz="2200" dirty="0"/>
              <a:t>Исключены студенты и нерезиденты стран ЕЭП, приезжающие на работу в Великобританию </a:t>
            </a:r>
            <a:r>
              <a:rPr lang="en-GB" sz="2200" dirty="0"/>
              <a:t>(</a:t>
            </a:r>
            <a:r>
              <a:rPr lang="ru-RU" sz="2200" dirty="0"/>
              <a:t>любые лица без бессрочного разрешения на пребывание</a:t>
            </a:r>
            <a:r>
              <a:rPr lang="en-GB" sz="2200" dirty="0"/>
              <a:t>)</a:t>
            </a:r>
          </a:p>
          <a:p>
            <a:endParaRPr lang="en-GB" sz="2200" dirty="0"/>
          </a:p>
          <a:p>
            <a:pPr marL="285750" indent="-285750">
              <a:buFont typeface="Arial" panose="020B0604020202020204" pitchFamily="34" charset="0"/>
              <a:buChar char="•"/>
            </a:pPr>
            <a:r>
              <a:rPr lang="ru-RU" sz="2200" dirty="0"/>
              <a:t>Введена предоплата за </a:t>
            </a:r>
            <a:r>
              <a:rPr lang="ru-RU" sz="2200" dirty="0" err="1"/>
              <a:t>неэкстренное</a:t>
            </a:r>
            <a:r>
              <a:rPr lang="ru-RU" sz="2200" dirty="0"/>
              <a:t> лечение</a:t>
            </a:r>
            <a:endParaRPr lang="en-GB" sz="2200" dirty="0"/>
          </a:p>
          <a:p>
            <a:pPr marL="285750" indent="-285750">
              <a:buFont typeface="Arial" panose="020B0604020202020204" pitchFamily="34" charset="0"/>
              <a:buChar char="•"/>
            </a:pPr>
            <a:endParaRPr lang="en-GB" sz="2200" dirty="0"/>
          </a:p>
          <a:p>
            <a:pPr marL="285750" indent="-285750">
              <a:buFont typeface="Arial" panose="020B0604020202020204" pitchFamily="34" charset="0"/>
              <a:buChar char="•"/>
            </a:pPr>
            <a:r>
              <a:rPr lang="ru-RU" sz="2200" dirty="0"/>
              <a:t>Граждане ЕС без постоянного статуса должны будут платить за услуги в случае выхода из ЕС по схеме «</a:t>
            </a:r>
            <a:r>
              <a:rPr lang="en-US" sz="2200" dirty="0"/>
              <a:t>no deal</a:t>
            </a:r>
            <a:r>
              <a:rPr lang="ru-RU" sz="2200" dirty="0"/>
              <a:t>»</a:t>
            </a:r>
            <a:r>
              <a:rPr lang="en-GB" sz="2200" dirty="0"/>
              <a:t> (</a:t>
            </a:r>
            <a:r>
              <a:rPr lang="ru-RU" sz="2200" dirty="0"/>
              <a:t>лица с предварительно установленным статусом должны будут платить за услуги</a:t>
            </a:r>
            <a:r>
              <a:rPr lang="en-GB" sz="2200" dirty="0"/>
              <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15" name="TextBox 14">
            <a:extLst>
              <a:ext uri="{FF2B5EF4-FFF2-40B4-BE49-F238E27FC236}">
                <a16:creationId xmlns:a16="http://schemas.microsoft.com/office/drawing/2014/main" id="{0391E5EA-6E15-4ECA-955A-8096C9401E55}"/>
              </a:ext>
            </a:extLst>
          </p:cNvPr>
          <p:cNvSpPr txBox="1"/>
          <p:nvPr/>
        </p:nvSpPr>
        <p:spPr>
          <a:xfrm>
            <a:off x="975360" y="3425795"/>
            <a:ext cx="746760" cy="369332"/>
          </a:xfrm>
          <a:prstGeom prst="rect">
            <a:avLst/>
          </a:prstGeom>
          <a:noFill/>
        </p:spPr>
        <p:txBody>
          <a:bodyPr wrap="square" rtlCol="0">
            <a:spAutoFit/>
          </a:bodyPr>
          <a:lstStyle/>
          <a:p>
            <a:r>
              <a:rPr lang="en-GB" b="1" dirty="0">
                <a:solidFill>
                  <a:schemeClr val="bg1"/>
                </a:solidFill>
              </a:rPr>
              <a:t>2015</a:t>
            </a:r>
          </a:p>
        </p:txBody>
      </p:sp>
      <p:sp>
        <p:nvSpPr>
          <p:cNvPr id="16" name="TextBox 15">
            <a:extLst>
              <a:ext uri="{FF2B5EF4-FFF2-40B4-BE49-F238E27FC236}">
                <a16:creationId xmlns:a16="http://schemas.microsoft.com/office/drawing/2014/main" id="{55B2B168-C08E-419E-BF0B-D1175ECBA846}"/>
              </a:ext>
            </a:extLst>
          </p:cNvPr>
          <p:cNvSpPr txBox="1"/>
          <p:nvPr/>
        </p:nvSpPr>
        <p:spPr>
          <a:xfrm>
            <a:off x="975360" y="5077591"/>
            <a:ext cx="746760" cy="369332"/>
          </a:xfrm>
          <a:prstGeom prst="rect">
            <a:avLst/>
          </a:prstGeom>
          <a:noFill/>
        </p:spPr>
        <p:txBody>
          <a:bodyPr wrap="square" rtlCol="0">
            <a:spAutoFit/>
          </a:bodyPr>
          <a:lstStyle/>
          <a:p>
            <a:r>
              <a:rPr lang="en-GB" b="1" dirty="0">
                <a:solidFill>
                  <a:schemeClr val="bg1"/>
                </a:solidFill>
              </a:rPr>
              <a:t>2021</a:t>
            </a:r>
          </a:p>
        </p:txBody>
      </p:sp>
      <p:sp>
        <p:nvSpPr>
          <p:cNvPr id="18" name="TextBox 17">
            <a:extLst>
              <a:ext uri="{FF2B5EF4-FFF2-40B4-BE49-F238E27FC236}">
                <a16:creationId xmlns:a16="http://schemas.microsoft.com/office/drawing/2014/main" id="{4E44A59A-605A-4F5C-96D9-E9C41A008D5B}"/>
              </a:ext>
            </a:extLst>
          </p:cNvPr>
          <p:cNvSpPr txBox="1"/>
          <p:nvPr/>
        </p:nvSpPr>
        <p:spPr>
          <a:xfrm>
            <a:off x="3927348" y="6051128"/>
            <a:ext cx="7886700" cy="646331"/>
          </a:xfrm>
          <a:prstGeom prst="rect">
            <a:avLst/>
          </a:prstGeom>
          <a:noFill/>
        </p:spPr>
        <p:txBody>
          <a:bodyPr wrap="square" rtlCol="0">
            <a:spAutoFit/>
          </a:bodyPr>
          <a:lstStyle/>
          <a:p>
            <a:pPr algn="r"/>
            <a:r>
              <a:rPr lang="en-GB" dirty="0"/>
              <a:t>Yates et al. 2007 </a:t>
            </a:r>
            <a:r>
              <a:rPr lang="en-GB" i="1" dirty="0"/>
              <a:t>Medicine Conflict and Survival</a:t>
            </a:r>
          </a:p>
          <a:p>
            <a:pPr algn="r"/>
            <a:r>
              <a:rPr lang="en-GB" dirty="0"/>
              <a:t>Potter JL. 2019 </a:t>
            </a:r>
            <a:r>
              <a:rPr lang="en-GB" i="1" dirty="0"/>
              <a:t>Justice Power and Resistance</a:t>
            </a:r>
            <a:endParaRPr lang="en-GB" dirty="0"/>
          </a:p>
        </p:txBody>
      </p:sp>
      <p:sp>
        <p:nvSpPr>
          <p:cNvPr id="12" name="TextBox 11">
            <a:extLst>
              <a:ext uri="{FF2B5EF4-FFF2-40B4-BE49-F238E27FC236}">
                <a16:creationId xmlns:a16="http://schemas.microsoft.com/office/drawing/2014/main" id="{8E6369B5-BD37-43D0-B91D-A5DC2A1C015F}"/>
              </a:ext>
            </a:extLst>
          </p:cNvPr>
          <p:cNvSpPr txBox="1"/>
          <p:nvPr/>
        </p:nvSpPr>
        <p:spPr>
          <a:xfrm>
            <a:off x="985408" y="4203650"/>
            <a:ext cx="746760" cy="369332"/>
          </a:xfrm>
          <a:prstGeom prst="rect">
            <a:avLst/>
          </a:prstGeom>
          <a:noFill/>
        </p:spPr>
        <p:txBody>
          <a:bodyPr wrap="square" rtlCol="0">
            <a:spAutoFit/>
          </a:bodyPr>
          <a:lstStyle/>
          <a:p>
            <a:r>
              <a:rPr lang="en-GB" b="1" dirty="0">
                <a:solidFill>
                  <a:schemeClr val="bg1"/>
                </a:solidFill>
              </a:rPr>
              <a:t>2017</a:t>
            </a:r>
          </a:p>
        </p:txBody>
      </p:sp>
    </p:spTree>
    <p:extLst>
      <p:ext uri="{BB962C8B-B14F-4D97-AF65-F5344CB8AC3E}">
        <p14:creationId xmlns:p14="http://schemas.microsoft.com/office/powerpoint/2010/main" val="3838393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829C4F-E840-4A25-B7BB-B890F2BD9AC1}"/>
              </a:ext>
            </a:extLst>
          </p:cNvPr>
          <p:cNvPicPr>
            <a:picLocks noChangeAspect="1"/>
          </p:cNvPicPr>
          <p:nvPr/>
        </p:nvPicPr>
        <p:blipFill rotWithShape="1">
          <a:blip r:embed="rId3">
            <a:alphaModFix/>
          </a:blip>
          <a:srcRect l="1996" t="837" r="11390" b="1443"/>
          <a:stretch/>
        </p:blipFill>
        <p:spPr>
          <a:xfrm>
            <a:off x="809750" y="452672"/>
            <a:ext cx="10734549" cy="6146248"/>
          </a:xfrm>
          <a:prstGeom prst="rect">
            <a:avLst/>
          </a:prstGeom>
          <a:solidFill>
            <a:srgbClr val="FFFFFF">
              <a:shade val="85000"/>
            </a:srgbClr>
          </a:solidFill>
          <a:ln w="88900" cap="sq">
            <a:solidFill>
              <a:srgbClr val="FFFFFF"/>
            </a:solidFill>
            <a:miter lim="800000"/>
          </a:ln>
          <a:effectLst/>
        </p:spPr>
      </p:pic>
      <p:sp>
        <p:nvSpPr>
          <p:cNvPr id="6" name="Rectangle 5">
            <a:extLst>
              <a:ext uri="{FF2B5EF4-FFF2-40B4-BE49-F238E27FC236}">
                <a16:creationId xmlns:a16="http://schemas.microsoft.com/office/drawing/2014/main" id="{A35DF0A7-6FBF-4D24-B1C7-23E8F336E2F6}"/>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602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altLang="ko-KR" sz="2900" dirty="0">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Связанные с миграцией данные, которые собираются через Европейскую систему </a:t>
            </a:r>
            <a:r>
              <a:rPr lang="ru-RU" altLang="ko-KR" sz="2900" dirty="0" err="1">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эпиднадзора</a:t>
            </a:r>
            <a:r>
              <a:rPr lang="en-GB" altLang="ko-KR" sz="2900" dirty="0">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 (</a:t>
            </a:r>
            <a:r>
              <a:rPr lang="en-GB" altLang="ko-KR" sz="2900" dirty="0" err="1">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TESSy</a:t>
            </a:r>
            <a:r>
              <a:rPr lang="en-GB" altLang="ko-KR" sz="2900" dirty="0">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a:t>
            </a:r>
            <a:endParaRPr lang="en-GB" sz="2900" dirty="0">
              <a:latin typeface="Calibri" panose="020F0502020204030204" pitchFamily="34" charset="0"/>
            </a:endParaRPr>
          </a:p>
        </p:txBody>
      </p:sp>
      <p:graphicFrame>
        <p:nvGraphicFramePr>
          <p:cNvPr id="5" name="Table 4"/>
          <p:cNvGraphicFramePr>
            <a:graphicFrameLocks noGrp="1"/>
          </p:cNvGraphicFramePr>
          <p:nvPr/>
        </p:nvGraphicFramePr>
        <p:xfrm>
          <a:off x="432001" y="1268759"/>
          <a:ext cx="10684490" cy="4945479"/>
        </p:xfrm>
        <a:graphic>
          <a:graphicData uri="http://schemas.openxmlformats.org/drawingml/2006/table">
            <a:tbl>
              <a:tblPr firstRow="1" firstCol="1" bandRow="1"/>
              <a:tblGrid>
                <a:gridCol w="1083290">
                  <a:extLst>
                    <a:ext uri="{9D8B030D-6E8A-4147-A177-3AD203B41FA5}">
                      <a16:colId xmlns:a16="http://schemas.microsoft.com/office/drawing/2014/main" val="20000"/>
                    </a:ext>
                  </a:extLst>
                </a:gridCol>
                <a:gridCol w="852740">
                  <a:extLst>
                    <a:ext uri="{9D8B030D-6E8A-4147-A177-3AD203B41FA5}">
                      <a16:colId xmlns:a16="http://schemas.microsoft.com/office/drawing/2014/main" val="20001"/>
                    </a:ext>
                  </a:extLst>
                </a:gridCol>
                <a:gridCol w="643208">
                  <a:extLst>
                    <a:ext uri="{9D8B030D-6E8A-4147-A177-3AD203B41FA5}">
                      <a16:colId xmlns:a16="http://schemas.microsoft.com/office/drawing/2014/main" val="20002"/>
                    </a:ext>
                  </a:extLst>
                </a:gridCol>
                <a:gridCol w="782104">
                  <a:extLst>
                    <a:ext uri="{9D8B030D-6E8A-4147-A177-3AD203B41FA5}">
                      <a16:colId xmlns:a16="http://schemas.microsoft.com/office/drawing/2014/main" val="20003"/>
                    </a:ext>
                  </a:extLst>
                </a:gridCol>
                <a:gridCol w="822705">
                  <a:extLst>
                    <a:ext uri="{9D8B030D-6E8A-4147-A177-3AD203B41FA5}">
                      <a16:colId xmlns:a16="http://schemas.microsoft.com/office/drawing/2014/main" val="20004"/>
                    </a:ext>
                  </a:extLst>
                </a:gridCol>
                <a:gridCol w="1318466">
                  <a:extLst>
                    <a:ext uri="{9D8B030D-6E8A-4147-A177-3AD203B41FA5}">
                      <a16:colId xmlns:a16="http://schemas.microsoft.com/office/drawing/2014/main" val="20005"/>
                    </a:ext>
                  </a:extLst>
                </a:gridCol>
                <a:gridCol w="1036394">
                  <a:extLst>
                    <a:ext uri="{9D8B030D-6E8A-4147-A177-3AD203B41FA5}">
                      <a16:colId xmlns:a16="http://schemas.microsoft.com/office/drawing/2014/main" val="20006"/>
                    </a:ext>
                  </a:extLst>
                </a:gridCol>
                <a:gridCol w="1072724">
                  <a:extLst>
                    <a:ext uri="{9D8B030D-6E8A-4147-A177-3AD203B41FA5}">
                      <a16:colId xmlns:a16="http://schemas.microsoft.com/office/drawing/2014/main" val="20007"/>
                    </a:ext>
                  </a:extLst>
                </a:gridCol>
                <a:gridCol w="1023575">
                  <a:extLst>
                    <a:ext uri="{9D8B030D-6E8A-4147-A177-3AD203B41FA5}">
                      <a16:colId xmlns:a16="http://schemas.microsoft.com/office/drawing/2014/main" val="20008"/>
                    </a:ext>
                  </a:extLst>
                </a:gridCol>
                <a:gridCol w="1038532">
                  <a:extLst>
                    <a:ext uri="{9D8B030D-6E8A-4147-A177-3AD203B41FA5}">
                      <a16:colId xmlns:a16="http://schemas.microsoft.com/office/drawing/2014/main" val="20009"/>
                    </a:ext>
                  </a:extLst>
                </a:gridCol>
                <a:gridCol w="1010752">
                  <a:extLst>
                    <a:ext uri="{9D8B030D-6E8A-4147-A177-3AD203B41FA5}">
                      <a16:colId xmlns:a16="http://schemas.microsoft.com/office/drawing/2014/main" val="20010"/>
                    </a:ext>
                  </a:extLst>
                </a:gridCol>
              </a:tblGrid>
              <a:tr h="1035519">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Данные</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ВИЧ</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ТБ</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ВГВ</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ВГС</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Гонорея</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Сифилис</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Корь</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Краснуха</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Малярия</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Bef>
                          <a:spcPts val="600"/>
                        </a:spcBef>
                        <a:spcAft>
                          <a:spcPts val="60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Болезнь </a:t>
                      </a:r>
                      <a:r>
                        <a:rPr lang="ru-RU" sz="1600" b="1" spc="-40" dirty="0" err="1">
                          <a:solidFill>
                            <a:srgbClr val="FFFFFF"/>
                          </a:solidFill>
                          <a:effectLst/>
                          <a:latin typeface="Calibri" panose="020F0502020204030204" pitchFamily="34" charset="0"/>
                          <a:ea typeface="Batang" panose="02030600000101010101" pitchFamily="18" charset="-127"/>
                          <a:cs typeface="Calibri" panose="020F0502020204030204" pitchFamily="34" charset="0"/>
                        </a:rPr>
                        <a:t>Шагаса</a:t>
                      </a: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extLst>
                  <a:ext uri="{0D108BD9-81ED-4DB2-BD59-A6C34878D82A}">
                    <a16:rowId xmlns:a16="http://schemas.microsoft.com/office/drawing/2014/main" val="10000"/>
                  </a:ext>
                </a:extLst>
              </a:tr>
              <a:tr h="764130">
                <a:tc>
                  <a:txBody>
                    <a:bodyPr/>
                    <a:lstStyle/>
                    <a:p>
                      <a:pPr>
                        <a:spcAft>
                          <a:spcPts val="0"/>
                        </a:spcAft>
                      </a:pPr>
                      <a:r>
                        <a:rPr lang="ru-RU" sz="1400" b="1" dirty="0">
                          <a:effectLst/>
                          <a:latin typeface="Calibri" panose="020F0502020204030204" pitchFamily="34" charset="0"/>
                          <a:ea typeface="Batang" panose="02030600000101010101" pitchFamily="18" charset="-127"/>
                          <a:cs typeface="Tahoma" panose="020B0604030504040204" pitchFamily="34" charset="0"/>
                        </a:rPr>
                        <a:t>Страна рождения</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1"/>
                  </a:ext>
                </a:extLst>
              </a:tr>
              <a:tr h="764130">
                <a:tc>
                  <a:txBody>
                    <a:bodyPr/>
                    <a:lstStyle/>
                    <a:p>
                      <a:pPr>
                        <a:spcAft>
                          <a:spcPts val="0"/>
                        </a:spcAft>
                      </a:pPr>
                      <a:r>
                        <a:rPr lang="ru-RU" sz="1400" b="1" dirty="0">
                          <a:effectLst/>
                          <a:latin typeface="Calibri" panose="020F0502020204030204" pitchFamily="34" charset="0"/>
                          <a:ea typeface="Batang" panose="02030600000101010101" pitchFamily="18" charset="-127"/>
                          <a:cs typeface="Tahoma" panose="020B0604030504040204" pitchFamily="34" charset="0"/>
                        </a:rPr>
                        <a:t>Страна национальности</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2"/>
                  </a:ext>
                </a:extLst>
              </a:tr>
              <a:tr h="764130">
                <a:tc>
                  <a:txBody>
                    <a:bodyPr/>
                    <a:lstStyle/>
                    <a:p>
                      <a:pPr>
                        <a:spcAft>
                          <a:spcPts val="0"/>
                        </a:spcAft>
                      </a:pPr>
                      <a:r>
                        <a:rPr lang="ru-RU" sz="1400" b="1" dirty="0">
                          <a:effectLst/>
                          <a:latin typeface="Calibri" panose="020F0502020204030204" pitchFamily="34" charset="0"/>
                          <a:ea typeface="Batang" panose="02030600000101010101" pitchFamily="18" charset="-127"/>
                          <a:cs typeface="Tahoma" panose="020B0604030504040204" pitchFamily="34" charset="0"/>
                        </a:rPr>
                        <a:t>Страна вероятного инфицирования</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3"/>
                  </a:ext>
                </a:extLst>
              </a:tr>
              <a:tr h="764130">
                <a:tc>
                  <a:txBody>
                    <a:bodyPr/>
                    <a:lstStyle/>
                    <a:p>
                      <a:pPr>
                        <a:spcAft>
                          <a:spcPts val="0"/>
                        </a:spcAft>
                      </a:pPr>
                      <a:r>
                        <a:rPr lang="ru-RU" sz="1400" b="1" dirty="0">
                          <a:effectLst/>
                          <a:latin typeface="Calibri" panose="020F0502020204030204" pitchFamily="34" charset="0"/>
                          <a:ea typeface="Batang" panose="02030600000101010101" pitchFamily="18" charset="-127"/>
                          <a:cs typeface="Tahoma" panose="020B0604030504040204" pitchFamily="34" charset="0"/>
                        </a:rPr>
                        <a:t>Завозная инфекция</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4"/>
                  </a:ext>
                </a:extLst>
              </a:tr>
              <a:tr h="764130">
                <a:tc>
                  <a:txBody>
                    <a:bodyPr/>
                    <a:lstStyle/>
                    <a:p>
                      <a:pPr>
                        <a:spcAft>
                          <a:spcPts val="0"/>
                        </a:spcAft>
                      </a:pPr>
                      <a:r>
                        <a:rPr lang="ru-RU" sz="1400" b="1" dirty="0">
                          <a:effectLst/>
                          <a:latin typeface="Calibri" panose="020F0502020204030204" pitchFamily="34" charset="0"/>
                          <a:ea typeface="Batang" panose="02030600000101010101" pitchFamily="18" charset="-127"/>
                          <a:cs typeface="Tahoma" panose="020B0604030504040204" pitchFamily="34" charset="0"/>
                        </a:rPr>
                        <a:t>Регион происхождения</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492663" y="6203307"/>
            <a:ext cx="1828065"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ko-KR" sz="900" b="0" i="0" u="none" strike="noStrike" kern="1200" cap="none" spc="0" normalizeH="0" baseline="0" noProof="0" dirty="0">
                <a:ln>
                  <a:noFill/>
                </a:ln>
                <a:solidFill>
                  <a:prstClr val="black"/>
                </a:solidFill>
                <a:effectLst/>
                <a:uLnTx/>
                <a:uFillTx/>
                <a:latin typeface="Tahoma" panose="020B0604030504040204" pitchFamily="34" charset="0"/>
                <a:ea typeface="Arial Unicode MS" panose="020B0604020202020204" pitchFamily="34" charset="-128"/>
                <a:cs typeface="Tahoma" panose="020B0604030504040204" pitchFamily="34" charset="0"/>
              </a:rPr>
              <a:t>*</a:t>
            </a:r>
            <a:r>
              <a:rPr kumimoji="0" lang="ru-RU" altLang="ko-KR" sz="900" b="0" i="0" u="none" strike="noStrike" kern="1200" cap="none" spc="0" normalizeH="0" baseline="0" noProof="0" dirty="0">
                <a:ln>
                  <a:noFill/>
                </a:ln>
                <a:solidFill>
                  <a:prstClr val="black"/>
                </a:solidFill>
                <a:effectLst/>
                <a:uLnTx/>
                <a:uFillTx/>
                <a:latin typeface="Tahoma" panose="020B0604030504040204" pitchFamily="34" charset="0"/>
                <a:ea typeface="Arial Unicode MS" panose="020B0604020202020204" pitchFamily="34" charset="-128"/>
                <a:cs typeface="Tahoma" panose="020B0604030504040204" pitchFamily="34" charset="0"/>
              </a:rPr>
              <a:t>не подпадает под надзор в ЕС</a:t>
            </a:r>
            <a:endParaRPr kumimoji="0" lang="en-GB" altLang="ko-KR" sz="900" b="0" i="0" u="none" strike="noStrike" kern="1200" cap="none" spc="0" normalizeH="0" baseline="0" noProof="0" dirty="0">
              <a:ln>
                <a:noFill/>
              </a:ln>
              <a:solidFill>
                <a:prstClr val="black"/>
              </a:solidFill>
              <a:effectLst/>
              <a:uLnTx/>
              <a:uFillTx/>
              <a:latin typeface="Tahoma"/>
              <a:ea typeface="+mn-ea"/>
              <a:cs typeface="+mn-cs"/>
            </a:endParaRPr>
          </a:p>
        </p:txBody>
      </p:sp>
      <p:sp>
        <p:nvSpPr>
          <p:cNvPr id="9" name="Rectangle 8"/>
          <p:cNvSpPr/>
          <p:nvPr/>
        </p:nvSpPr>
        <p:spPr bwMode="auto">
          <a:xfrm>
            <a:off x="432000" y="2299063"/>
            <a:ext cx="1083291" cy="3825865"/>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8" name="Rectangle 7"/>
          <p:cNvSpPr/>
          <p:nvPr/>
        </p:nvSpPr>
        <p:spPr>
          <a:xfrm>
            <a:off x="2937367" y="5697252"/>
            <a:ext cx="602095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ECDC. Assessing the burden of key infectious diseases affecting migrant populations in the EU/EEA. Stockholm: ECDC; 2014.</a:t>
            </a:r>
          </a:p>
        </p:txBody>
      </p:sp>
      <p:sp>
        <p:nvSpPr>
          <p:cNvPr id="7" name="Rectangle 6"/>
          <p:cNvSpPr/>
          <p:nvPr/>
        </p:nvSpPr>
        <p:spPr>
          <a:xfrm>
            <a:off x="237565" y="6596390"/>
            <a:ext cx="802793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mn-cs"/>
              </a:rPr>
              <a:t>ECDC. Assessing the burden of key infectious diseases affecting migrant populations in the EU/EEA. Stockholm: ECDC; 2014.  </a:t>
            </a:r>
          </a:p>
        </p:txBody>
      </p:sp>
    </p:spTree>
    <p:extLst>
      <p:ext uri="{BB962C8B-B14F-4D97-AF65-F5344CB8AC3E}">
        <p14:creationId xmlns:p14="http://schemas.microsoft.com/office/powerpoint/2010/main" val="1079053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72EDE81-7CE5-4D57-8438-1B9AECF74101}"/>
              </a:ext>
            </a:extLst>
          </p:cNvPr>
          <p:cNvGrpSpPr/>
          <p:nvPr/>
        </p:nvGrpSpPr>
        <p:grpSpPr>
          <a:xfrm>
            <a:off x="828675" y="1867150"/>
            <a:ext cx="10525125" cy="4268289"/>
            <a:chOff x="828675" y="1867150"/>
            <a:chExt cx="10525125" cy="4268289"/>
          </a:xfrm>
        </p:grpSpPr>
        <p:pic>
          <p:nvPicPr>
            <p:cNvPr id="4" name="Picture 3" descr="A screenshot of a cell phone&#10;&#10;Description generated with very high confidence">
              <a:extLst>
                <a:ext uri="{FF2B5EF4-FFF2-40B4-BE49-F238E27FC236}">
                  <a16:creationId xmlns:a16="http://schemas.microsoft.com/office/drawing/2014/main" id="{B6151EFC-0407-4B34-A179-23290B4435F4}"/>
                </a:ext>
              </a:extLst>
            </p:cNvPr>
            <p:cNvPicPr>
              <a:picLocks noChangeAspect="1"/>
            </p:cNvPicPr>
            <p:nvPr/>
          </p:nvPicPr>
          <p:blipFill rotWithShape="1">
            <a:blip r:embed="rId3"/>
            <a:srcRect l="7476" t="17100" r="7081" b="21300"/>
            <a:stretch/>
          </p:blipFill>
          <p:spPr>
            <a:xfrm>
              <a:off x="828675" y="1867150"/>
              <a:ext cx="10525125" cy="4268289"/>
            </a:xfrm>
            <a:prstGeom prst="rect">
              <a:avLst/>
            </a:prstGeom>
          </p:spPr>
        </p:pic>
        <p:sp>
          <p:nvSpPr>
            <p:cNvPr id="15" name="TextBox 14">
              <a:extLst>
                <a:ext uri="{FF2B5EF4-FFF2-40B4-BE49-F238E27FC236}">
                  <a16:creationId xmlns:a16="http://schemas.microsoft.com/office/drawing/2014/main" id="{A8DB48A2-EE06-411F-A965-CA384A396ED4}"/>
                </a:ext>
              </a:extLst>
            </p:cNvPr>
            <p:cNvSpPr txBox="1"/>
            <p:nvPr/>
          </p:nvSpPr>
          <p:spPr>
            <a:xfrm>
              <a:off x="9035179" y="3429000"/>
              <a:ext cx="17425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октябрь</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2017</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г.</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B2AB3AC9-B1C5-462D-88A5-F4FDAF0B5F5F}"/>
              </a:ext>
            </a:extLst>
          </p:cNvPr>
          <p:cNvGrpSpPr/>
          <p:nvPr/>
        </p:nvGrpSpPr>
        <p:grpSpPr>
          <a:xfrm>
            <a:off x="828673" y="1867148"/>
            <a:ext cx="7440591" cy="4268289"/>
            <a:chOff x="828675" y="1867148"/>
            <a:chExt cx="7440591" cy="4268289"/>
          </a:xfrm>
        </p:grpSpPr>
        <p:pic>
          <p:nvPicPr>
            <p:cNvPr id="8" name="Picture 7" descr="A screenshot of a cell phone&#10;&#10;Description generated with very high confidence">
              <a:extLst>
                <a:ext uri="{FF2B5EF4-FFF2-40B4-BE49-F238E27FC236}">
                  <a16:creationId xmlns:a16="http://schemas.microsoft.com/office/drawing/2014/main" id="{BF4D3D34-1E38-42E1-99A1-8598C1744B66}"/>
                </a:ext>
              </a:extLst>
            </p:cNvPr>
            <p:cNvPicPr>
              <a:picLocks noChangeAspect="1"/>
            </p:cNvPicPr>
            <p:nvPr/>
          </p:nvPicPr>
          <p:blipFill rotWithShape="1">
            <a:blip r:embed="rId3"/>
            <a:srcRect l="7475" t="17100" r="33371" b="21300"/>
            <a:stretch/>
          </p:blipFill>
          <p:spPr>
            <a:xfrm>
              <a:off x="828675" y="1867148"/>
              <a:ext cx="7286626" cy="4268289"/>
            </a:xfrm>
            <a:prstGeom prst="rect">
              <a:avLst/>
            </a:prstGeom>
          </p:spPr>
        </p:pic>
        <p:sp>
          <p:nvSpPr>
            <p:cNvPr id="9" name="TextBox 8">
              <a:extLst>
                <a:ext uri="{FF2B5EF4-FFF2-40B4-BE49-F238E27FC236}">
                  <a16:creationId xmlns:a16="http://schemas.microsoft.com/office/drawing/2014/main" id="{A5536EDA-3C4D-4CDC-BD84-81BB8A5CB85C}"/>
                </a:ext>
              </a:extLst>
            </p:cNvPr>
            <p:cNvSpPr txBox="1"/>
            <p:nvPr/>
          </p:nvSpPr>
          <p:spPr>
            <a:xfrm>
              <a:off x="6672197" y="3002071"/>
              <a:ext cx="15970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апрель</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2015</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г.</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43457DD4-B3B1-442C-9382-08512BCB3B49}"/>
              </a:ext>
            </a:extLst>
          </p:cNvPr>
          <p:cNvGrpSpPr/>
          <p:nvPr/>
        </p:nvGrpSpPr>
        <p:grpSpPr>
          <a:xfrm>
            <a:off x="838200" y="1867149"/>
            <a:ext cx="5257800" cy="4268289"/>
            <a:chOff x="838200" y="1867149"/>
            <a:chExt cx="5257800" cy="4268289"/>
          </a:xfrm>
        </p:grpSpPr>
        <p:pic>
          <p:nvPicPr>
            <p:cNvPr id="5" name="Picture 4" descr="A screenshot of a cell phone&#10;&#10;Description generated with very high confidence">
              <a:extLst>
                <a:ext uri="{FF2B5EF4-FFF2-40B4-BE49-F238E27FC236}">
                  <a16:creationId xmlns:a16="http://schemas.microsoft.com/office/drawing/2014/main" id="{C2575326-06EA-4243-BC61-5D20FC2576F5}"/>
                </a:ext>
              </a:extLst>
            </p:cNvPr>
            <p:cNvPicPr>
              <a:picLocks noChangeAspect="1"/>
            </p:cNvPicPr>
            <p:nvPr/>
          </p:nvPicPr>
          <p:blipFill rotWithShape="1">
            <a:blip r:embed="rId3"/>
            <a:srcRect l="7476" t="17100" r="53074" b="21300"/>
            <a:stretch/>
          </p:blipFill>
          <p:spPr>
            <a:xfrm>
              <a:off x="838200" y="1867149"/>
              <a:ext cx="4859655" cy="4268289"/>
            </a:xfrm>
            <a:prstGeom prst="rect">
              <a:avLst/>
            </a:prstGeom>
          </p:spPr>
        </p:pic>
        <p:sp>
          <p:nvSpPr>
            <p:cNvPr id="10" name="TextBox 9">
              <a:extLst>
                <a:ext uri="{FF2B5EF4-FFF2-40B4-BE49-F238E27FC236}">
                  <a16:creationId xmlns:a16="http://schemas.microsoft.com/office/drawing/2014/main" id="{8624B810-819D-4AF4-AF37-80EC99B15BAF}"/>
                </a:ext>
              </a:extLst>
            </p:cNvPr>
            <p:cNvSpPr txBox="1"/>
            <p:nvPr/>
          </p:nvSpPr>
          <p:spPr>
            <a:xfrm>
              <a:off x="4328043" y="2526082"/>
              <a:ext cx="1767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октябрь</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2014</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г.</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6E9834A-C43A-46AF-A24B-8D0CAC20621E}"/>
              </a:ext>
            </a:extLst>
          </p:cNvPr>
          <p:cNvSpPr>
            <a:spLocks noGrp="1"/>
          </p:cNvSpPr>
          <p:nvPr>
            <p:ph type="title"/>
          </p:nvPr>
        </p:nvSpPr>
        <p:spPr/>
        <p:txBody>
          <a:bodyPr vert="horz" lIns="91440" tIns="45720" rIns="91440" bIns="45720" rtlCol="0" anchor="ctr">
            <a:normAutofit fontScale="90000"/>
          </a:bodyPr>
          <a:lstStyle/>
          <a:p>
            <a:r>
              <a:rPr lang="ru-RU" b="1" kern="1200" dirty="0">
                <a:solidFill>
                  <a:srgbClr val="002060"/>
                </a:solidFill>
                <a:latin typeface="+mj-lt"/>
                <a:ea typeface="+mj-ea"/>
                <a:cs typeface="+mj-cs"/>
              </a:rPr>
              <a:t>Программа возмещения затрат мигрантам и посетителям </a:t>
            </a:r>
            <a:br>
              <a:rPr lang="ru-RU" b="1" kern="1200" dirty="0">
                <a:solidFill>
                  <a:srgbClr val="002060"/>
                </a:solidFill>
                <a:latin typeface="+mj-lt"/>
                <a:ea typeface="+mj-ea"/>
                <a:cs typeface="+mj-cs"/>
              </a:rPr>
            </a:br>
            <a:r>
              <a:rPr lang="ru-RU" b="1" kern="1200" dirty="0">
                <a:solidFill>
                  <a:srgbClr val="002060"/>
                </a:solidFill>
                <a:latin typeface="+mj-lt"/>
                <a:ea typeface="+mj-ea"/>
                <a:cs typeface="+mj-cs"/>
              </a:rPr>
              <a:t>План выполнения программы на</a:t>
            </a:r>
            <a:r>
              <a:rPr lang="en-US" b="1" kern="1200" dirty="0">
                <a:solidFill>
                  <a:srgbClr val="002060"/>
                </a:solidFill>
                <a:latin typeface="+mj-lt"/>
                <a:ea typeface="+mj-ea"/>
                <a:cs typeface="+mj-cs"/>
              </a:rPr>
              <a:t> 2014-2016</a:t>
            </a:r>
            <a:r>
              <a:rPr lang="ru-RU" b="1" kern="1200" dirty="0">
                <a:solidFill>
                  <a:srgbClr val="002060"/>
                </a:solidFill>
                <a:latin typeface="+mj-lt"/>
                <a:ea typeface="+mj-ea"/>
                <a:cs typeface="+mj-cs"/>
              </a:rPr>
              <a:t> годы</a:t>
            </a:r>
            <a:endParaRPr lang="en-US" b="1" kern="1200" dirty="0">
              <a:solidFill>
                <a:srgbClr val="002060"/>
              </a:solidFill>
              <a:latin typeface="+mj-lt"/>
              <a:ea typeface="+mj-ea"/>
              <a:cs typeface="+mj-cs"/>
            </a:endParaRPr>
          </a:p>
        </p:txBody>
      </p:sp>
      <p:grpSp>
        <p:nvGrpSpPr>
          <p:cNvPr id="17" name="Group 16">
            <a:extLst>
              <a:ext uri="{FF2B5EF4-FFF2-40B4-BE49-F238E27FC236}">
                <a16:creationId xmlns:a16="http://schemas.microsoft.com/office/drawing/2014/main" id="{C32243A0-9194-4075-A4D5-564ADFC2ACA0}"/>
              </a:ext>
            </a:extLst>
          </p:cNvPr>
          <p:cNvGrpSpPr/>
          <p:nvPr/>
        </p:nvGrpSpPr>
        <p:grpSpPr>
          <a:xfrm>
            <a:off x="838201" y="1867148"/>
            <a:ext cx="2648627" cy="4268289"/>
            <a:chOff x="838201" y="1867148"/>
            <a:chExt cx="2648627" cy="4268289"/>
          </a:xfrm>
        </p:grpSpPr>
        <p:pic>
          <p:nvPicPr>
            <p:cNvPr id="6" name="Picture 5" descr="A screenshot of a cell phone&#10;&#10;Description generated with very high confidence">
              <a:extLst>
                <a:ext uri="{FF2B5EF4-FFF2-40B4-BE49-F238E27FC236}">
                  <a16:creationId xmlns:a16="http://schemas.microsoft.com/office/drawing/2014/main" id="{B03BB2EE-5388-443E-8D4D-5490FAFD3CE8}"/>
                </a:ext>
              </a:extLst>
            </p:cNvPr>
            <p:cNvPicPr>
              <a:picLocks noChangeAspect="1"/>
            </p:cNvPicPr>
            <p:nvPr/>
          </p:nvPicPr>
          <p:blipFill rotWithShape="1">
            <a:blip r:embed="rId3"/>
            <a:srcRect l="7476" t="17100" r="72420" b="21300"/>
            <a:stretch/>
          </p:blipFill>
          <p:spPr>
            <a:xfrm>
              <a:off x="838201" y="1867148"/>
              <a:ext cx="2476500" cy="4268289"/>
            </a:xfrm>
            <a:prstGeom prst="rect">
              <a:avLst/>
            </a:prstGeom>
          </p:spPr>
        </p:pic>
        <p:sp>
          <p:nvSpPr>
            <p:cNvPr id="3" name="TextBox 2">
              <a:extLst>
                <a:ext uri="{FF2B5EF4-FFF2-40B4-BE49-F238E27FC236}">
                  <a16:creationId xmlns:a16="http://schemas.microsoft.com/office/drawing/2014/main" id="{31DB9366-E500-4B39-BE86-F7CC0AB1B450}"/>
                </a:ext>
              </a:extLst>
            </p:cNvPr>
            <p:cNvSpPr txBox="1"/>
            <p:nvPr/>
          </p:nvSpPr>
          <p:spPr>
            <a:xfrm>
              <a:off x="1889759" y="2085584"/>
              <a:ext cx="15970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апрель</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2014</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г.</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7CE49FC8-A19C-44B6-99E7-41A6D65499ED}"/>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2E6A7F5-43DD-46CC-86B0-66C3A41816C6}"/>
              </a:ext>
            </a:extLst>
          </p:cNvPr>
          <p:cNvPicPr>
            <a:picLocks noChangeAspect="1"/>
          </p:cNvPicPr>
          <p:nvPr/>
        </p:nvPicPr>
        <p:blipFill rotWithShape="1">
          <a:blip r:embed="rId4"/>
          <a:srcRect l="11078" t="14292" r="24106" b="5969"/>
          <a:stretch/>
        </p:blipFill>
        <p:spPr>
          <a:xfrm>
            <a:off x="828674" y="2548396"/>
            <a:ext cx="2563073" cy="1773668"/>
          </a:xfrm>
          <a:prstGeom prst="rect">
            <a:avLst/>
          </a:prstGeom>
          <a:effectLst>
            <a:softEdge rad="63500"/>
          </a:effectLst>
        </p:spPr>
      </p:pic>
      <p:sp>
        <p:nvSpPr>
          <p:cNvPr id="12" name="TextBox 11">
            <a:extLst>
              <a:ext uri="{FF2B5EF4-FFF2-40B4-BE49-F238E27FC236}">
                <a16:creationId xmlns:a16="http://schemas.microsoft.com/office/drawing/2014/main" id="{DDA380D5-C8BF-4B47-B1B7-57AD30F45CF5}"/>
              </a:ext>
            </a:extLst>
          </p:cNvPr>
          <p:cNvSpPr txBox="1"/>
          <p:nvPr/>
        </p:nvSpPr>
        <p:spPr>
          <a:xfrm>
            <a:off x="5836920" y="3566160"/>
            <a:ext cx="2110740" cy="147732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Иммиграционный медицинский взнос</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£400 </a:t>
            </a: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за человека в год</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9BE2F3D6-1D8F-472E-B5FE-A749EF628D6F}"/>
              </a:ext>
            </a:extLst>
          </p:cNvPr>
          <p:cNvGrpSpPr/>
          <p:nvPr/>
        </p:nvGrpSpPr>
        <p:grpSpPr>
          <a:xfrm>
            <a:off x="8070943" y="3974792"/>
            <a:ext cx="2417444" cy="2150584"/>
            <a:chOff x="8070943" y="3974792"/>
            <a:chExt cx="2417444" cy="2150584"/>
          </a:xfrm>
        </p:grpSpPr>
        <p:pic>
          <p:nvPicPr>
            <p:cNvPr id="20" name="Picture 19">
              <a:extLst>
                <a:ext uri="{FF2B5EF4-FFF2-40B4-BE49-F238E27FC236}">
                  <a16:creationId xmlns:a16="http://schemas.microsoft.com/office/drawing/2014/main" id="{D046A892-FB1D-4772-BC69-5BD220E33ECC}"/>
                </a:ext>
              </a:extLst>
            </p:cNvPr>
            <p:cNvPicPr>
              <a:picLocks noChangeAspect="1"/>
            </p:cNvPicPr>
            <p:nvPr/>
          </p:nvPicPr>
          <p:blipFill rotWithShape="1">
            <a:blip r:embed="rId5"/>
            <a:srcRect l="1326" t="1" r="5023" b="-13558"/>
            <a:stretch/>
          </p:blipFill>
          <p:spPr>
            <a:xfrm>
              <a:off x="8070943" y="3974792"/>
              <a:ext cx="2394820" cy="1643226"/>
            </a:xfrm>
            <a:prstGeom prst="rect">
              <a:avLst/>
            </a:prstGeom>
          </p:spPr>
        </p:pic>
        <p:sp>
          <p:nvSpPr>
            <p:cNvPr id="24" name="TextBox 23">
              <a:extLst>
                <a:ext uri="{FF2B5EF4-FFF2-40B4-BE49-F238E27FC236}">
                  <a16:creationId xmlns:a16="http://schemas.microsoft.com/office/drawing/2014/main" id="{9EAD6411-F12C-4A5E-BEEF-5ADC79F1F7E6}"/>
                </a:ext>
              </a:extLst>
            </p:cNvPr>
            <p:cNvSpPr txBox="1"/>
            <p:nvPr/>
          </p:nvSpPr>
          <p:spPr>
            <a:xfrm>
              <a:off x="8124824" y="5479045"/>
              <a:ext cx="2363563"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Плата</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 150% </a:t>
              </a: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стоимости</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219" name="Group 9218">
            <a:extLst>
              <a:ext uri="{FF2B5EF4-FFF2-40B4-BE49-F238E27FC236}">
                <a16:creationId xmlns:a16="http://schemas.microsoft.com/office/drawing/2014/main" id="{3FC33D05-4CE1-4A7B-B972-66C6A4F0982E}"/>
              </a:ext>
            </a:extLst>
          </p:cNvPr>
          <p:cNvGrpSpPr/>
          <p:nvPr/>
        </p:nvGrpSpPr>
        <p:grpSpPr>
          <a:xfrm>
            <a:off x="2907774" y="2956567"/>
            <a:ext cx="2713220" cy="3747589"/>
            <a:chOff x="2907774" y="2956567"/>
            <a:chExt cx="2713220" cy="3747589"/>
          </a:xfrm>
        </p:grpSpPr>
        <p:grpSp>
          <p:nvGrpSpPr>
            <p:cNvPr id="9217" name="Group 9216">
              <a:extLst>
                <a:ext uri="{FF2B5EF4-FFF2-40B4-BE49-F238E27FC236}">
                  <a16:creationId xmlns:a16="http://schemas.microsoft.com/office/drawing/2014/main" id="{FAD6DA81-F93D-4E93-A132-3A7EED1F4B88}"/>
                </a:ext>
              </a:extLst>
            </p:cNvPr>
            <p:cNvGrpSpPr/>
            <p:nvPr/>
          </p:nvGrpSpPr>
          <p:grpSpPr>
            <a:xfrm>
              <a:off x="2907774" y="2956567"/>
              <a:ext cx="2713220" cy="2740914"/>
              <a:chOff x="2907774" y="2956567"/>
              <a:chExt cx="2713220" cy="2740914"/>
            </a:xfrm>
          </p:grpSpPr>
          <p:grpSp>
            <p:nvGrpSpPr>
              <p:cNvPr id="11" name="Group 10">
                <a:extLst>
                  <a:ext uri="{FF2B5EF4-FFF2-40B4-BE49-F238E27FC236}">
                    <a16:creationId xmlns:a16="http://schemas.microsoft.com/office/drawing/2014/main" id="{085FD00F-7664-409D-BE2D-599439478D73}"/>
                  </a:ext>
                </a:extLst>
              </p:cNvPr>
              <p:cNvGrpSpPr/>
              <p:nvPr/>
            </p:nvGrpSpPr>
            <p:grpSpPr>
              <a:xfrm>
                <a:off x="3314701" y="2956567"/>
                <a:ext cx="2306293" cy="2082659"/>
                <a:chOff x="3314701" y="2956567"/>
                <a:chExt cx="2306293" cy="2082659"/>
              </a:xfrm>
            </p:grpSpPr>
            <p:pic>
              <p:nvPicPr>
                <p:cNvPr id="9218" name="Picture 2" descr="Image result for nhs spine">
                  <a:extLst>
                    <a:ext uri="{FF2B5EF4-FFF2-40B4-BE49-F238E27FC236}">
                      <a16:creationId xmlns:a16="http://schemas.microsoft.com/office/drawing/2014/main" id="{B3EAB90B-2CA1-4162-9A21-AAB2AB78CC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752" t="-11808" r="9109" b="11808"/>
                <a:stretch/>
              </p:blipFill>
              <p:spPr bwMode="auto">
                <a:xfrm>
                  <a:off x="3314701" y="3136162"/>
                  <a:ext cx="2229246" cy="19030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434531-A05B-49C4-97E8-0D07A4CC40BE}"/>
                    </a:ext>
                  </a:extLst>
                </p:cNvPr>
                <p:cNvSpPr txBox="1"/>
                <p:nvPr/>
              </p:nvSpPr>
              <p:spPr>
                <a:xfrm>
                  <a:off x="3391747" y="2956567"/>
                  <a:ext cx="2229247" cy="3693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uLnTx/>
                      <a:uFillTx/>
                      <a:latin typeface="Calibri" panose="020F0502020204030204"/>
                      <a:ea typeface="+mn-ea"/>
                      <a:cs typeface="+mn-cs"/>
                    </a:rPr>
                    <a:t>НЕ ИМЕЮТ ПРАВА</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9216" name="Picture 9215">
                <a:extLst>
                  <a:ext uri="{FF2B5EF4-FFF2-40B4-BE49-F238E27FC236}">
                    <a16:creationId xmlns:a16="http://schemas.microsoft.com/office/drawing/2014/main" id="{6B201A93-4D85-45AC-A429-6E962EEBD452}"/>
                  </a:ext>
                </a:extLst>
              </p:cNvPr>
              <p:cNvPicPr>
                <a:picLocks noChangeAspect="1"/>
              </p:cNvPicPr>
              <p:nvPr/>
            </p:nvPicPr>
            <p:blipFill rotWithShape="1">
              <a:blip r:embed="rId7"/>
              <a:srcRect b="9921"/>
              <a:stretch/>
            </p:blipFill>
            <p:spPr>
              <a:xfrm>
                <a:off x="2907774" y="4516380"/>
                <a:ext cx="1679267" cy="1181101"/>
              </a:xfrm>
              <a:prstGeom prst="rect">
                <a:avLst/>
              </a:prstGeom>
            </p:spPr>
          </p:pic>
        </p:grpSp>
        <p:pic>
          <p:nvPicPr>
            <p:cNvPr id="37" name="Picture 36">
              <a:extLst>
                <a:ext uri="{FF2B5EF4-FFF2-40B4-BE49-F238E27FC236}">
                  <a16:creationId xmlns:a16="http://schemas.microsoft.com/office/drawing/2014/main" id="{AC727B9E-1761-40E8-94CA-B6036A51A3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7583" y="5099608"/>
              <a:ext cx="1203411" cy="1604548"/>
            </a:xfrm>
            <a:prstGeom prst="rect">
              <a:avLst/>
            </a:prstGeom>
          </p:spPr>
        </p:pic>
      </p:grpSp>
    </p:spTree>
    <p:extLst>
      <p:ext uri="{BB962C8B-B14F-4D97-AF65-F5344CB8AC3E}">
        <p14:creationId xmlns:p14="http://schemas.microsoft.com/office/powerpoint/2010/main" val="144204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5E505F-C7FC-49FB-8B08-D9A2084DFCF4}"/>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1CCC271-394A-41D3-9944-AEAC97B858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47" t="18254" r="35746" b="6814"/>
          <a:stretch/>
        </p:blipFill>
        <p:spPr bwMode="auto">
          <a:xfrm>
            <a:off x="510540" y="329072"/>
            <a:ext cx="4416103" cy="619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a:extLst>
              <a:ext uri="{FF2B5EF4-FFF2-40B4-BE49-F238E27FC236}">
                <a16:creationId xmlns:a16="http://schemas.microsoft.com/office/drawing/2014/main" id="{04286C3C-4270-4707-B0B0-1A022894F1FA}"/>
              </a:ext>
            </a:extLst>
          </p:cNvPr>
          <p:cNvSpPr txBox="1">
            <a:spLocks/>
          </p:cNvSpPr>
          <p:nvPr/>
        </p:nvSpPr>
        <p:spPr>
          <a:xfrm>
            <a:off x="5802943" y="1623910"/>
            <a:ext cx="4525809" cy="34243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143BE06D-192E-43A7-87A8-D765DCEA13FE}"/>
              </a:ext>
            </a:extLst>
          </p:cNvPr>
          <p:cNvSpPr txBox="1">
            <a:spLocks/>
          </p:cNvSpPr>
          <p:nvPr/>
        </p:nvSpPr>
        <p:spPr>
          <a:xfrm>
            <a:off x="5332476" y="119917"/>
            <a:ext cx="11482193"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600" b="1" i="1" u="none" strike="noStrike" kern="1200" cap="none" spc="0" normalizeH="0" baseline="0" noProof="0" dirty="0">
                <a:ln>
                  <a:noFill/>
                </a:ln>
                <a:solidFill>
                  <a:srgbClr val="002060"/>
                </a:solidFill>
                <a:effectLst/>
                <a:uLnTx/>
                <a:uFillTx/>
                <a:latin typeface="Calibri Light" panose="020F0302020204030204"/>
                <a:ea typeface="+mj-ea"/>
                <a:cs typeface="+mj-cs"/>
              </a:rPr>
              <a:t>Предоставление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600" b="1" i="1" u="none" strike="noStrike" kern="1200" cap="none" spc="0" normalizeH="0" baseline="0" noProof="0" dirty="0">
                <a:ln>
                  <a:noFill/>
                </a:ln>
                <a:solidFill>
                  <a:srgbClr val="002060"/>
                </a:solidFill>
                <a:effectLst/>
                <a:uLnTx/>
                <a:uFillTx/>
                <a:latin typeface="Calibri Light" panose="020F0302020204030204"/>
                <a:ea typeface="+mj-ea"/>
                <a:cs typeface="+mj-cs"/>
              </a:rPr>
              <a:t>доступа к данным</a:t>
            </a:r>
            <a:endParaRPr kumimoji="0" lang="en-GB" sz="4600" b="1" i="1" u="none" strike="noStrike" kern="1200" cap="none" spc="0" normalizeH="0" baseline="0" noProof="0" dirty="0">
              <a:ln>
                <a:noFill/>
              </a:ln>
              <a:solidFill>
                <a:srgbClr val="002060"/>
              </a:solidFill>
              <a:effectLst/>
              <a:uLnTx/>
              <a:uFillTx/>
              <a:latin typeface="Calibri Light" panose="020F0302020204030204"/>
              <a:ea typeface="+mj-ea"/>
              <a:cs typeface="+mj-cs"/>
            </a:endParaRPr>
          </a:p>
        </p:txBody>
      </p:sp>
      <p:sp>
        <p:nvSpPr>
          <p:cNvPr id="10" name="Content Placeholder 6">
            <a:extLst>
              <a:ext uri="{FF2B5EF4-FFF2-40B4-BE49-F238E27FC236}">
                <a16:creationId xmlns:a16="http://schemas.microsoft.com/office/drawing/2014/main" id="{2408BC20-F0B4-4252-8124-C4C71187668F}"/>
              </a:ext>
            </a:extLst>
          </p:cNvPr>
          <p:cNvSpPr txBox="1">
            <a:spLocks/>
          </p:cNvSpPr>
          <p:nvPr/>
        </p:nvSpPr>
        <p:spPr>
          <a:xfrm>
            <a:off x="5960292" y="1623910"/>
            <a:ext cx="5353884" cy="454267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Ограничивает обращение за услугами здравоохранения</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угроза для здоровья людей</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lang="ru-RU" dirty="0">
                <a:solidFill>
                  <a:prstClr val="black"/>
                </a:solidFill>
              </a:rPr>
              <a:t>угроза для общественного здоровья </a:t>
            </a:r>
          </a:p>
          <a:p>
            <a:pPr lvl="0">
              <a:defRPr/>
            </a:pPr>
            <a:r>
              <a:rPr lang="ru-RU" dirty="0">
                <a:solidFill>
                  <a:prstClr val="black"/>
                </a:solidFill>
              </a:rPr>
              <a:t>угроза для систем надзора за общественным здоровьем</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более позднее обращение – выше стоимость медицинской помощи</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Potter JL, Journal of Public Health 2017</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8635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othing&#10;&#10;Description generated with high confidence">
            <a:extLst>
              <a:ext uri="{FF2B5EF4-FFF2-40B4-BE49-F238E27FC236}">
                <a16:creationId xmlns:a16="http://schemas.microsoft.com/office/drawing/2014/main" id="{21DA18D4-6C9D-45EF-9CA3-FE56C1AA53FB}"/>
              </a:ext>
            </a:extLst>
          </p:cNvPr>
          <p:cNvPicPr>
            <a:picLocks noChangeAspect="1"/>
          </p:cNvPicPr>
          <p:nvPr/>
        </p:nvPicPr>
        <p:blipFill>
          <a:blip r:embed="rId3"/>
          <a:stretch>
            <a:fillRect/>
          </a:stretch>
        </p:blipFill>
        <p:spPr>
          <a:xfrm>
            <a:off x="616747" y="1242051"/>
            <a:ext cx="3564727" cy="4373897"/>
          </a:xfrm>
          <a:prstGeom prst="rect">
            <a:avLst/>
          </a:prstGeom>
        </p:spPr>
      </p:pic>
      <p:pic>
        <p:nvPicPr>
          <p:cNvPr id="5" name="Picture 4" descr="A picture containing clothing&#10;&#10;Description generated with high confidence">
            <a:extLst>
              <a:ext uri="{FF2B5EF4-FFF2-40B4-BE49-F238E27FC236}">
                <a16:creationId xmlns:a16="http://schemas.microsoft.com/office/drawing/2014/main" id="{E798F7C9-39BA-4440-9B4A-637E33DC2E51}"/>
              </a:ext>
            </a:extLst>
          </p:cNvPr>
          <p:cNvPicPr>
            <a:picLocks noChangeAspect="1"/>
          </p:cNvPicPr>
          <p:nvPr/>
        </p:nvPicPr>
        <p:blipFill>
          <a:blip r:embed="rId4"/>
          <a:stretch>
            <a:fillRect/>
          </a:stretch>
        </p:blipFill>
        <p:spPr>
          <a:xfrm>
            <a:off x="4445800" y="1242051"/>
            <a:ext cx="3564727" cy="4373897"/>
          </a:xfrm>
          <a:prstGeom prst="rect">
            <a:avLst/>
          </a:prstGeom>
        </p:spPr>
      </p:pic>
      <p:pic>
        <p:nvPicPr>
          <p:cNvPr id="6" name="Picture 5" descr="A screenshot of a person&#10;&#10;Description generated with very high confidence">
            <a:extLst>
              <a:ext uri="{FF2B5EF4-FFF2-40B4-BE49-F238E27FC236}">
                <a16:creationId xmlns:a16="http://schemas.microsoft.com/office/drawing/2014/main" id="{05ED4A7A-4617-4B03-96CA-4032F62E3500}"/>
              </a:ext>
            </a:extLst>
          </p:cNvPr>
          <p:cNvPicPr>
            <a:picLocks noChangeAspect="1"/>
          </p:cNvPicPr>
          <p:nvPr/>
        </p:nvPicPr>
        <p:blipFill>
          <a:blip r:embed="rId5"/>
          <a:stretch>
            <a:fillRect/>
          </a:stretch>
        </p:blipFill>
        <p:spPr>
          <a:xfrm>
            <a:off x="8179148" y="1740213"/>
            <a:ext cx="3651432" cy="3377574"/>
          </a:xfrm>
          <a:prstGeom prst="rect">
            <a:avLst/>
          </a:prstGeom>
        </p:spPr>
      </p:pic>
      <p:sp>
        <p:nvSpPr>
          <p:cNvPr id="9" name="Rectangle 8">
            <a:extLst>
              <a:ext uri="{FF2B5EF4-FFF2-40B4-BE49-F238E27FC236}">
                <a16:creationId xmlns:a16="http://schemas.microsoft.com/office/drawing/2014/main" id="{ACC9F878-909B-4E91-9096-93B388D90DC6}"/>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60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6FD0E-2988-477F-8685-7EFACF6869F1}"/>
              </a:ext>
            </a:extLst>
          </p:cNvPr>
          <p:cNvSpPr>
            <a:spLocks noGrp="1"/>
          </p:cNvSpPr>
          <p:nvPr>
            <p:ph type="title"/>
          </p:nvPr>
        </p:nvSpPr>
        <p:spPr/>
        <p:txBody>
          <a:bodyPr/>
          <a:lstStyle/>
          <a:p>
            <a:r>
              <a:rPr lang="ru-RU" b="1" dirty="0">
                <a:solidFill>
                  <a:srgbClr val="002060"/>
                </a:solidFill>
              </a:rPr>
              <a:t>Угроза для здоровья</a:t>
            </a:r>
            <a:r>
              <a:rPr lang="en-GB" b="1" dirty="0">
                <a:solidFill>
                  <a:srgbClr val="002060"/>
                </a:solidFill>
              </a:rPr>
              <a:t>?</a:t>
            </a:r>
          </a:p>
        </p:txBody>
      </p:sp>
      <p:sp>
        <p:nvSpPr>
          <p:cNvPr id="3" name="Content Placeholder 2">
            <a:extLst>
              <a:ext uri="{FF2B5EF4-FFF2-40B4-BE49-F238E27FC236}">
                <a16:creationId xmlns:a16="http://schemas.microsoft.com/office/drawing/2014/main" id="{AA865552-7F76-44C0-BBC1-7A57B88D8CA3}"/>
              </a:ext>
            </a:extLst>
          </p:cNvPr>
          <p:cNvSpPr>
            <a:spLocks noGrp="1"/>
          </p:cNvSpPr>
          <p:nvPr>
            <p:ph idx="1"/>
          </p:nvPr>
        </p:nvSpPr>
        <p:spPr>
          <a:xfrm>
            <a:off x="838200" y="1690688"/>
            <a:ext cx="5074227" cy="4667250"/>
          </a:xfrm>
        </p:spPr>
        <p:txBody>
          <a:bodyPr>
            <a:noAutofit/>
          </a:bodyPr>
          <a:lstStyle/>
          <a:p>
            <a:pPr marL="0" indent="0">
              <a:buNone/>
            </a:pPr>
            <a:endParaRPr lang="en-GB" sz="2400" dirty="0"/>
          </a:p>
          <a:p>
            <a:pPr marL="0" indent="0">
              <a:buNone/>
            </a:pPr>
            <a:r>
              <a:rPr lang="ru-RU" sz="2400" dirty="0"/>
              <a:t>Среди мигрантов, получавших услуги лечения после введения программы возмещения затрат посетителей и мигрантов,</a:t>
            </a:r>
            <a:r>
              <a:rPr lang="en-GB" sz="2400" dirty="0"/>
              <a:t> </a:t>
            </a:r>
            <a:r>
              <a:rPr lang="ru-RU" sz="2400" dirty="0"/>
              <a:t>вероятность поздней диагностики была на </a:t>
            </a:r>
            <a:r>
              <a:rPr lang="en-GB" sz="2400" dirty="0"/>
              <a:t>37% </a:t>
            </a:r>
            <a:r>
              <a:rPr lang="ru-RU" sz="2400" dirty="0"/>
              <a:t>выше, чем среди тех, кто проходили лечение до введения этой программы</a:t>
            </a:r>
            <a:r>
              <a:rPr lang="en-GB" sz="2400" dirty="0"/>
              <a:t>.</a:t>
            </a:r>
          </a:p>
          <a:p>
            <a:pPr marL="0" indent="0">
              <a:buNone/>
            </a:pPr>
            <a:r>
              <a:rPr lang="en-GB" sz="2400" dirty="0"/>
              <a:t>OR 1.37 (95% CI, 1.13-1.66, p&lt;0.0001)</a:t>
            </a:r>
          </a:p>
          <a:p>
            <a:pPr marL="0" indent="0">
              <a:buNone/>
            </a:pPr>
            <a:endParaRPr lang="en-GB" sz="2400" dirty="0"/>
          </a:p>
          <a:p>
            <a:pPr marL="0" indent="0">
              <a:buNone/>
            </a:pPr>
            <a:r>
              <a:rPr lang="en-GB" sz="2400" dirty="0"/>
              <a:t>Potter et al. 2020</a:t>
            </a:r>
          </a:p>
          <a:p>
            <a:pPr marL="0" indent="0">
              <a:buNone/>
            </a:pPr>
            <a:r>
              <a:rPr lang="en-GB" sz="2400" i="1" dirty="0"/>
              <a:t>BMC Public Health</a:t>
            </a:r>
          </a:p>
        </p:txBody>
      </p:sp>
      <p:sp>
        <p:nvSpPr>
          <p:cNvPr id="4" name="Rectangle 3">
            <a:extLst>
              <a:ext uri="{FF2B5EF4-FFF2-40B4-BE49-F238E27FC236}">
                <a16:creationId xmlns:a16="http://schemas.microsoft.com/office/drawing/2014/main" id="{08545719-7EB9-4EB0-9434-1A473C050EB5}"/>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7">
            <a:extLst>
              <a:ext uri="{FF2B5EF4-FFF2-40B4-BE49-F238E27FC236}">
                <a16:creationId xmlns:a16="http://schemas.microsoft.com/office/drawing/2014/main" id="{BD0DAD63-6FDB-4F3F-875D-5B25B0A14004}"/>
              </a:ext>
            </a:extLst>
          </p:cNvPr>
          <p:cNvSpPr txBox="1">
            <a:spLocks/>
          </p:cNvSpPr>
          <p:nvPr/>
        </p:nvSpPr>
        <p:spPr>
          <a:xfrm>
            <a:off x="6172200" y="1070547"/>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Сравнение в рамках группы до и после изменения законов </a:t>
            </a:r>
          </a:p>
        </p:txBody>
      </p:sp>
      <p:grpSp>
        <p:nvGrpSpPr>
          <p:cNvPr id="6" name="Group 5">
            <a:extLst>
              <a:ext uri="{FF2B5EF4-FFF2-40B4-BE49-F238E27FC236}">
                <a16:creationId xmlns:a16="http://schemas.microsoft.com/office/drawing/2014/main" id="{5F784170-E57D-43F0-8278-3AC91C6F4E84}"/>
              </a:ext>
            </a:extLst>
          </p:cNvPr>
          <p:cNvGrpSpPr/>
          <p:nvPr/>
        </p:nvGrpSpPr>
        <p:grpSpPr>
          <a:xfrm>
            <a:off x="6196014" y="2177020"/>
            <a:ext cx="5157786" cy="3815715"/>
            <a:chOff x="6172200" y="2715167"/>
            <a:chExt cx="5157786" cy="3815715"/>
          </a:xfrm>
        </p:grpSpPr>
        <p:grpSp>
          <p:nvGrpSpPr>
            <p:cNvPr id="7" name="Group 6">
              <a:extLst>
                <a:ext uri="{FF2B5EF4-FFF2-40B4-BE49-F238E27FC236}">
                  <a16:creationId xmlns:a16="http://schemas.microsoft.com/office/drawing/2014/main" id="{DEBE0101-C633-449D-B08F-0BDF0344D59D}"/>
                </a:ext>
              </a:extLst>
            </p:cNvPr>
            <p:cNvGrpSpPr/>
            <p:nvPr/>
          </p:nvGrpSpPr>
          <p:grpSpPr>
            <a:xfrm>
              <a:off x="6172200" y="2715167"/>
              <a:ext cx="5157786" cy="3815715"/>
              <a:chOff x="6172200" y="2715167"/>
              <a:chExt cx="5157786" cy="3815715"/>
            </a:xfrm>
          </p:grpSpPr>
          <p:pic>
            <p:nvPicPr>
              <p:cNvPr id="9" name="Content Placeholder 3">
                <a:extLst>
                  <a:ext uri="{FF2B5EF4-FFF2-40B4-BE49-F238E27FC236}">
                    <a16:creationId xmlns:a16="http://schemas.microsoft.com/office/drawing/2014/main" id="{BF7CC54E-DD59-499B-8D4F-904C92D8786D}"/>
                  </a:ext>
                </a:extLst>
              </p:cNvPr>
              <p:cNvPicPr>
                <a:picLocks/>
              </p:cNvPicPr>
              <p:nvPr/>
            </p:nvPicPr>
            <p:blipFill>
              <a:blip r:embed="rId3"/>
              <a:stretch>
                <a:fillRect/>
              </a:stretch>
            </p:blipFill>
            <p:spPr>
              <a:xfrm>
                <a:off x="6172200" y="2715167"/>
                <a:ext cx="5157786" cy="3815715"/>
              </a:xfrm>
              <a:prstGeom prst="rect">
                <a:avLst/>
              </a:prstGeom>
            </p:spPr>
          </p:pic>
          <p:sp>
            <p:nvSpPr>
              <p:cNvPr id="10" name="TextBox 9">
                <a:extLst>
                  <a:ext uri="{FF2B5EF4-FFF2-40B4-BE49-F238E27FC236}">
                    <a16:creationId xmlns:a16="http://schemas.microsoft.com/office/drawing/2014/main" id="{7D96477C-D015-4844-B527-3A1B4743F1F5}"/>
                  </a:ext>
                </a:extLst>
              </p:cNvPr>
              <p:cNvSpPr txBox="1"/>
              <p:nvPr/>
            </p:nvSpPr>
            <p:spPr>
              <a:xfrm>
                <a:off x="7176135" y="4437947"/>
                <a:ext cx="10058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P&lt;0.001</a:t>
                </a:r>
              </a:p>
            </p:txBody>
          </p:sp>
        </p:grpSp>
        <p:sp>
          <p:nvSpPr>
            <p:cNvPr id="8" name="TextBox 7">
              <a:extLst>
                <a:ext uri="{FF2B5EF4-FFF2-40B4-BE49-F238E27FC236}">
                  <a16:creationId xmlns:a16="http://schemas.microsoft.com/office/drawing/2014/main" id="{330679B8-68FE-4C72-A359-0FAABDF81836}"/>
                </a:ext>
              </a:extLst>
            </p:cNvPr>
            <p:cNvSpPr txBox="1"/>
            <p:nvPr/>
          </p:nvSpPr>
          <p:spPr>
            <a:xfrm>
              <a:off x="9717405" y="4437947"/>
              <a:ext cx="10058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 0.307</a:t>
              </a:r>
            </a:p>
          </p:txBody>
        </p:sp>
      </p:grpSp>
    </p:spTree>
    <p:extLst>
      <p:ext uri="{BB962C8B-B14F-4D97-AF65-F5344CB8AC3E}">
        <p14:creationId xmlns:p14="http://schemas.microsoft.com/office/powerpoint/2010/main" val="2784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22705B-F2DE-4C48-9290-8A253F3ED949}"/>
              </a:ext>
            </a:extLst>
          </p:cNvPr>
          <p:cNvPicPr>
            <a:picLocks noChangeAspect="1"/>
          </p:cNvPicPr>
          <p:nvPr/>
        </p:nvPicPr>
        <p:blipFill>
          <a:blip r:embed="rId3"/>
          <a:stretch>
            <a:fillRect/>
          </a:stretch>
        </p:blipFill>
        <p:spPr>
          <a:xfrm>
            <a:off x="5016174" y="248156"/>
            <a:ext cx="4801767" cy="3329225"/>
          </a:xfrm>
          <a:prstGeom prst="rect">
            <a:avLst/>
          </a:prstGeom>
        </p:spPr>
      </p:pic>
      <p:pic>
        <p:nvPicPr>
          <p:cNvPr id="3" name="Picture 2">
            <a:extLst>
              <a:ext uri="{FF2B5EF4-FFF2-40B4-BE49-F238E27FC236}">
                <a16:creationId xmlns:a16="http://schemas.microsoft.com/office/drawing/2014/main" id="{51653FB6-ED65-4961-BAFC-DAEC66A37982}"/>
              </a:ext>
            </a:extLst>
          </p:cNvPr>
          <p:cNvPicPr>
            <a:picLocks noChangeAspect="1"/>
          </p:cNvPicPr>
          <p:nvPr/>
        </p:nvPicPr>
        <p:blipFill>
          <a:blip r:embed="rId4"/>
          <a:stretch>
            <a:fillRect/>
          </a:stretch>
        </p:blipFill>
        <p:spPr>
          <a:xfrm>
            <a:off x="542925" y="562228"/>
            <a:ext cx="4056483" cy="5733544"/>
          </a:xfrm>
          <a:prstGeom prst="rect">
            <a:avLst/>
          </a:prstGeom>
        </p:spPr>
      </p:pic>
      <p:pic>
        <p:nvPicPr>
          <p:cNvPr id="1028" name="Picture 4" descr="Google Shape;270;p49">
            <a:extLst>
              <a:ext uri="{FF2B5EF4-FFF2-40B4-BE49-F238E27FC236}">
                <a16:creationId xmlns:a16="http://schemas.microsoft.com/office/drawing/2014/main" id="{A8070964-83A2-4481-8F14-96F32B01C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1300" y="3114928"/>
            <a:ext cx="5151125" cy="33292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EBFD536-3633-4530-98C7-C45CF1B575AC}"/>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1585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12-05 at 19.29.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43" y="3652645"/>
            <a:ext cx="2436878" cy="1707051"/>
          </a:xfrm>
          <a:prstGeom prst="rect">
            <a:avLst/>
          </a:prstGeom>
        </p:spPr>
      </p:pic>
      <p:pic>
        <p:nvPicPr>
          <p:cNvPr id="1026" name="Picture 2" descr="https://i2.wp.com/www.medact.org/wp-content/uploads/2016/06/refugee-solid.jpg?resize=1024%2C474&amp;ssl=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1961" y="4230599"/>
            <a:ext cx="3988934" cy="1846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dical Justic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6460" y="5950675"/>
            <a:ext cx="4040535" cy="5958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8014001" y="3343123"/>
            <a:ext cx="2771775" cy="1000125"/>
          </a:xfrm>
          <a:prstGeom prst="rect">
            <a:avLst/>
          </a:prstGeom>
        </p:spPr>
      </p:pic>
      <p:pic>
        <p:nvPicPr>
          <p:cNvPr id="10" name="Picture 9"/>
          <p:cNvPicPr>
            <a:picLocks noChangeAspect="1"/>
          </p:cNvPicPr>
          <p:nvPr/>
        </p:nvPicPr>
        <p:blipFill>
          <a:blip r:embed="rId7">
            <a:clrChange>
              <a:clrFrom>
                <a:srgbClr val="FFFFFF"/>
              </a:clrFrom>
              <a:clrTo>
                <a:srgbClr val="FFFFFF">
                  <a:alpha val="0"/>
                </a:srgbClr>
              </a:clrTo>
            </a:clrChange>
          </a:blip>
          <a:stretch>
            <a:fillRect/>
          </a:stretch>
        </p:blipFill>
        <p:spPr>
          <a:xfrm>
            <a:off x="88840" y="2117353"/>
            <a:ext cx="2457450" cy="1857375"/>
          </a:xfrm>
          <a:prstGeom prst="rect">
            <a:avLst/>
          </a:prstGeom>
        </p:spPr>
      </p:pic>
      <p:sp>
        <p:nvSpPr>
          <p:cNvPr id="11" name="AutoShape 6" descr="Image result for doctors of the world"/>
          <p:cNvSpPr>
            <a:spLocks noChangeAspect="1" noChangeArrowheads="1"/>
          </p:cNvSpPr>
          <p:nvPr/>
        </p:nvSpPr>
        <p:spPr bwMode="auto">
          <a:xfrm>
            <a:off x="6456040" y="226842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2" name="Picture 8" descr="Image result for doctors of the worl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83975" y="5458687"/>
            <a:ext cx="1355439" cy="13418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AC1CAB2-2DD2-4C79-8E0F-C4860E8AE717}"/>
              </a:ext>
            </a:extLst>
          </p:cNvPr>
          <p:cNvPicPr>
            <a:picLocks noChangeAspect="1"/>
          </p:cNvPicPr>
          <p:nvPr/>
        </p:nvPicPr>
        <p:blipFill>
          <a:blip r:embed="rId9"/>
          <a:stretch>
            <a:fillRect/>
          </a:stretch>
        </p:blipFill>
        <p:spPr>
          <a:xfrm>
            <a:off x="497173" y="5525106"/>
            <a:ext cx="1975259" cy="1041965"/>
          </a:xfrm>
          <a:prstGeom prst="rect">
            <a:avLst/>
          </a:prstGeom>
        </p:spPr>
      </p:pic>
      <p:pic>
        <p:nvPicPr>
          <p:cNvPr id="8" name="Picture 7">
            <a:extLst>
              <a:ext uri="{FF2B5EF4-FFF2-40B4-BE49-F238E27FC236}">
                <a16:creationId xmlns:a16="http://schemas.microsoft.com/office/drawing/2014/main" id="{93AC3E33-471A-423E-AF67-A3BBA08FC82A}"/>
              </a:ext>
            </a:extLst>
          </p:cNvPr>
          <p:cNvPicPr>
            <a:picLocks noChangeAspect="1"/>
          </p:cNvPicPr>
          <p:nvPr/>
        </p:nvPicPr>
        <p:blipFill>
          <a:blip r:embed="rId10"/>
          <a:stretch>
            <a:fillRect/>
          </a:stretch>
        </p:blipFill>
        <p:spPr>
          <a:xfrm>
            <a:off x="420914" y="1454028"/>
            <a:ext cx="2044073" cy="1054794"/>
          </a:xfrm>
          <a:prstGeom prst="rect">
            <a:avLst/>
          </a:prstGeom>
        </p:spPr>
      </p:pic>
      <p:sp>
        <p:nvSpPr>
          <p:cNvPr id="12" name="Title 11">
            <a:extLst>
              <a:ext uri="{FF2B5EF4-FFF2-40B4-BE49-F238E27FC236}">
                <a16:creationId xmlns:a16="http://schemas.microsoft.com/office/drawing/2014/main" id="{5F1B95A8-EFC4-4F67-AD28-AC0693CE0603}"/>
              </a:ext>
            </a:extLst>
          </p:cNvPr>
          <p:cNvSpPr>
            <a:spLocks noGrp="1"/>
          </p:cNvSpPr>
          <p:nvPr>
            <p:ph type="title"/>
          </p:nvPr>
        </p:nvSpPr>
        <p:spPr>
          <a:xfrm>
            <a:off x="420914" y="271257"/>
            <a:ext cx="11146971" cy="1325563"/>
          </a:xfrm>
        </p:spPr>
        <p:txBody>
          <a:bodyPr/>
          <a:lstStyle/>
          <a:p>
            <a:r>
              <a:rPr lang="ru-RU" b="1" dirty="0">
                <a:solidFill>
                  <a:srgbClr val="002060"/>
                </a:solidFill>
              </a:rPr>
              <a:t>Спасибо</a:t>
            </a:r>
            <a:r>
              <a:rPr lang="en-GB" b="1" dirty="0">
                <a:solidFill>
                  <a:srgbClr val="002060"/>
                </a:solidFill>
              </a:rPr>
              <a:t>...</a:t>
            </a:r>
          </a:p>
        </p:txBody>
      </p:sp>
      <p:pic>
        <p:nvPicPr>
          <p:cNvPr id="2" name="Picture 1"/>
          <p:cNvPicPr>
            <a:picLocks noChangeAspect="1"/>
          </p:cNvPicPr>
          <p:nvPr/>
        </p:nvPicPr>
        <p:blipFill>
          <a:blip r:embed="rId11">
            <a:clrChange>
              <a:clrFrom>
                <a:srgbClr val="FFFFFF"/>
              </a:clrFrom>
              <a:clrTo>
                <a:srgbClr val="FFFFFF">
                  <a:alpha val="0"/>
                </a:srgbClr>
              </a:clrTo>
            </a:clrChange>
          </a:blip>
          <a:stretch>
            <a:fillRect/>
          </a:stretch>
        </p:blipFill>
        <p:spPr>
          <a:xfrm>
            <a:off x="8168247" y="1309517"/>
            <a:ext cx="3807984" cy="1054794"/>
          </a:xfrm>
          <a:prstGeom prst="rect">
            <a:avLst/>
          </a:prstGeom>
        </p:spPr>
      </p:pic>
      <p:pic>
        <p:nvPicPr>
          <p:cNvPr id="3" name="Picture 2"/>
          <p:cNvPicPr>
            <a:picLocks noChangeAspect="1"/>
          </p:cNvPicPr>
          <p:nvPr/>
        </p:nvPicPr>
        <p:blipFill>
          <a:blip r:embed="rId12"/>
          <a:stretch>
            <a:fillRect/>
          </a:stretch>
        </p:blipFill>
        <p:spPr>
          <a:xfrm>
            <a:off x="8116426" y="2531148"/>
            <a:ext cx="3682896" cy="657660"/>
          </a:xfrm>
          <a:prstGeom prst="rect">
            <a:avLst/>
          </a:prstGeom>
        </p:spPr>
      </p:pic>
      <p:pic>
        <p:nvPicPr>
          <p:cNvPr id="16" name="Picture 15"/>
          <p:cNvPicPr>
            <a:picLocks noChangeAspect="1"/>
          </p:cNvPicPr>
          <p:nvPr/>
        </p:nvPicPr>
        <p:blipFill>
          <a:blip r:embed="rId13"/>
          <a:stretch>
            <a:fillRect/>
          </a:stretch>
        </p:blipFill>
        <p:spPr>
          <a:xfrm>
            <a:off x="4161314" y="5797253"/>
            <a:ext cx="1291606" cy="902684"/>
          </a:xfrm>
          <a:prstGeom prst="rect">
            <a:avLst/>
          </a:prstGeom>
        </p:spPr>
      </p:pic>
      <p:pic>
        <p:nvPicPr>
          <p:cNvPr id="20" name="Picture 2" descr="https://www.mrc.ac.uk/mrc/assets/Image/MRC%20logos/MRCLogo_RGB.png">
            <a:extLst>
              <a:ext uri="{FF2B5EF4-FFF2-40B4-BE49-F238E27FC236}">
                <a16:creationId xmlns:a16="http://schemas.microsoft.com/office/drawing/2014/main" id="{3BA6818C-72C9-4B44-9699-45523719340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43139" y="358779"/>
            <a:ext cx="2080809" cy="9155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queen mary university of london logo">
            <a:extLst>
              <a:ext uri="{FF2B5EF4-FFF2-40B4-BE49-F238E27FC236}">
                <a16:creationId xmlns:a16="http://schemas.microsoft.com/office/drawing/2014/main" id="{69932BA0-E0F6-40BF-AFFE-55373C233B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22097" y="344605"/>
            <a:ext cx="3138337" cy="8368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79391A-64B5-4CFD-A334-165AF57D05C9}"/>
              </a:ext>
            </a:extLst>
          </p:cNvPr>
          <p:cNvPicPr>
            <a:picLocks noChangeAspect="1"/>
          </p:cNvPicPr>
          <p:nvPr/>
        </p:nvPicPr>
        <p:blipFill>
          <a:blip r:embed="rId16"/>
          <a:stretch>
            <a:fillRect/>
          </a:stretch>
        </p:blipFill>
        <p:spPr>
          <a:xfrm>
            <a:off x="10166995" y="4425736"/>
            <a:ext cx="1704758" cy="933960"/>
          </a:xfrm>
          <a:prstGeom prst="rect">
            <a:avLst/>
          </a:prstGeom>
        </p:spPr>
      </p:pic>
      <p:pic>
        <p:nvPicPr>
          <p:cNvPr id="5122" name="Picture 2" descr="Card image cap">
            <a:extLst>
              <a:ext uri="{FF2B5EF4-FFF2-40B4-BE49-F238E27FC236}">
                <a16:creationId xmlns:a16="http://schemas.microsoft.com/office/drawing/2014/main" id="{79B01F66-5061-4A26-9652-77183259900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38867" y="2007212"/>
            <a:ext cx="4836803" cy="214969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deighton pierce glynn">
            <a:extLst>
              <a:ext uri="{FF2B5EF4-FFF2-40B4-BE49-F238E27FC236}">
                <a16:creationId xmlns:a16="http://schemas.microsoft.com/office/drawing/2014/main" id="{88A2946A-A3EE-44B5-8F37-EFAAB8304D1E}"/>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3018" y="3010959"/>
            <a:ext cx="1373533" cy="137353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igrants Organise">
            <a:extLst>
              <a:ext uri="{FF2B5EF4-FFF2-40B4-BE49-F238E27FC236}">
                <a16:creationId xmlns:a16="http://schemas.microsoft.com/office/drawing/2014/main" id="{5128875B-9CF7-4C03-ABB8-E1E4C654917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50835" y="4509361"/>
            <a:ext cx="26289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deborah swinglehurst">
            <a:extLst>
              <a:ext uri="{FF2B5EF4-FFF2-40B4-BE49-F238E27FC236}">
                <a16:creationId xmlns:a16="http://schemas.microsoft.com/office/drawing/2014/main" id="{E9353C39-A69F-4399-ABBE-ACA4A2F1804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513640" y="281690"/>
            <a:ext cx="653355" cy="816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professor chris griffiths">
            <a:extLst>
              <a:ext uri="{FF2B5EF4-FFF2-40B4-BE49-F238E27FC236}">
                <a16:creationId xmlns:a16="http://schemas.microsoft.com/office/drawing/2014/main" id="{34BB25BD-C73F-4F0F-8476-CD45297582F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29962" y="289788"/>
            <a:ext cx="589412" cy="7849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dr veronica white">
            <a:extLst>
              <a:ext uri="{FF2B5EF4-FFF2-40B4-BE49-F238E27FC236}">
                <a16:creationId xmlns:a16="http://schemas.microsoft.com/office/drawing/2014/main" id="{9DEB356A-411C-467A-AC9B-7C3C5635A6A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139950" y="311663"/>
            <a:ext cx="752253" cy="73568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9F38A1E4-001A-4FF6-9A4E-3B0E9D92AA21}"/>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3308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684" y="1792170"/>
            <a:ext cx="497796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Трудовая миграция и </a:t>
            </a:r>
            <a:endParaRPr kumimoji="0" lang="en-US" sz="4000" b="0"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туберкулез в Польше </a:t>
            </a:r>
            <a:endParaRPr kumimoji="0" lang="en-US" sz="4000" b="0"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endParaRPr>
          </a:p>
        </p:txBody>
      </p:sp>
      <p:grpSp>
        <p:nvGrpSpPr>
          <p:cNvPr id="3" name="Group 2"/>
          <p:cNvGrpSpPr/>
          <p:nvPr/>
        </p:nvGrpSpPr>
        <p:grpSpPr>
          <a:xfrm>
            <a:off x="5458693" y="1191491"/>
            <a:ext cx="6151417" cy="4100946"/>
            <a:chOff x="25556871" y="6021516"/>
            <a:chExt cx="16842690" cy="9291649"/>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6871" y="11080472"/>
              <a:ext cx="6080573" cy="405732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987"/>
            <a:stretch/>
          </p:blipFill>
          <p:spPr>
            <a:xfrm>
              <a:off x="32157154" y="11853472"/>
              <a:ext cx="5429694" cy="33557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6872" y="6021516"/>
              <a:ext cx="5993789" cy="4495342"/>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218973" y="6021516"/>
              <a:ext cx="10180588" cy="5720520"/>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6033" r="8805"/>
            <a:stretch/>
          </p:blipFill>
          <p:spPr>
            <a:xfrm>
              <a:off x="37783957" y="11853473"/>
              <a:ext cx="4615604" cy="3459692"/>
            </a:xfrm>
            <a:prstGeom prst="rect">
              <a:avLst/>
            </a:prstGeom>
          </p:spPr>
        </p:pic>
        <p:sp>
          <p:nvSpPr>
            <p:cNvPr id="9" name="TextBox 8"/>
            <p:cNvSpPr txBox="1"/>
            <p:nvPr/>
          </p:nvSpPr>
          <p:spPr>
            <a:xfrm>
              <a:off x="25556871" y="10516858"/>
              <a:ext cx="2579799" cy="5138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Photos: internet</a:t>
              </a:r>
            </a:p>
          </p:txBody>
        </p:sp>
      </p:grpSp>
      <p:sp>
        <p:nvSpPr>
          <p:cNvPr id="10" name="TextBox 9"/>
          <p:cNvSpPr txBox="1"/>
          <p:nvPr/>
        </p:nvSpPr>
        <p:spPr>
          <a:xfrm>
            <a:off x="446135" y="3175547"/>
            <a:ext cx="27676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Елена Ржепишевская</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PhD</a:t>
            </a:r>
          </a:p>
        </p:txBody>
      </p:sp>
      <p:pic>
        <p:nvPicPr>
          <p:cNvPr id="11" name="Picture 10"/>
          <p:cNvPicPr/>
          <p:nvPr/>
        </p:nvPicPr>
        <p:blipFill>
          <a:blip r:embed="rId8" cstate="print">
            <a:extLst>
              <a:ext uri="{28A0092B-C50C-407E-A947-70E740481C1C}">
                <a14:useLocalDpi xmlns:a14="http://schemas.microsoft.com/office/drawing/2010/main" val="0"/>
              </a:ext>
            </a:extLst>
          </a:blip>
          <a:stretch>
            <a:fillRect/>
          </a:stretch>
        </p:blipFill>
        <p:spPr>
          <a:xfrm>
            <a:off x="9050422" y="6078499"/>
            <a:ext cx="2559688" cy="566069"/>
          </a:xfrm>
          <a:prstGeom prst="rect">
            <a:avLst/>
          </a:prstGeom>
        </p:spPr>
      </p:pic>
    </p:spTree>
    <p:extLst>
      <p:ext uri="{BB962C8B-B14F-4D97-AF65-F5344CB8AC3E}">
        <p14:creationId xmlns:p14="http://schemas.microsoft.com/office/powerpoint/2010/main" val="38666600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30337" t="21789" r="62934" b="63204"/>
          <a:stretch/>
        </p:blipFill>
        <p:spPr>
          <a:xfrm>
            <a:off x="750774" y="1743148"/>
            <a:ext cx="1886552" cy="2366838"/>
          </a:xfrm>
          <a:prstGeom prst="rect">
            <a:avLst/>
          </a:prstGeom>
        </p:spPr>
      </p:pic>
      <p:pic>
        <p:nvPicPr>
          <p:cNvPr id="6" name="Innova4TBLogo3 copia.png" descr="Innova4TBLogo3 copia.png"/>
          <p:cNvPicPr>
            <a:picLocks noChangeAspect="1"/>
          </p:cNvPicPr>
          <p:nvPr/>
        </p:nvPicPr>
        <p:blipFill rotWithShape="1">
          <a:blip r:embed="rId3"/>
          <a:srcRect t="14471" b="12905"/>
          <a:stretch/>
        </p:blipFill>
        <p:spPr>
          <a:xfrm>
            <a:off x="2809465" y="1910057"/>
            <a:ext cx="1852186" cy="1345125"/>
          </a:xfrm>
          <a:prstGeom prst="rect">
            <a:avLst/>
          </a:prstGeom>
          <a:ln w="12700">
            <a:miter lim="400000"/>
          </a:ln>
        </p:spPr>
      </p:pic>
      <p:pic>
        <p:nvPicPr>
          <p:cNvPr id="7" name="Picture 6"/>
          <p:cNvPicPr>
            <a:picLocks noChangeAspect="1"/>
          </p:cNvPicPr>
          <p:nvPr/>
        </p:nvPicPr>
        <p:blipFill rotWithShape="1">
          <a:blip r:embed="rId4"/>
          <a:srcRect l="38357" t="65002" r="39325" b="10569"/>
          <a:stretch/>
        </p:blipFill>
        <p:spPr>
          <a:xfrm>
            <a:off x="5227274" y="2069937"/>
            <a:ext cx="1497877" cy="922207"/>
          </a:xfrm>
          <a:prstGeom prst="rect">
            <a:avLst/>
          </a:prstGeom>
        </p:spPr>
      </p:pic>
      <p:pic>
        <p:nvPicPr>
          <p:cNvPr id="8" name="Picture 7"/>
          <p:cNvPicPr>
            <a:picLocks noChangeAspect="1"/>
          </p:cNvPicPr>
          <p:nvPr/>
        </p:nvPicPr>
        <p:blipFill rotWithShape="1">
          <a:blip r:embed="rId2"/>
          <a:srcRect l="21843" t="12456" r="55277" b="80093"/>
          <a:stretch/>
        </p:blipFill>
        <p:spPr>
          <a:xfrm>
            <a:off x="736181" y="406424"/>
            <a:ext cx="6415390" cy="1175208"/>
          </a:xfrm>
          <a:prstGeom prst="rect">
            <a:avLst/>
          </a:prstGeom>
        </p:spPr>
      </p:pic>
      <p:sp>
        <p:nvSpPr>
          <p:cNvPr id="10" name="TextBox 9"/>
          <p:cNvSpPr txBox="1"/>
          <p:nvPr/>
        </p:nvSpPr>
        <p:spPr>
          <a:xfrm>
            <a:off x="2703590" y="3647902"/>
            <a:ext cx="4640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Работа и Здоровье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2019 - 2020</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4021" y="4502285"/>
            <a:ext cx="1969265" cy="59131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569" y="4361847"/>
            <a:ext cx="1088707" cy="974722"/>
          </a:xfrm>
          <a:prstGeom prst="rect">
            <a:avLst/>
          </a:prstGeom>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3872" r="13243" b="4124"/>
          <a:stretch/>
        </p:blipFill>
        <p:spPr>
          <a:xfrm>
            <a:off x="7350712" y="408497"/>
            <a:ext cx="3751398" cy="5345757"/>
          </a:xfrm>
          <a:prstGeom prst="rect">
            <a:avLst/>
          </a:prstGeom>
        </p:spPr>
      </p:pic>
      <p:pic>
        <p:nvPicPr>
          <p:cNvPr id="14" name="Picture 13"/>
          <p:cNvPicPr/>
          <p:nvPr/>
        </p:nvPicPr>
        <p:blipFill>
          <a:blip r:embed="rId8"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sp>
        <p:nvSpPr>
          <p:cNvPr id="15" name="TextBox 14"/>
          <p:cNvSpPr txBox="1"/>
          <p:nvPr/>
        </p:nvSpPr>
        <p:spPr>
          <a:xfrm>
            <a:off x="4187478" y="610186"/>
            <a:ext cx="296376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Работаю с бактериями </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и метаболомикой</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2658605" y="5484596"/>
            <a:ext cx="47568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Даниил Кашницкий</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az-Cyrl-AZ"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независимый эксперт</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9962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830" t="17288" r="38293" b="22318"/>
          <a:stretch/>
        </p:blipFill>
        <p:spPr>
          <a:xfrm>
            <a:off x="2132397" y="946966"/>
            <a:ext cx="7192046" cy="5568550"/>
          </a:xfrm>
          <a:prstGeom prst="rect">
            <a:avLst/>
          </a:prstGeom>
        </p:spPr>
      </p:pic>
      <p:sp>
        <p:nvSpPr>
          <p:cNvPr id="4" name="TextBox 3"/>
          <p:cNvSpPr txBox="1"/>
          <p:nvPr/>
        </p:nvSpPr>
        <p:spPr>
          <a:xfrm>
            <a:off x="1254374" y="270575"/>
            <a:ext cx="89480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Европа - крупнейший центр международной трудовой миграции</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Oval 2"/>
          <p:cNvSpPr/>
          <p:nvPr/>
        </p:nvSpPr>
        <p:spPr>
          <a:xfrm>
            <a:off x="7649144" y="1376417"/>
            <a:ext cx="924140" cy="8165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71638" y="6330850"/>
            <a:ext cx="10606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ILO, 2018</a:t>
            </a: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spTree>
    <p:extLst>
      <p:ext uri="{BB962C8B-B14F-4D97-AF65-F5344CB8AC3E}">
        <p14:creationId xmlns:p14="http://schemas.microsoft.com/office/powerpoint/2010/main" val="7915528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69026" y="92364"/>
            <a:ext cx="70178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Европейский Регион ВОЗ - 53 очень разные страны</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43346" y="881490"/>
            <a:ext cx="45073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2"/>
          <a:srcRect l="30883" t="21189" r="23684" b="17875"/>
          <a:stretch/>
        </p:blipFill>
        <p:spPr>
          <a:xfrm>
            <a:off x="1764147" y="972228"/>
            <a:ext cx="7721600" cy="5825520"/>
          </a:xfrm>
          <a:prstGeom prst="rect">
            <a:avLst/>
          </a:prstGeom>
        </p:spPr>
      </p:pic>
      <p:pic>
        <p:nvPicPr>
          <p:cNvPr id="11" name="Picture 10"/>
          <p:cNvPicPr>
            <a:picLocks noChangeAspect="1"/>
          </p:cNvPicPr>
          <p:nvPr/>
        </p:nvPicPr>
        <p:blipFill rotWithShape="1">
          <a:blip r:embed="rId2"/>
          <a:srcRect l="21930" t="24245" r="70533" b="61796"/>
          <a:stretch/>
        </p:blipFill>
        <p:spPr>
          <a:xfrm>
            <a:off x="9513455" y="1440290"/>
            <a:ext cx="1386670" cy="1444656"/>
          </a:xfrm>
          <a:prstGeom prst="rect">
            <a:avLst/>
          </a:prstGeom>
        </p:spPr>
      </p:pic>
      <p:sp>
        <p:nvSpPr>
          <p:cNvPr id="12" name="TextBox 11"/>
          <p:cNvSpPr txBox="1"/>
          <p:nvPr/>
        </p:nvSpPr>
        <p:spPr>
          <a:xfrm>
            <a:off x="9551603" y="879868"/>
            <a:ext cx="24649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TB new cases &amp; relapses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2017</a:t>
            </a:r>
          </a:p>
        </p:txBody>
      </p:sp>
      <p:sp>
        <p:nvSpPr>
          <p:cNvPr id="13" name="Rectangle 12"/>
          <p:cNvSpPr/>
          <p:nvPr/>
        </p:nvSpPr>
        <p:spPr>
          <a:xfrm>
            <a:off x="1698291" y="2162618"/>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spTree>
    <p:extLst>
      <p:ext uri="{BB962C8B-B14F-4D97-AF65-F5344CB8AC3E}">
        <p14:creationId xmlns:p14="http://schemas.microsoft.com/office/powerpoint/2010/main" val="4242456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ltLang="ko-KR" sz="2900" dirty="0">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Связанные с миграцией данные, которые собираются через Европейскую систему </a:t>
            </a:r>
            <a:r>
              <a:rPr lang="ru-RU" altLang="ko-KR" sz="2900" dirty="0" err="1">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эпиднадзора</a:t>
            </a:r>
            <a:r>
              <a:rPr lang="en-GB" altLang="ko-KR" sz="2900" dirty="0">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 (</a:t>
            </a:r>
            <a:r>
              <a:rPr lang="en-GB" altLang="ko-KR" sz="2900" dirty="0" err="1">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TESSy</a:t>
            </a:r>
            <a:r>
              <a:rPr lang="en-GB" altLang="ko-KR" sz="2900" dirty="0">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a:t>
            </a:r>
            <a:endParaRPr lang="en-GB" sz="2900" dirty="0">
              <a:latin typeface="Calibri" panose="020F0502020204030204" pitchFamily="34" charset="0"/>
            </a:endParaRPr>
          </a:p>
        </p:txBody>
      </p:sp>
      <p:graphicFrame>
        <p:nvGraphicFramePr>
          <p:cNvPr id="5" name="Table 4"/>
          <p:cNvGraphicFramePr>
            <a:graphicFrameLocks noGrp="1"/>
          </p:cNvGraphicFramePr>
          <p:nvPr/>
        </p:nvGraphicFramePr>
        <p:xfrm>
          <a:off x="452846" y="1268759"/>
          <a:ext cx="10663645" cy="4945479"/>
        </p:xfrm>
        <a:graphic>
          <a:graphicData uri="http://schemas.openxmlformats.org/drawingml/2006/table">
            <a:tbl>
              <a:tblPr firstRow="1" firstCol="1" bandRow="1"/>
              <a:tblGrid>
                <a:gridCol w="1062445">
                  <a:extLst>
                    <a:ext uri="{9D8B030D-6E8A-4147-A177-3AD203B41FA5}">
                      <a16:colId xmlns:a16="http://schemas.microsoft.com/office/drawing/2014/main" val="20000"/>
                    </a:ext>
                  </a:extLst>
                </a:gridCol>
                <a:gridCol w="852740">
                  <a:extLst>
                    <a:ext uri="{9D8B030D-6E8A-4147-A177-3AD203B41FA5}">
                      <a16:colId xmlns:a16="http://schemas.microsoft.com/office/drawing/2014/main" val="20001"/>
                    </a:ext>
                  </a:extLst>
                </a:gridCol>
                <a:gridCol w="643208">
                  <a:extLst>
                    <a:ext uri="{9D8B030D-6E8A-4147-A177-3AD203B41FA5}">
                      <a16:colId xmlns:a16="http://schemas.microsoft.com/office/drawing/2014/main" val="20002"/>
                    </a:ext>
                  </a:extLst>
                </a:gridCol>
                <a:gridCol w="782104">
                  <a:extLst>
                    <a:ext uri="{9D8B030D-6E8A-4147-A177-3AD203B41FA5}">
                      <a16:colId xmlns:a16="http://schemas.microsoft.com/office/drawing/2014/main" val="20003"/>
                    </a:ext>
                  </a:extLst>
                </a:gridCol>
                <a:gridCol w="822705">
                  <a:extLst>
                    <a:ext uri="{9D8B030D-6E8A-4147-A177-3AD203B41FA5}">
                      <a16:colId xmlns:a16="http://schemas.microsoft.com/office/drawing/2014/main" val="20004"/>
                    </a:ext>
                  </a:extLst>
                </a:gridCol>
                <a:gridCol w="1318466">
                  <a:extLst>
                    <a:ext uri="{9D8B030D-6E8A-4147-A177-3AD203B41FA5}">
                      <a16:colId xmlns:a16="http://schemas.microsoft.com/office/drawing/2014/main" val="20005"/>
                    </a:ext>
                  </a:extLst>
                </a:gridCol>
                <a:gridCol w="1036394">
                  <a:extLst>
                    <a:ext uri="{9D8B030D-6E8A-4147-A177-3AD203B41FA5}">
                      <a16:colId xmlns:a16="http://schemas.microsoft.com/office/drawing/2014/main" val="20006"/>
                    </a:ext>
                  </a:extLst>
                </a:gridCol>
                <a:gridCol w="1072724">
                  <a:extLst>
                    <a:ext uri="{9D8B030D-6E8A-4147-A177-3AD203B41FA5}">
                      <a16:colId xmlns:a16="http://schemas.microsoft.com/office/drawing/2014/main" val="20007"/>
                    </a:ext>
                  </a:extLst>
                </a:gridCol>
                <a:gridCol w="1023575">
                  <a:extLst>
                    <a:ext uri="{9D8B030D-6E8A-4147-A177-3AD203B41FA5}">
                      <a16:colId xmlns:a16="http://schemas.microsoft.com/office/drawing/2014/main" val="20008"/>
                    </a:ext>
                  </a:extLst>
                </a:gridCol>
                <a:gridCol w="1038532">
                  <a:extLst>
                    <a:ext uri="{9D8B030D-6E8A-4147-A177-3AD203B41FA5}">
                      <a16:colId xmlns:a16="http://schemas.microsoft.com/office/drawing/2014/main" val="20009"/>
                    </a:ext>
                  </a:extLst>
                </a:gridCol>
                <a:gridCol w="1010752">
                  <a:extLst>
                    <a:ext uri="{9D8B030D-6E8A-4147-A177-3AD203B41FA5}">
                      <a16:colId xmlns:a16="http://schemas.microsoft.com/office/drawing/2014/main" val="20010"/>
                    </a:ext>
                  </a:extLst>
                </a:gridCol>
              </a:tblGrid>
              <a:tr h="1035519">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Данные</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ВИЧ</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ТБ</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ВГВ</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ВГС</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Гонорея</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Сифилис</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Корь</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Краснуха</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Малярия</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Bef>
                          <a:spcPts val="600"/>
                        </a:spcBef>
                        <a:spcAft>
                          <a:spcPts val="600"/>
                        </a:spcAft>
                      </a:pPr>
                      <a:r>
                        <a:rPr lang="ru-RU"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Болезнь </a:t>
                      </a:r>
                      <a:r>
                        <a:rPr lang="ru-RU" sz="1600" b="1" spc="-40" dirty="0" err="1">
                          <a:solidFill>
                            <a:srgbClr val="FFFFFF"/>
                          </a:solidFill>
                          <a:effectLst/>
                          <a:latin typeface="Calibri" panose="020F0502020204030204" pitchFamily="34" charset="0"/>
                          <a:ea typeface="Batang" panose="02030600000101010101" pitchFamily="18" charset="-127"/>
                          <a:cs typeface="Calibri" panose="020F0502020204030204" pitchFamily="34" charset="0"/>
                        </a:rPr>
                        <a:t>Шагаса</a:t>
                      </a: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extLst>
                  <a:ext uri="{0D108BD9-81ED-4DB2-BD59-A6C34878D82A}">
                    <a16:rowId xmlns:a16="http://schemas.microsoft.com/office/drawing/2014/main" val="10000"/>
                  </a:ext>
                </a:extLst>
              </a:tr>
              <a:tr h="764130">
                <a:tc>
                  <a:txBody>
                    <a:bodyPr/>
                    <a:lstStyle/>
                    <a:p>
                      <a:pPr>
                        <a:spcAft>
                          <a:spcPts val="0"/>
                        </a:spcAft>
                      </a:pPr>
                      <a:r>
                        <a:rPr lang="ru-RU" sz="1400" b="1" dirty="0">
                          <a:effectLst/>
                          <a:latin typeface="Calibri" panose="020F0502020204030204" pitchFamily="34" charset="0"/>
                          <a:ea typeface="Batang" panose="02030600000101010101" pitchFamily="18" charset="-127"/>
                          <a:cs typeface="Tahoma" panose="020B0604030504040204" pitchFamily="34" charset="0"/>
                        </a:rPr>
                        <a:t>Страна рождения</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1"/>
                  </a:ext>
                </a:extLst>
              </a:tr>
              <a:tr h="764130">
                <a:tc>
                  <a:txBody>
                    <a:bodyPr/>
                    <a:lstStyle/>
                    <a:p>
                      <a:pPr>
                        <a:spcAft>
                          <a:spcPts val="0"/>
                        </a:spcAft>
                      </a:pPr>
                      <a:r>
                        <a:rPr lang="ru-RU" sz="1400" b="1" dirty="0">
                          <a:effectLst/>
                          <a:latin typeface="Calibri" panose="020F0502020204030204" pitchFamily="34" charset="0"/>
                          <a:ea typeface="Batang" panose="02030600000101010101" pitchFamily="18" charset="-127"/>
                          <a:cs typeface="Tahoma" panose="020B0604030504040204" pitchFamily="34" charset="0"/>
                        </a:rPr>
                        <a:t>Страна национальности</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2"/>
                  </a:ext>
                </a:extLst>
              </a:tr>
              <a:tr h="764130">
                <a:tc>
                  <a:txBody>
                    <a:bodyPr/>
                    <a:lstStyle/>
                    <a:p>
                      <a:pPr>
                        <a:spcAft>
                          <a:spcPts val="0"/>
                        </a:spcAft>
                      </a:pPr>
                      <a:r>
                        <a:rPr lang="ru-RU" sz="1400" b="1" dirty="0">
                          <a:effectLst/>
                          <a:latin typeface="Calibri" panose="020F0502020204030204" pitchFamily="34" charset="0"/>
                          <a:ea typeface="Batang" panose="02030600000101010101" pitchFamily="18" charset="-127"/>
                          <a:cs typeface="Tahoma" panose="020B0604030504040204" pitchFamily="34" charset="0"/>
                        </a:rPr>
                        <a:t>Страна вероятного инфицирования</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3"/>
                  </a:ext>
                </a:extLst>
              </a:tr>
              <a:tr h="764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dirty="0">
                          <a:effectLst/>
                          <a:latin typeface="Calibri" panose="020F0502020204030204" pitchFamily="34" charset="0"/>
                          <a:ea typeface="Batang" panose="02030600000101010101" pitchFamily="18" charset="-127"/>
                          <a:cs typeface="Tahoma" panose="020B0604030504040204" pitchFamily="34" charset="0"/>
                        </a:rPr>
                        <a:t>Завозная инфекция</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4"/>
                  </a:ext>
                </a:extLst>
              </a:tr>
              <a:tr h="764130">
                <a:tc>
                  <a:txBody>
                    <a:bodyPr/>
                    <a:lstStyle/>
                    <a:p>
                      <a:pPr>
                        <a:spcAft>
                          <a:spcPts val="0"/>
                        </a:spcAft>
                      </a:pPr>
                      <a:r>
                        <a:rPr lang="ru-RU" sz="1400" b="1" dirty="0">
                          <a:effectLst/>
                          <a:latin typeface="Calibri" panose="020F0502020204030204" pitchFamily="34" charset="0"/>
                          <a:ea typeface="Batang" panose="02030600000101010101" pitchFamily="18" charset="-127"/>
                          <a:cs typeface="Tahoma" panose="020B0604030504040204" pitchFamily="34" charset="0"/>
                        </a:rPr>
                        <a:t>Регион происхождения</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492663" y="6203307"/>
            <a:ext cx="1515479"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ko-KR" sz="900" b="0" i="0" u="none" strike="noStrike" kern="1200" cap="none" spc="0" normalizeH="0" baseline="0" noProof="0" dirty="0">
                <a:ln>
                  <a:noFill/>
                </a:ln>
                <a:solidFill>
                  <a:prstClr val="black"/>
                </a:solidFill>
                <a:effectLst/>
                <a:uLnTx/>
                <a:uFillTx/>
                <a:latin typeface="Tahoma" panose="020B0604030504040204" pitchFamily="34" charset="0"/>
                <a:ea typeface="Arial Unicode MS" panose="020B0604020202020204" pitchFamily="34" charset="-128"/>
                <a:cs typeface="Tahoma" panose="020B0604030504040204" pitchFamily="34" charset="0"/>
              </a:rPr>
              <a:t>*Not under EU surveillance</a:t>
            </a:r>
            <a:endParaRPr kumimoji="0" lang="en-GB" altLang="ko-KR" sz="900" b="0" i="0" u="none" strike="noStrike" kern="1200" cap="none" spc="0" normalizeH="0" baseline="0" noProof="0" dirty="0">
              <a:ln>
                <a:noFill/>
              </a:ln>
              <a:solidFill>
                <a:prstClr val="black"/>
              </a:solidFill>
              <a:effectLst/>
              <a:uLnTx/>
              <a:uFillTx/>
              <a:latin typeface="Tahoma"/>
              <a:ea typeface="+mn-ea"/>
              <a:cs typeface="+mn-cs"/>
            </a:endParaRPr>
          </a:p>
        </p:txBody>
      </p:sp>
      <p:sp>
        <p:nvSpPr>
          <p:cNvPr id="9" name="Rectangle 8"/>
          <p:cNvSpPr/>
          <p:nvPr/>
        </p:nvSpPr>
        <p:spPr bwMode="auto">
          <a:xfrm>
            <a:off x="432000" y="2299064"/>
            <a:ext cx="1083291" cy="757646"/>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8" name="Rectangle 7"/>
          <p:cNvSpPr/>
          <p:nvPr/>
        </p:nvSpPr>
        <p:spPr>
          <a:xfrm>
            <a:off x="2937367" y="5697252"/>
            <a:ext cx="602095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ECDC. Assessing the burden of key infectious diseases affecting migrant populations in the EU/EEA. Stockholm: ECDC; 2014.</a:t>
            </a:r>
          </a:p>
        </p:txBody>
      </p:sp>
      <p:sp>
        <p:nvSpPr>
          <p:cNvPr id="7" name="Rectangle 6"/>
          <p:cNvSpPr/>
          <p:nvPr/>
        </p:nvSpPr>
        <p:spPr>
          <a:xfrm>
            <a:off x="237565" y="6596390"/>
            <a:ext cx="802793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mn-cs"/>
              </a:rPr>
              <a:t>ECDC. Assessing the burden of key infectious diseases affecting migrant populations in the EU/EEA. Stockholm: ECDC; 2014.  </a:t>
            </a:r>
          </a:p>
        </p:txBody>
      </p:sp>
    </p:spTree>
    <p:extLst>
      <p:ext uri="{BB962C8B-B14F-4D97-AF65-F5344CB8AC3E}">
        <p14:creationId xmlns:p14="http://schemas.microsoft.com/office/powerpoint/2010/main" val="3124967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wins Stock Illustration 66079666"/>
          <p:cNvPicPr>
            <a:picLocks noChangeAspect="1" noChangeArrowheads="1"/>
          </p:cNvPicPr>
          <p:nvPr/>
        </p:nvPicPr>
        <p:blipFill rotWithShape="1">
          <a:blip r:embed="rId2">
            <a:extLst>
              <a:ext uri="{28A0092B-C50C-407E-A947-70E740481C1C}">
                <a14:useLocalDpi xmlns:a14="http://schemas.microsoft.com/office/drawing/2010/main" val="0"/>
              </a:ext>
            </a:extLst>
          </a:blip>
          <a:srcRect b="6081"/>
          <a:stretch/>
        </p:blipFill>
        <p:spPr bwMode="auto">
          <a:xfrm>
            <a:off x="4507992" y="2027829"/>
            <a:ext cx="2877439" cy="27024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80160" y="2818574"/>
            <a:ext cx="261969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5400" b="0" i="0" u="none" strike="noStrike" kern="1200" cap="none" spc="0" normalizeH="0" baseline="0" noProof="0" dirty="0">
                <a:ln>
                  <a:noFill/>
                </a:ln>
                <a:solidFill>
                  <a:srgbClr val="0070C0"/>
                </a:solidFill>
                <a:effectLst/>
                <a:uLnTx/>
                <a:uFillTx/>
                <a:latin typeface="Calibri" panose="020F0502020204030204"/>
                <a:ea typeface="+mn-ea"/>
                <a:cs typeface="+mn-cs"/>
              </a:rPr>
              <a:t>Украина</a:t>
            </a:r>
            <a:endParaRPr kumimoji="0" lang="en-US" sz="5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 name="TextBox 2"/>
          <p:cNvSpPr txBox="1"/>
          <p:nvPr/>
        </p:nvSpPr>
        <p:spPr>
          <a:xfrm>
            <a:off x="8458200" y="2818574"/>
            <a:ext cx="24833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5400" b="0" i="0" u="none" strike="noStrike" kern="1200" cap="none" spc="0" normalizeH="0" baseline="0" noProof="0" dirty="0">
                <a:ln>
                  <a:noFill/>
                </a:ln>
                <a:solidFill>
                  <a:srgbClr val="0070C0"/>
                </a:solidFill>
                <a:effectLst/>
                <a:uLnTx/>
                <a:uFillTx/>
                <a:latin typeface="Calibri" panose="020F0502020204030204"/>
                <a:ea typeface="+mn-ea"/>
                <a:cs typeface="+mn-cs"/>
              </a:rPr>
              <a:t>Польша</a:t>
            </a:r>
          </a:p>
        </p:txBody>
      </p:sp>
      <p:sp>
        <p:nvSpPr>
          <p:cNvPr id="4" name="TextBox 3"/>
          <p:cNvSpPr txBox="1"/>
          <p:nvPr/>
        </p:nvSpPr>
        <p:spPr>
          <a:xfrm>
            <a:off x="379851" y="5618857"/>
            <a:ext cx="10968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2400" b="0" i="0" u="none" strike="noStrike" kern="1200" cap="none" spc="0" normalizeH="0" baseline="0" noProof="0" dirty="0">
                <a:ln>
                  <a:noFill/>
                </a:ln>
                <a:solidFill>
                  <a:srgbClr val="0070C0"/>
                </a:solidFill>
                <a:effectLst/>
                <a:uLnTx/>
                <a:uFillTx/>
                <a:latin typeface="Calibri" panose="020F0502020204030204"/>
                <a:ea typeface="+mn-ea"/>
                <a:cs typeface="+mn-cs"/>
              </a:rPr>
              <a:t>Похожий размер популяции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az-Cyrl-AZ" sz="2400" b="0" i="0" u="none" strike="noStrike" kern="1200" cap="none" spc="0" normalizeH="0" baseline="0" noProof="0" dirty="0">
                <a:ln>
                  <a:noFill/>
                </a:ln>
                <a:solidFill>
                  <a:srgbClr val="0070C0"/>
                </a:solidFill>
                <a:effectLst/>
                <a:uLnTx/>
                <a:uFillTx/>
                <a:latin typeface="Calibri" panose="020F0502020204030204"/>
                <a:ea typeface="+mn-ea"/>
                <a:cs typeface="+mn-cs"/>
              </a:rPr>
              <a:t>Похожий язык</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az-Cyrl-AZ" sz="2400" b="0" i="0" u="none" strike="noStrike" kern="1200" cap="none" spc="0" normalizeH="0" baseline="0" noProof="0" dirty="0">
                <a:ln>
                  <a:noFill/>
                </a:ln>
                <a:solidFill>
                  <a:srgbClr val="0070C0"/>
                </a:solidFill>
                <a:effectLst/>
                <a:uLnTx/>
                <a:uFillTx/>
                <a:latin typeface="Calibri" panose="020F0502020204030204"/>
                <a:ea typeface="+mn-ea"/>
                <a:cs typeface="+mn-cs"/>
              </a:rPr>
              <a:t>Похожая культура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 </a:t>
            </a:r>
            <a:endParaRPr kumimoji="0" lang="az-Cyrl-AZ" sz="2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TextBox 4"/>
          <p:cNvSpPr txBox="1"/>
          <p:nvPr/>
        </p:nvSpPr>
        <p:spPr>
          <a:xfrm>
            <a:off x="379850" y="389033"/>
            <a:ext cx="1205201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Украинцы,</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самая большая группа трудовых мигрантов в Польше</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 - глобальное явление (OECD, Outlook 2018)</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0027252" y="6244981"/>
            <a:ext cx="1900486" cy="417242"/>
          </a:xfrm>
          <a:prstGeom prst="rect">
            <a:avLst/>
          </a:prstGeom>
        </p:spPr>
      </p:pic>
    </p:spTree>
    <p:extLst>
      <p:ext uri="{BB962C8B-B14F-4D97-AF65-F5344CB8AC3E}">
        <p14:creationId xmlns:p14="http://schemas.microsoft.com/office/powerpoint/2010/main" val="36856088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482860" y="497305"/>
            <a:ext cx="449283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Украина - Польша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Хронология трудовой миграции</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p:cNvPicPr/>
          <p:nvPr/>
        </p:nvPicPr>
        <p:blipFill>
          <a:blip r:embed="rId2"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grpSp>
        <p:nvGrpSpPr>
          <p:cNvPr id="2" name="Group 1"/>
          <p:cNvGrpSpPr/>
          <p:nvPr/>
        </p:nvGrpSpPr>
        <p:grpSpPr>
          <a:xfrm>
            <a:off x="377910" y="2360772"/>
            <a:ext cx="11627827" cy="2426715"/>
            <a:chOff x="377910" y="2360772"/>
            <a:chExt cx="11627827" cy="2426715"/>
          </a:xfrm>
        </p:grpSpPr>
        <p:grpSp>
          <p:nvGrpSpPr>
            <p:cNvPr id="15" name="Group 14"/>
            <p:cNvGrpSpPr/>
            <p:nvPr/>
          </p:nvGrpSpPr>
          <p:grpSpPr>
            <a:xfrm>
              <a:off x="377910" y="2360772"/>
              <a:ext cx="11627827" cy="2426715"/>
              <a:chOff x="328187" y="2145717"/>
              <a:chExt cx="11627827" cy="2426715"/>
            </a:xfrm>
          </p:grpSpPr>
          <p:sp>
            <p:nvSpPr>
              <p:cNvPr id="16" name="TextBox 15"/>
              <p:cNvSpPr txBox="1"/>
              <p:nvPr/>
            </p:nvSpPr>
            <p:spPr>
              <a:xfrm flipH="1">
                <a:off x="328187" y="3649102"/>
                <a:ext cx="35453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2008</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Украинцам нужно не разрешение на работу в Польше, а «декларацию»</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4519064" y="3649102"/>
                <a:ext cx="308810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2016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az-Cyrl-AZ" sz="1800" b="0" i="0" u="none" strike="noStrike" kern="1200" cap="none" spc="0" normalizeH="0" baseline="0" noProof="0" dirty="0">
                    <a:ln>
                      <a:noFill/>
                    </a:ln>
                    <a:solidFill>
                      <a:prstClr val="black"/>
                    </a:solidFill>
                    <a:effectLst/>
                    <a:uLnTx/>
                    <a:uFillTx/>
                    <a:latin typeface="Calibri" panose="020F0502020204030204"/>
                    <a:ea typeface="+mn-ea"/>
                    <a:cs typeface="+mn-cs"/>
                  </a:rPr>
                  <a:t>трудовая миграция Украина - Польша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1800" b="0" i="0" u="none" strike="noStrike" kern="1200" cap="none" spc="0" normalizeH="0" baseline="0" noProof="0" dirty="0">
                    <a:ln>
                      <a:noFill/>
                    </a:ln>
                    <a:solidFill>
                      <a:prstClr val="black"/>
                    </a:solidFill>
                    <a:effectLst/>
                    <a:uLnTx/>
                    <a:uFillTx/>
                    <a:latin typeface="Calibri" panose="020F0502020204030204"/>
                    <a:ea typeface="+mn-ea"/>
                    <a:cs typeface="+mn-cs"/>
                  </a:rPr>
                  <a:t>достигает максимума</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5822974" y="2145717"/>
                <a:ext cx="287258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2017 –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безвизовый въезд в ЕС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на 90 дней для украинцев</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8860743" y="2188502"/>
                <a:ext cx="30952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2020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Германия открывается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Для</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украинских рабочих</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7781626" y="3631465"/>
                <a:ext cx="409638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2018</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более строгие правила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приема мигрантов на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работу в Польше</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Straight Arrow Connector 21"/>
              <p:cNvCxnSpPr/>
              <p:nvPr/>
            </p:nvCxnSpPr>
            <p:spPr>
              <a:xfrm flipV="1">
                <a:off x="433137" y="3394418"/>
                <a:ext cx="11259961" cy="179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2969631" y="2663688"/>
              <a:ext cx="21011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2014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az-Cyrl-AZ" sz="1800" b="0" i="0" u="none" strike="noStrike" kern="1200" cap="none" spc="0" normalizeH="0" baseline="0" noProof="0" dirty="0">
                  <a:ln>
                    <a:noFill/>
                  </a:ln>
                  <a:solidFill>
                    <a:prstClr val="black"/>
                  </a:solidFill>
                  <a:effectLst/>
                  <a:uLnTx/>
                  <a:uFillTx/>
                  <a:latin typeface="Calibri" panose="020F0502020204030204"/>
                  <a:ea typeface="+mn-ea"/>
                  <a:cs typeface="+mn-cs"/>
                </a:rPr>
                <a:t>Революция</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231513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 t="4248" r="1121" b="10292"/>
          <a:stretch/>
        </p:blipFill>
        <p:spPr>
          <a:xfrm>
            <a:off x="380549" y="583610"/>
            <a:ext cx="5738156" cy="3160297"/>
          </a:xfrm>
          <a:prstGeom prst="rect">
            <a:avLst/>
          </a:prstGeom>
        </p:spPr>
      </p:pic>
      <p:pic>
        <p:nvPicPr>
          <p:cNvPr id="4" name="Picture 3"/>
          <p:cNvPicPr>
            <a:picLocks noChangeAspect="1"/>
          </p:cNvPicPr>
          <p:nvPr/>
        </p:nvPicPr>
        <p:blipFill rotWithShape="1">
          <a:blip r:embed="rId3"/>
          <a:srcRect t="2918" b="11021"/>
          <a:stretch/>
        </p:blipFill>
        <p:spPr>
          <a:xfrm>
            <a:off x="346710" y="3655354"/>
            <a:ext cx="5701966" cy="3126945"/>
          </a:xfrm>
          <a:prstGeom prst="rect">
            <a:avLst/>
          </a:prstGeom>
        </p:spPr>
      </p:pic>
      <p:sp>
        <p:nvSpPr>
          <p:cNvPr id="5" name="TextBox 4"/>
          <p:cNvSpPr txBox="1"/>
          <p:nvPr/>
        </p:nvSpPr>
        <p:spPr>
          <a:xfrm>
            <a:off x="237085" y="8925"/>
            <a:ext cx="90029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Профили стран (ВОЗ) - Польша и Украина следуют схожей кривой</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5001484" y="3748600"/>
            <a:ext cx="2281394"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1600" b="1" i="0" u="none" strike="noStrike" kern="1200" cap="none" spc="0" normalizeH="0" baseline="0" noProof="0" dirty="0">
                <a:ln>
                  <a:noFill/>
                </a:ln>
                <a:solidFill>
                  <a:prstClr val="black"/>
                </a:solidFill>
                <a:effectLst/>
                <a:uLnTx/>
                <a:uFillTx/>
                <a:latin typeface="Calibri" panose="020F0502020204030204"/>
                <a:ea typeface="+mn-ea"/>
                <a:cs typeface="+mn-cs"/>
              </a:rPr>
              <a:t>Украина</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40 </a:t>
            </a:r>
            <a:r>
              <a:rPr kumimoji="0" lang="az-Cyrl-AZ"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млн людей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смертность</a:t>
            </a: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- 16% (5100)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4"/>
          <a:srcRect t="2951" b="11980"/>
          <a:stretch/>
        </p:blipFill>
        <p:spPr>
          <a:xfrm>
            <a:off x="7414337" y="520520"/>
            <a:ext cx="3984168" cy="2159746"/>
          </a:xfrm>
          <a:prstGeom prst="rect">
            <a:avLst/>
          </a:prstGeom>
        </p:spPr>
      </p:pic>
      <p:sp>
        <p:nvSpPr>
          <p:cNvPr id="8" name="Rectangle 7"/>
          <p:cNvSpPr/>
          <p:nvPr/>
        </p:nvSpPr>
        <p:spPr>
          <a:xfrm>
            <a:off x="9936349" y="45032"/>
            <a:ext cx="22625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Швеция</a:t>
            </a: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- 10 </a:t>
            </a:r>
            <a:r>
              <a:rPr kumimoji="0" lang="az-Cyrl-AZ"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млн людей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смертность</a:t>
            </a: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- 4% (25)</a:t>
            </a:r>
          </a:p>
        </p:txBody>
      </p:sp>
      <p:pic>
        <p:nvPicPr>
          <p:cNvPr id="9" name="Picture 8"/>
          <p:cNvPicPr>
            <a:picLocks noChangeAspect="1"/>
          </p:cNvPicPr>
          <p:nvPr/>
        </p:nvPicPr>
        <p:blipFill rotWithShape="1">
          <a:blip r:embed="rId5"/>
          <a:srcRect t="3188" b="11030"/>
          <a:stretch/>
        </p:blipFill>
        <p:spPr>
          <a:xfrm>
            <a:off x="7484126" y="4681728"/>
            <a:ext cx="3914379" cy="2139696"/>
          </a:xfrm>
          <a:prstGeom prst="rect">
            <a:avLst/>
          </a:prstGeom>
        </p:spPr>
      </p:pic>
      <p:cxnSp>
        <p:nvCxnSpPr>
          <p:cNvPr id="11" name="Straight Connector 10"/>
          <p:cNvCxnSpPr/>
          <p:nvPr/>
        </p:nvCxnSpPr>
        <p:spPr>
          <a:xfrm>
            <a:off x="2752344" y="2048256"/>
            <a:ext cx="3324200" cy="47548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474976" y="5358384"/>
            <a:ext cx="3324200" cy="47548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258238" y="5925312"/>
            <a:ext cx="2244914" cy="30175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529967" y="5696712"/>
            <a:ext cx="1936609" cy="594360"/>
          </a:xfrm>
          <a:prstGeom prst="line">
            <a:avLst/>
          </a:prstGeom>
          <a:ln w="19050">
            <a:solidFill>
              <a:srgbClr val="FF3399"/>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873672" y="4608576"/>
            <a:ext cx="224336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Беларусь</a:t>
            </a: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- 9 </a:t>
            </a:r>
            <a:r>
              <a:rPr kumimoji="0" lang="az-Cyrl-AZ"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млн людей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смертност</a:t>
            </a: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 11% (311)</a:t>
            </a:r>
          </a:p>
        </p:txBody>
      </p:sp>
      <p:sp>
        <p:nvSpPr>
          <p:cNvPr id="20" name="TextBox 19"/>
          <p:cNvSpPr txBox="1"/>
          <p:nvPr/>
        </p:nvSpPr>
        <p:spPr>
          <a:xfrm>
            <a:off x="4941613" y="510458"/>
            <a:ext cx="2593852" cy="1261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1600" b="1" i="0" u="none" strike="noStrike" kern="1200" cap="none" spc="0" normalizeH="0" baseline="0" noProof="0" dirty="0">
                <a:ln>
                  <a:noFill/>
                </a:ln>
                <a:solidFill>
                  <a:prstClr val="black"/>
                </a:solidFill>
                <a:effectLst/>
                <a:uLnTx/>
                <a:uFillTx/>
                <a:latin typeface="Calibri" panose="020F0502020204030204"/>
                <a:ea typeface="+mn-ea"/>
                <a:cs typeface="+mn-cs"/>
              </a:rPr>
              <a:t>Польша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37 </a:t>
            </a:r>
            <a:r>
              <a:rPr kumimoji="0" lang="az-Cyrl-AZ"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млн людей</a:t>
            </a:r>
            <a:endPar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смертность</a:t>
            </a: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- 8% (473)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28% </a:t>
            </a:r>
            <a:r>
              <a:rPr kumimoji="0" lang="ru-RU"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всей смертности от </a:t>
            </a:r>
            <a:endParaRPr kumimoji="0" lang="en-US"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a:t>
            </a:r>
            <a:r>
              <a:rPr kumimoji="0" lang="ru-RU"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инфекционных болезней</a:t>
            </a:r>
          </a:p>
        </p:txBody>
      </p:sp>
      <p:sp>
        <p:nvSpPr>
          <p:cNvPr id="21" name="AutoShape 4" descr="data:image/png;base64,iVBORw0KGgoAAAANSUhEUgAAAnoAAAGUCAIAAAAtbhg0AAAACXBIWXMAAA7qAAAO6gGjimNxAAAgAElEQVR4nOzdeXxU1d0/8O+dLbNlnUlmspEFIpAAsjQswQUIKLuCVKtWgYpasa089lct1gp1IbgAtaIUjQI+InXtY9FWlmBFiOw7hBiyb5PJMsnM3Nln7u+PS8ZxEiYBMlk/7z943TlzcufE9uQz595zz2E4jiMAAAAIJkFPNwAAAKD/Q9wCAAAEnairTmS32+vr631LpFKpWq3uqvMDAAD0XT+J29dff12n0+Xk5HhL3G739u3bt2/fXlVVlZCQsHDhwoceekgkaiekv/vuu0cffdS3ZOrUqbm5uUFqNwAAQB/yY3BWVlZu3749Ozvb9+2tW7fm5OQ88MADmZmZZ86cWbduXW1t7erVq9ueqLKyMioqas2aNd4SDG0BAAB4IiI6ceLEmjVrzpw543a7fd/jOG7Tpk0LFixYtWoVEc2ePVupVG7YsGHFihURERF+J6qoqEhNTZ0xY0a3NR0AAKCvEBBRRETEnDlzVq5cqdFofN9rbGw0GAxTpkzxlmRmZhJRaWlp2xNVVlYOGjSIiPwyGwAAAERElJqampqaSkSfffaZ73thYWH79u3zzeCjR48SUVxcXNsTVVZWsix7++23FxcXx8bGLlq0aPny5WKxOLjNBwAA6AsCzUyWSCRJSUnel1999dXGjRvvuOMOv0EwEXk8nsrKyrq6uhUrViQnJx88eHDjxo3Nzc38VWg/Vqu1qampS1oPAADQJ3TqQSC9Xp+Tk/Ovf/1r+vTpL730UtsKHo/nlVdeycjISElJIaIpU6YIhcLc3Nwnnnii7V1ehmEw6gUAgAGl47jdvXv3ypUrFQrF3/72t9mzZzMM085ZRKK5c+f6lkybNu2dd94pKirib/f6kkqlUqn0ehoNAADQt3SwqtSuXbuWL18+ZcqUXbt2zZkzp92sJaLa2tr9+/f7TpISCoVEFBoa2oVtBQAA6KMCxa3T6Xzuuefmz5//2muvyWSyADVbWlqWLl2al5fnLdm7d29oaCg/AwsAAGCAC3Qx+dixYw0NDVKp1G9xqIULF6pUqi1btuzbt++NN96IiIgYOnTo1KlTn3rqqdLS0vj4+MOHD+/YseOFF16QSCRBbj8AAEAfEChuy8vLieijjz7yK588ebJKpSouLs7Pz3c6nUTEMMyGDRvWr1+/bds2o9GYlpb2xhtvzJo1K3jtBgAA6EMY7HcLAAAQbP1kA75zxf/q6SYAAABcUT+JWwAAgN6s/8QtBrgAANBr9Z+4BQAA6LX6VdxigAsAAL1Tv4pbAACA3glxCwAAEHT9LW5xPRkAAHqh/ha3AAAAvVA/jFsMcAEAoLfph3ELAADQ2/STuDVZ9G6P0/sSA1wAAOhVAu0I1CfUNpzLP/tOdf2pGxKnJsSM7enmAAAAtKPPj26dLmt1/Skiqqg7QdjdCAAAeqU+H7eDtJnqiMFEZHO0NLQUe8txPRkAAHqPPh+3RHTjkIX8QaX+eM+2BAAAoF39IW6HJd8uEcuJyGCqMlnrveUY4AIAQC/RH+JWKBDHqUfxx1V1GOACAECv0x/ilogSY8YIGCER1TVddDjZnm4OAADAT/STuBWL5DGRQ4nIw7mr6k95y3E9GQAAeoN+ErdElKgZxx9U15/xeFw92xgAAABf/SduQ+UxEcoEInK6LHVNF73lGOACAECP6z9xSz4D3Ar9cSIseQEAAL1Fv4pbdfhgWUg4EbHWBoOxwluOAS4AAPSsfhW3DMMkRI/hjyv0J3q2MQAAAF79Km6JKDZ6pFAoIaLGllKLramnmwMAAEDUD+LW4/Hs3Llz7dq1Fy9eJCKRQBKnGklERFyV/qS3Gq4nAwBAD+rzcbt58+b58+eXlpbu3r2bL0mMGUsMQ0Q1jeedbluPtg4AAICoH8Ttgw8+qFKp8vN058+fr6ysJCJpSFh0xBAi8nicNfVnvTUxwAUAgJ7S5+NWoVA8/PDD/PHevXv5g0HRl58IqtKf4DhPz7QMAACgVZ+PWyJasWKFVCrNz9MdPXq0qamJiMJD48MUWiKyO8365iJvTQxwAQCgR/SHuNVoNPfddx8Rud3ub775hi9MiGl9IqjuaI+1DAAAgIj6R9wS0VNPPSUQCIho//79FouFiDSRw0LESiIysXVGtraH2wcAAANbP4nboUOHzpo1Kz9PZ7PZDhw4QEQMI4iPGc2/W+mzCS6uJwMAQPfrJ3FLRH/4wx/4g7y8PJfLRUTx6huFAjER6Q1FNoexJxsHAAADW/+J21tvvXXixIn5ebrm5uajR48SkVgk1UQNJyKOPFV6bIILAAA9pv/ELRE9+eST/MHu3bs5jiOiQZpxRAwR1TSccXucPdk4AAAYwPpV3C5cuHDIkCH5ebqamprz588TkVwapQpLIiKX217beN5bEwNcAADoTv0qboVC4YoVK/jjPXv28AcJrZvgVtWd4Ie8AAAA3axfxS0RLV26VK1W5+fpLl68WFZWRkSqsCSFVEVEFruhsaWkh9sHAAADUn+LW7lcvnz5cv64dU1HJjFmLF9SWY89ggAAoAf0t7gloscff1wmk+Xn6Y4fP15fX09EWlW6RCQjIoOx3GzR93QDAQBgwOmHcRsTE/Pggw8Skcfj2bdvHxEJBKI49Sj+XQxwAQCg+/XDuCWip556SigUEtGBAwdYliWi+JjRAkZIRHWNBQ4n28PtAwCAAaZ/xm1qaur8+fPz83QOh+Pbb78lohCxMjrqBiLycO7q+jPemhjgAgBAN+ifcUtEf/zjH/mDffv2OZ1OIhoU0/pEUP0pj8fVYy0DAICBp9/G7fjx4ydPnpyfpzOZTIcOHSKiULkmQhlPRE6XRW+42NMNBACAAeQncfv666+vXLnSr8bu3bsXLVp044033nvvvYcPHw5wrs7X7B7eTQv27NnDL3CR0PpEUHndcaLLS17gejIAAATbj3FbWVm5fft2v7f379//m9/8JiEhYdWqVVKpdOnSpefOnWv3RJ2v2W3mz58/fPjw/DxdXV3dmTNniCgmIk0miSAi1tpgMFX1bPMAAGDgEBDRiRMnFi1alJ2d3djY6Pf2u+++O3bs2PXr1y9cuHDz5s3x8fHvv/9+uyfqfM1uwzCMd03H3bt380UJmsub4FZhE1wAAOguAiKKiIiYM2fOypUrNRqN73tGo/HgwYOzZ88WCAREJJFIZs6c+fXXX7ddebjzNbvZ4sWLtVptfp7u0qVLJSUlRBSrHikUSoiovqXEYmvq2eYBAMAAISCi1NTUpUuXLl26NCoqyvc9vV7PcVxaWpq3ZPDgwSzLms1mv7N0vmY3CwkJefzxx/ljfoArEkjiVCOIiIirqj915R8FAADoMqIA7zU0NBBReHi4tyQyMpIvDw0NvbaaRGS1Wpuaum9YuWDBgrVr1+bn6Rjm1KVLl9RqdbhsSCWdJOJqGs5GKTJEghAiOnD8/RRtdre1CgAABpRAcdsWf3HY7XZfT02GYcRi8VV97vWIjo6+9957c3NzOY47cODAXXfdJRNGRCqTDOYyj8dlMBdpI2/ka3ZnqwAAYEAJFLcqlYqIjEajt6SlpYWIoqOjr7kmEUmlUqlUeu1Nvnp/+tOftm7dSkTHjh1buHBhWFhYSvx4Q2EZEdW3FAwZlMWQgIj0pkMjBs/vzoYBAMAAEWiZC41GwzAMP8OIV1JSIpfLw8LCrrlmj0hOTr7rrrvy83ROp5Nf0zFCmRiq0BCRzWGsN1zq6QYCAEA/Fyhuw8LCJk+evGvXLu+V4T179syaNYthmGuu2VO8S1588803drudiBKiWzfB1eOJIAAACK4OFnF86KGH8vPzn3/++W+++eb//b//V15evnjxYv6tLVu2PPDAA83NzR3W7A3GjRs3ZcqU/Dwdy7Lff/89EWmihoaIFUTUYq5pYWt7uoEAANCfdRC3t9xyy5tvvnn69OknnniitrZ2y5YtGRkZ/FvFxcX5+fn86v+Ba/YSvms6ejweASOMj748SapKf6Ln2gUAAP0f0+MrUXQbjuPGjBlz+vTprGzto48+OnbsWKfLcvDsOx6PiyHBpJHLpJLLzyxhwhQAAHStfrsjUFu+azru2rWLiMQiuTZyOBFx5KnGkhcAABA0Ayhuiej+++9PTEzMz9OVlZUVFRURUYJmLBFDRNUNZ9yeyxfGMWEKAAC61sCKW7FY/Jvf/IY/5td0VMrUUWGDiMjlsukaL/Rk4wAAoP8aWHFLRL/+9a/Dw8Pz83Rnz56tra0losSYcfxbFfrj3jvZGOACAEAXGnBxGxYWtmzZMiLiOG7Pnj1EpApPVkijiMhqMzQZy3q2eQAA0C8NoJnJXtXV1ampqT+7OUokEq1ZsyY8PLy6/nRhxV4iigpLGp22KMDP9oZJy+2OvHtDwwAA4EoGYtwS0QMPPPDBBx9kZWtnzZp15513ejzOg2fedrptRDR++INKeTtLPXfe9STf9VzERuICAPRaAzRuz549e+ONN06appHL5Tk5OVKp9FL1dxW6I0QUpx45LOm2nm7gNULiAgD0TgPu3i1v5MiRM2bMyM/TWSyWgwcPElFizBiGERCRrvGCw2np6QZeI8zwAgDonQZo3NJP13R0u90hYmVM5A1E5OHcNQ1nerRp1wWJCwDQCw3cuJ0+ffrYsWPz83QGg+H48eNENCjmZ/xblfqTHo+rR1t3XZC4AAC9zcCNWyL6/e9/zx/wWweGKjThijgicrosdYYferRp1wuJCwDQqwzouL377ruTkpLy83RVVVWFhYVElKi5vAlulc8muH0UEhcAoPcY0HErEomeeOIJ/phf0zE6Mk0qCSMik0XfbK7qycYFwtnsxsaWknLd0YKy/xwt+OBowQfG9rbsReICAPQSA/RBIC+WZZOSkhobG7Oytc8++2xiYmJF3dFLVfuJKDoibWTveK7G5jCytibWWs/amlhrA2tt9O6m4CUUiEcOnh8Vltz2x/F0EABAjxOuXr26p9vQkyQSicFgOHDgQGKq0uFwjBkzRiFTV+lPcpzHYjdIRHKHy+Jy2zjyMIxQwAi7oUl2p9nI1ta3FNc2nCvTHS6q+m+F7mhdU0GTsdxs0dudZo7ztP0pjvPoDT/IpVEKmcrvLb2hUG8ojIka2g2NBwCAdg300S0R1dXVJScn22y2m2+Lf/HFF6Oion6o2FdVf7JtTYFAJBHJJWK5WCSTiORikUwilotFcu+xRCQXCERX9ekOp4W11rO2RrO10WJrNNsaXS5b4B8RCsQKmUohUymkKoUsWioJvVi2u4WtISJimKGDZsSrR7b7gxjmAgD0FMQtEdFDDz303nvvZWVrZ8yYsWjRIqu95fD5LR7OfQ2nEgrEYpFcIuZTWSoRKcRiuUQk41NZJJLY7GbW1sBaG1hrE2ut51eODEAgECmkKoVUpZSpFDK1QqaSSsL4PXq93B7nueJ/NV7eX4EZEn/TIO34ds+GxAUA6BGIWyKiwsLC9PT0iVNjpFJpTk6OXC5nrQ0Gc6XTZXU6rQ6XxeG0OF0Wh8vmdAV3wSkBI1RIo+QylVKmbh28hjEM0+EPejj3hdL/6A2F/MtBmswhCTf7pTIPiQsA0P0Qt5fNmzfvyy+/zMrW3nXXXbfdduU1kznO4bI4Xd4MtjpcVoeLdTqtTpfF4bI6nKzLbe/khwoYoUwaqZSqFDK1QqpSytSykAjqRLheqW0XK/fW1F9eEitONXJY0ox2z4bEBQDoZojby/bv33/rrbdmZWsjIiJeeuklkejqbsH68nBup8vqdFocLgs/OHa6rPz42MW5xMIQhVStkKsUUrVcGsF08bNYXHH1wXLdYf5FTOQN6Smz253hhcQFAOhOiNsfTZo06dChQ1nZ2iVLlkyaNKmnm3PtqvQniqr+y/8vGxmaOHLwHSJhSNtqSFwAgG4zoJe58PPkk0/yB7t37+7T30ISYsYOT57Jj5sNpsqTRZ84XNa21bAIBgBAt0Hc/mjhwoVDhgzJz9PV1NScP3++p5tzXbRR6SOGzOefSjKxdScL/2F3mttWQ+ICAHQPxO2PhELhihUr+GN+Tcc+LTp88I1D7uIvI7O2puMXd1hthrbVkLgAAN0A925/wmKxJCUlNTQ0ZGVrn3nmmaSkpJ5uERERx3Fms9lkMpnNZqPRyB/4HovF4l/84heDBw9u+7MmS92pos/555ckYvmNQ+4Klce0rYb7uAAAQYW49bdq1arnn38+K1ubmZm5bNmybvhEb5SazeaWlhb+wGQyGY1G73GH/zOJRKIHHnhg4sSJbd+y2JpOFX1qc5iISCiUjB68MDw0vm01JC4AQPAgbv3p9frk5GSr1XrTjLh58+YJhV25TrLb7fYbpJpMJo+nnTWQfeXn6To8c1a2lmGYmTNn3nHHHW2XxbA5jCeLPuUvJgsYYUbq3OiIIW1PgsQFAAgSxG07Hnvssb///e9Z2dpu+KwOozQkJCQ6Ojo6Olqj0URHR6vVao1GExMT4z2WyWSPPPLIzp07+QaPHTt26dKlEonE7zxOl+VU0Wcmi56IGBIMT56hVY1o9xMRugAAXQ5x247i4uKMjAy7vbOLQ10zsVjsm6BqtTo6Olqr1fKF/HFoaGiH53G73U8//fS6deuIKCtbm5SUtHz58oiICP9qHueZ4v8zGCuIiIgZknjroJhx7Z4QiQsA0LUQt+07f/78wYMHu/y0ISEh4eHhfJTGxMRERkZ24clzc3OXL1/udDqzsrWRkZGPP/54YmKiXx0P5z5f+lW9oYh/OUg7fkj8ze2eDYkLANCFELf9yoEDBxYuXFhfX5+VrQ0JCVm6dOmYMWP8K3FcQcWu2obLDxYnRI9OS5zW7i4ISFwAgK6CuO1viouL586de/HiRX7y1Jw5c+bNm9emFldU+W2l/jj/QqManp40k2HafwgboQsAcP0Qt/2QwWBYtGjRvn37+MlTmZmZixcvFovFftUqdEcuVX/HH6sjBo9ImcuvQtUWEhcA4DoJV69e3dNtgC4mk8nuv//+pqamzz/6prLULAwxFhYWjho1KiTkJxsVhCvjxWJ5k7GMiCw2Q7O5OibyBoGgnQef9IZCvaEwJmpo97QfAKD/Qdz2TwKBYPbs2ZGRkXv27KkoNikjnCdOnEhPT/eb5xym0MpDIhtaiok4m8PYZCyPiRwiFPiPg3kIXQCAa4aLyf3c119/fc899xiNxqxsrVQqXbZs2ciRI/3qNLaUnC3Z6fG4iEgmiRg99C6ZxP8hIl+4tgwAcLUQt/3f2bNn582bV15enpWtFQgEd99999SpU/3qNJurTl/6p9vtIKIQsWJ02iKFTB34tAhdAIDOQ9wOCA0NDQsXLvzuu+/4yVM333zzfffdJxD8ZCoya204VfQZv0+fWCS9ccjCMEVsh2dG6AIAdAbidqCw2+3Lli374IMPiCgrW5uenv7II4/IZDLfOlab4WTRpzaHkYhEAknG4HmqsOQOz4zEBQDoEKZKDRQikWjBggUymWzfvn0VJSZpqPXMmTMjRoyQy+XeOmKRLCZqaFNLmdNl9XDuuqaCFrZGJo2QSgItJIkpVAAAHcLodsD55JNPFi9ebLVas7K1CoXiscceS0tL863gcFnPXPrcyP64d4IqLDklbnKYouM9GzDSBQBoF+J2IDp8+PCdd96p0+mysrXtbpTr8bgq9Mcr6445XTZvoSo8NTU2K1Sh6fD8CF0AAD+I2wGqurp6/vz5J06c4CdPTZs27e677/ZbOdntcVbrT5bVHXX5hG5k2KAhcbd0GLpIXAAAX4jbgctsNv/yl7/84osvAm+U6/I4avSn2gnd+FtC5QhdAIBOQdwOaG63+09/+tPLL79MRFnZ2sTExMcff7zdbQEvh67uiMvt3QaYUUekpsROQugCAHSoy+LWbrfX19f7lkilUrW6g6USoDfw3Sg3IiJi+fLlSUlJ7dZ0umxV9Scq6o7zC2IQ0eXQjZscKosO8BFIXAAY4ALFbdsE5UVGRioUCr/CvXv3Pvroo74lU6dOzc3N7ZJWQrAdOHBgwYIFDQ0N/Ea5v/rVr0aPHn2lyk63rUp/orLuhHekyzAMP5FKKY8J8CkIXQAYsALF7eHDh++777625S+88ELb8i1btrz11ltr1qzxlqjV6nb2Nofe6tKlS/Pmzetoo9wfOVzW6vqTfqEbHZGWGjdZLo0K8IMIXYCuda74X8E4Lbpq1woUtwaD4dixY74lp06dev/997/44ovU1FS/yn/5y18uXLjw0UcfBaWZ0C2ampoWLVr0zTff8JOnxo0bd+edd8bEBBqwOlzWirpjVfqTHo+TL+FDd3DcTTJpO/eAeejGAF0lSFnrCx22S1zFvVuWZefMmbNixYo777yz7bvLli2LjIx89dVX3W63UNjOnqnQJzidzscee+zdd98lIn5Lg4kTJ86ePTs6OtCtWafLUl53vEp/gt9WiLwj3fib5CEIXYBg6Yas9UKHvU5XEbcrV65kWfZvf/tbu+/efvvtUVFRTU1NxcXFsbGxixYtWr58uVjc/s6p0Mtt2LDhmWeesdlsRJSVrRUKhXzoBp771l7oCjSRw5LjJslDrrijH/owwDXrzrjlocNes87G7blz5+6+++7du3cnJCS0fdfj8YwYMUIikaxYsSI5OfngwYNbt2795S9/uWrVqraVrVZrU1PT9TYcgqyhoeHtt99+99137XY7tY50R48ePX36dJVKFeAHnW5WZzjTYCzkODdfwjCCSEVqbNTYEPEV115O0WZ3bfsB+r1SXV4Pfjr67NXqVNxyHHf//fePGjXqj3/8Y7sVXC7X119/nZGRkZKSwpesXbs2Nzf32LFjERH+wxqbzWY0Gq+z3dA9qqurN23a9P7779vtdv6GrlAoHD169G233RY4dO1Os85wpr7lAsd5+BKGEUQpB8erx4WIw9r9kcFxM7q8/QD9VXHNnp5uAhG67dXoVNyePHny5z//+f79++Pi4jp53iNHjtx7773/+Mc/MjMzr6+F0PMqKirWrVu3efNmb+iKRKJJkybNmTOn3TUxvGx2Y1ntodqm897QFQhEKbGTkjSZ9NMFI71wqQqgM7r/MnJg6Lkd6lTcPvnkkwaDYcuWLVeqUFtbW1RUNHnyZO8kqePHj999991fffXVsGHDuqyx0KOuFLpz585tew3Dl9XRXFZ7SNdQwNHl0A1XxA5PnhngeSF0XYAAelvWeqHnBtBx3BqNxvHjx+fk5CxYsOBKdS5evDhnzpxNmzbddtttfMnLL7+8Y8eOI0eOtF2DF/q08vLyNWvWvPfeey6X66pC12JvLqk+oDcU8i8FAlFq3OTEmHEMhrkAV8M3az0eV0nNQZuj62/PMcREhidpI4cLBKKr/Vl03nZ1HLf//ve/f/vb3x44cCA2Nta3fMuWLfv27XvjjTciIiI4jnv44YePHTv22GOPxcfHHz58eMeOHS+88MK9994bzMZDjykrK8vJyWkbuvPmzQsPDw/wg/WGoosVe50uC/8yXBk/PHkm5i0DdJ5v3BZW7K2uPx28zxKLpLGqkfExo2SSQF+mrwT911fHcfvUU08dPnz422+/9St/9tlnd+zYcejQIf6JTJPJtH79+l27dhmNxrS0tEceeWTWrFnBajX0DqWlpWvXrn333XfdbjcfuiEhIZMnT541a1ZYWPvzoYjI6bIUlufpm3/gXwoE4iHxNyXEjCFqf5hL6LQArXyztrGl9PSlfxIFfZsZfpXW+OjRUaFJV7ocFQD6Lw87AsH1KigoyMnJ+fDDD68qdOuaLv5Qked0X97ULzI0YXjyTKnkiiNj9FgA8olbp8ty+ML7DidLRIkxY7Wq9K79IJvdWN1wuslY4Rvn8pDI+Ogb49QjhcKrvkuILoy4ha5x4cKFtWvX+oXulClTbr/99rYbWvCcLsvF8j31zZf4lwKBODV2YqImM8DXZ/RYGMh8h7bninfyl4hC5THjht0nYIKylp/FbqhpOFfTcMZ3u2uBQBQTccMgzbjAW5IEMDA7MuIWutL58+dffvnl7du3ezwe39CdOXOmXC5v90f0hh8Ky/d4h7lRYUnDkm6TSq44LKaB2ldhgPPN2prGsxfLdhORQCDKHHa/QhbcrU5dHoe+6WKl/iRrbfAtD5VrEmLGaqOGMYzgOj9iIHRqxC10vXPnzj3//POffvopx3F86Eql0ltvvfVKoetwshcr9ja0DnNFwpAhCbfEqUfibi6AlzdubY6WI+ffd3kcRHTDoGkJ0d238VqzubpKf6LecMn7UB8RScQKrSojMWZMiFjZhZ/V//o44haC5fjx46tXr/7yyy+JiA9duVw+Y8aM6dOnt/t4mN7ww8WKPd5rVqqw5GHJtwfuwP2vQwK0y5u1HMed/OGTZnMlEUWFJY1OuyvAt9LO4zjObDabTCaz2Ww0Gk0mk9PpHD58eGJiYtvKdidb03C6Sn/a+4gBEQkYoTpicLz6xsiwQdffnnb19f6OuIXgOnr06OrVq//9739Ta+hGRUUtWrRo3LhxbSvbnWxhxZ6G5mL+pVAoSUu4NU49KvBH9PVOCBCY72XkMt3hkuoDRCQShoxPXyyVXHEdcl8syxqNRrPZbDabW1pa+AOTyeQtNJlM7WbB4MGDp06dOmbMGJHI/+lbD+duaC6ubjhtMFb4lofKY+Kjb9RGDRcIgr5FTd/q+4hb6A6HDh1avXr1rl27qDV0hw0bds8997S3LChX03D2UuW3/LUyIlKFpwxLuq3D61R9q+MBdJ43bk2WuuMXd3g4NxFlpM7VRA4lIpfL1djYyKcmPzD1HaTyUerxeAJ9AFF+nq7dcr63hoeH33zzzTfffHO7S9mYLHXV9Wd0TQXeTa+JSCiUxKoyBmnGBXjcoAv1ie6PuIXus3///ieeeOLUqVPUusXQ1KlT586d2/aGrs1uLCjfZTBd/tbceje3g2Eu9ZFeB9B53qz1eFxHL27nJyvFqtKHJ88ioq73PnYAACAASURBVMrKyg0bNrAsG+AMV4pSr5CQkOjo6OjoaI1GEx0drVarNRqN0Wh87733dDodtYauUCgcM2bMlClT0tLS2p7E5bbXNp6v1B+32X9c4ophmIjQxMSYcerwlC656B1A7+/7iFvoVm63e/PmzX/+85+bmpr4PhwaGrpgwYKsrKw2z/9wNQ1niyr/6279yhwTccPQpGyxqP0Zzr56f8cD6Azfy8g/VOyrqj9JRCFi5YT0xSKR1GazvfTSS3q9PkCgisVib4LGxMSo1Wo+Vr3HWq02NLT9K9IOh+Ozzz7buHFjfn4+X8L32YSEhClTpkyYMKHtJAyO45pNlZX1JxqaS376wG5EnHpkrHqUWCS91v8YndKb+z7iFnpAY2Pjn/70p9zcXO9DusnJyffee29ycrJfTYvdUFC2q8Vczb8Ui+TDkmZERwzpzKf05o4H0BneuG0ylp0q+pyIYxhmzA0/j1AmElFubu7Ro0fz83RarXbq1Kl8fPoNUgPv2dVJJ06cePPNN3fs2GG1Wsln5mNWVtatt94aE9PO07esralaf1LXeMF7V4iIhAKxKjxFIlZIRDKxSC4Ry8UiuUQkk4jkoq6L4V7b8RG30GNOnTrFL8dNRFnZWoZhJkyYcNddd/mtRcVxXKX+eEnNQY/HxZdooobdkJjdya/JvbbvAQT24wJSbtuR89vsTjMRDdJkDkm4hYi+++67Dz74ID9PJxaLv/3220mTJgW7PS0tLVu3bn399ddLS0upNXQZhhk2bNjNN988ZswYgcD/6VuXx6FrvFCtP8namgKfnGEEEpFcLJZJRHKxWC4RysTi1jwWysRimUSsEAk6u5RV7+z1iFvoSRzHffrpp7///e8rKyuJKCtbK5fLZ86cmZ2d7TcTkrU1XSz7uoWt5V+GiBVDB81QRwzu5Af1zu4HcCXtLiCllMf8bNh9AkZYU1OTk5PjcDjy83Tr16//n//5n25rmMfj2bdv39tvv/3555+73W5qzd3o6Oibb775pptuam8VOc5grKiqP1XfUkzXkTgCRigWySRiuUQkF4vkYpEsRCwXixQhEkVk6KC2S230tl6PuIWex7Lsq6++unbtWu9OuhqN5p577snIyPCtxpGnQne0tOZ7fmYmEWlVI4YmTu388q29rfsBXIk3bmsbLxSU/Yd8FpCy2+05OTm1tbX5ebrZs2d/+eWX17BtwPW7dOlSbm7uO++809TURK2hKxKJfvazn02fPr3dB3adLovFZnC4LE6X1eG0XD5wWR1O1uWyOpxW39UzropCph6ZOq/tFtq9qssjbqG3KCoqWrFihe8TuqNGjfrFL36hUql8q7HWhgtlX5ssdfzLELFyWPLtqrDkzn9Qr+qBAG35LCBlPHxhm9vtIKIhiVMGxYwjom3btuXn5+fn6RISEk6ePKlWB3cFx8BsNtvHH3+8bt26M2fOUGvPJaKkpKRp06ZlZmYKhVexmLPDZXW6rC6n1eGy2F2sy2VzOC1Ol8XhYp1Om8NtcbqsV8osoUA8LOk2TdQwv/Le098Rt9C77Ny5c8WKFSUlJUSUla0Vi8W33377zJkzxeIfH5nnOE+57khp7fccx38XZrRRw1PismQhV/GEX+/phAC+frqA1MfN5ioiigwdNDptEcMwR48ezc3Nzc/TiUSib7755qabburRxv7o+PHjr7/++j/+8Q+n00mtuRsWFjZp0qSpU6d2yYwtIuI4zuW22p0Wl/vy+NjhtNQ2nONvbBNRfPSNaQlTBAL/RTl6Q39H3EKv43A4Nm3a9Oyzz5rNZr7TRkZG3nnnnRMnTvStZrLWF5T9x2yp518yJNCq01NiJ17VY/W9oRMC+PLGbbnuaHH1fvJZQEqv17/00ks2my0/T7dmzZqVK1f2aEvbUVtb+/7772/cuLGqqopaQ1cgEIwYMWLatGnDhw8Pxoc6XZbzpf9uMpbzL0PlmhGp89p++e7xzo64hV6qoqLi97///aeffkqtnTYjI+Oee+7RaDTeOh7OXVZ7qEJ31Hs3l2EEcaqMpNiJgfcU8tXjnRDAy5u1Zov+2MUPLy8glTJHEzXM6XSuXbu2qqoqP0932223/ec//2k7E7iXcDgcn3zyycaNGw8dOsSX8F04MTFx4sSJCQkJ8fHxV3rY99pwHFeuO1xSm89PxRIKJelJM6Mj/Zfj6NnOjriFXm3fvn2/+93vzp8/T0RZ2VqRSDRt2rQ5c+ZIpT8+BWRzmCrqjtY0nPU+KcQwAk3ksJT4STJJO2vOtQuhCz3uxwWkOPfRgg/4BaQ0UcMyUuYQ0fbt2/fv35+fp4uNjT116lS7T7v2NsePH+cf2LXZbORzZ5eIFApFfHx8bGws/29cXJxSeb0bChlMVRdKv7Q7L6+xFacedcOgaW13Au6pzo64hd7O5XK9+eabq1atamlp8a7gunDhwgkTJvhOyLQ5jBV1x2rqz3hHugJGqFVlpMRN6vy+YAhd6EHeuC2q+m9l3XEiChErx6cvFoukJ06c2Lx5c36eTiAQ7Nq1a/r06T3a0qvj98Auzzd6eXK5nM9d/t/4+Hi/R/A7w+mynCv9yrtrQqhCMzJ1XtsbTD3S0xG30DfU1dWtXLly27Zt3o3rBw8efO+99/o9b4DQhT7Km7UGY/mpS59xHMcwzOi0RZGhgxoaGl588UWr1Zqfp3vuuef+8pe/9GxTr43H49m7d++RI0fOnTt34cKFwsJCh8PhW6FtAIeHh8fFxXkDOC4uTiaTdfxJHFeq+76s9hCfbmKhND1ltio8xa9W93dzxC30JcePH//tb3/7/fffk89CVIsWLfK7D2RzGMtqD9c2nPM+xofQhd7Mm7Uut/3IhfdtDiMRJcaMS0uc4na7X3vttZKSkvw83S233LJv376rerSm13K5XBUVFefPn79w4YL3X/6as1fgEXBSUlJCQoLvfSVfBmP5+bJ/O5z8jrxMQszotIQpPbsUBuIW+hiPx7Nly5ZnnnlGr9cTUVa2VqFQzJ0795ZbbvFbiMpmN5bp2g3drBBx24Vv2ofQhW7gjdvzpV/VNV0kIoVUlTn8lwKB6OOPP87Ly8vP00VHR588eTI+Pr5HWxpEDoejsLDwwoUL586dKygoOHv2bElJicvl8q3TNoBVKlV8fPyUKVP8VsUhIrvTfK5kZ4u5hn8ZoUzISJ3T9gt3t/VxxC30Sc3NzatWrXrrrbdcLpf3YaGZM2fedNNN/qHraCmrPVLTeNa7epxQII5Vj0jWTpAgdKEX8GZtXdPF86VfEZGAEf5s2H1Keczp06c3bdp0cG8twzBfffXVrFmzerSl3c1utxcUFBQUFPDXn8+dO1daWsqvHOnlDeDJkyf//Oc/97vazJGnuPpghe4ovz2RWCRPT5nVdlWc7ungiFvow86dO/e73/3um2++odZeFxUVNWvWrKysrLZLLpfXHtYZCtqE7kSJuOMd/QiJC8HhzVq703zkwjany0ZEQxJuGaTJNBgML7zwAsuy+Xm6p5566uWXX+7RlvYKVqu1oKCAv/LMKysr83g8RJSVrY2MjFy8eHHbp3vrW4oLyr52ufgr1cwgbeaQuJuozcqXwe7jiFvo8/7zn/+sXr36yJEj1Bq6KpVq9uzZkyZN8rvLxdoay2uP+IVufMyYJE0m9heCHsHHLcdxp4o+NZgqiChCGT/2hns8HPfaa68VFxfn5+kmTZr07bff+i6sBl78iutr1qxxOp38fI6bb7550aJFISEhvtVsDuP5ki+9e5xEhiZmpMxpe30rqB0ccQv9xN69e5955pmjR4+ST+jOmjVr8uTJfqsBmK0NFbqjdYYC7qehm6zJ7OSmmwhd6BLeoW1F3bFLVd8SkVAomZC+WCoJ++c///n111/n5+kiIiJOnjzZdito8HX27NnFixefPHmSiLKytSqV6sEHHxw27CfrJ3s496Wqb6v0J/mXIWJlRurcCKX/vfDg9W7h6tWrg3RqgO6Umpr68MMP33TTTQUFBYcP/lBZalZrhWfOnDl06JBEIklMTPQ+pCsRy6Mj02Ii0pwuK78NJ8d5WszV1fWnnR5HmELbdsFVP3pDod5QGBM1NOi/FfRf3qxlbY3nS7/iFwAfnnxbhDKhsLDwgw8+IKLKUvOHH37YDXvZ9nUajeZXv/qVQqH49ttvyy8Z1Vrh4cOHm5ubhw4d6r2vxDACVXiKUhbdaCzlOLfb49A1XiCGi1Am+D7BH7zejdEt9EN79+59+umnT5w4Qa0jXbVaPXPmzLYjXdbaUFr7vd5QxM+kICKRQBIXMzpZO14kDGl7Zj8Y5sI14+PWw7mPXfzQbNETUXTEkJGD7zAajS+88ILRaMzP0/3ud797/fXXe7qlfcmRI0eWLFlSUFBARFnZWrVavXjx4htuuMG3jsXWdK70S+9y6+qIwcOTZra9ndTlvRujW+iHUlNTH3nkkXHjxl28ePFo/qXKUrNKKzhz5szhw4fbjnRjIoeqwlNsTrPV3kxEHs7dYq6uqT9DRKHymLYrwPnCMBeujXdoW1x9oL65iIhCxMobb7hLwAj//ve/V1dX5+fpRo0a9dFHH/lN+oPA4uPjH3roIZfLdejQoYpik0orOHTokN8wVyySxarS7U6z2VpPRBabQW8oDFfGh0h+8oxQl/drjG6hP+M47ssvv3zuuedOnTpFrSPd2NjYmTNnjh8/3m+ka2RrS2vyG41l3hKxSD5I87OEmNFCQcezVDDShU7yZm2zufLkD59wHEfEjE5bGBWW/OWXX+7cuTM/T6dUKo8dOzZ0KL7JXaNDhw4tWbKksLCQ7/XR0dGLFy9OS/vJpgW1DecKK/P4tdYFjHBIwi0JMWO972J0C3AVGIYZOnToI488MmLEiLNnz548WlZZao6MplOnTp04cUIqlcbFxXlHuiGSUK0qPSo82emyWmwGIvJ4nAZTeW3DGSIuVB7DdDTSxTAXOkNvKCQit9txqugzl9tORAkxYxJixhQVFb3//vscx1WWmt97772pU6f2dEv7sISEBH6Y+/H2PRUlJpVGcOjQIYfDkZaW5v2eHSqPiY68ocVU5XBZOOIajWVma4MqPJmfvYHRLcA18ng8n3322Z///OfCwkJqHenGxcXNnTt37NixzE8fwmsxVZfUHjSYKr0lErEiSZMZH31jhxOpMMyFALxD2wul/9E1XSAihTQqc/gDLGt98cUXm5ub8/N0jzzyyObNm3u0mf3HwYMHly5dWlRU5O3yS5YsSUpK8lZweRyFZbvrDIX8S3lIZMbgeaGyaIxuAa4RwzAZGRnLly8fMWLE6dOnTx0rryw1R0Rzx48fP3nypFKpjI2N9YauNCQsVpURFZZkc5ps9hYicnucTcay6oazDHGhck3bxVe9cEMXrsSbtfWGopKaA0TEkGDUkAUhktDc3Nzy8vL8PF1GRsZnn32Gp2y7yqBBgx566CG3280PcyOiuYMHD/oOcwWMMCbyBmlIRJOxjOM8TrdN13heKJSkJU7p2pZgdAsDET/S/dOf/lRUVEStI92EhITZs2e3HekajOUltd+3mKu9JSFiZVLshDj1yMATqTDMHeC84erHdwGp1PibkrUTdu3a9fnnn+fn6RQKxZEjR9LT07u3pQPC3r17H3rooYqKCr6/x8fHL1myZNCgQd4KJrbubMlOm6OFfzk+ffHEEb/qwgYgbmHgcjqdO3bseP7554uLi6mj0G02V5fWHDCYqrwlUkloouZn8epRgS8vI3QHiCuFaxvcqUv/bGopJaJwZfy4G+4pKy9/9dVXXS5Xfp5uy5YtS5YsCWYzBzSj0fiHP/zhnXfe4TguK1srFAqnT58+f/5876Rll9t+sWy3vvkHoUB87225UW1WV74eiFsY6BwOx3vvvbdmzZrKykpqDd3U1NR58+a1HWQ0tZSW1OYbWZ23RCoJS4qdGKfKCHB5mRC6/U6nw9Vflf7kD5X7iEgkkGRmPMC5JC+++GJjY2N+nu6BBx54//33u7SZ0I5///vfDz/8cE1NDd/Zk5OTlyxZEhsb2/o+V1F3PESkyB7/dNd+LuIWgIjI4XBs3br1hRdeqKqqIp/QnTVr1qhRo/wqG4wVxTXf+YVuomZcfPSNuLzcL11zuPphbU1HC/6Xf/JkeNJMrSp98+bNJ0+ezM/TpaWlHT9+3G/nZgiSlpaWp5566u233yairGytWCyeN2/ejBkzfB8O7PLeirgF+JHNZnvnnXdycnJqa2upNXTT0tLmz5/vtzANERmMFZdq9pvYOm+JVBKWHDshVj2CoUAj3aBCol+/rgpXPxznOV64g/+Wpo4YMmrwHfv27fvoo4/y83RSqfTQoUM33nhjMD4XruSLL7549NFH6+rqvF+vlyxZotFo+HcRtwBBZ7VaN2/e/PLLL+t0OmoN3aFDh86bN8/vMXkirr75UmntIX4RPp48JDI5bqI2cnjbHb56CUSyryCFK8/ptpktDRZbo9lab2R1JksdEUnEivHpi2ur9a+88gp/y3bTpk2//vWvg9cMuJLGxsbHH3/8o48+otZh7oIFC6ZNm8YwDOIWoJvY7fZt27atXr3ad6Q7ePDgO+64o81aP5zeUFRa+z1rbfAWyaVRKbGTYiKHMr01dAPrr5Ec1HB1uWxmW6PF2mi2NbDWRrO1wemytKnF3DhkgVIa99JLL9XV1eXn6RYtWvTJJ58Er1XQoU8//XT58uX19fXebr548eLsrIe79lMQtwCBsCz75ptvvvbaa/X19dQauunp6fPmzUtNTfWtyXFcffMPpTXfs7ZGb6FCGpUclxUTcUMfDd3u17UxH9RwdbsdZluD2dposTWy1gbW2mh3mgP/iEAgStJmpsRmvfPOO8eOHcvP06Wmpp44cSI8PDx47YTO0Ov1jz322Oeff05EWdnakJCQZfevue+++7rwIxC3AB1jWTY3NzcnJ6euro5aQ3f48OF33nmn30akHMfVNxeV1By02Jq8hQqpapB2fGxU77283LdcKZKDGq4ezm2xGUwWPWtrtNgaWUuj1dHi3UiqXQwJpJIwhVwll6oUUpVSplJIVQKBaP/+/du3b8/P04nF4v3790+cODF4zYar8sknnzz22GONjY2Tp8e+9OyOW2+9tQtPjrgF6Cyz2fzmm2++8sorTU1NFDB0ieN0hoLS2kNWm8FbppRHJ2snhipiurxhIqFULPTfPgyuh8fjZG1NZit/27WBtTXa7KbA4UoMIwuJUMrUCqlKIVMrpSqZNLLtTPWampqcnByHw5Gfp9uwYcOKFSuC+GvA1aurq/v1r3+dmpq6bt26rj0z4hbg6hiNxr/+9a8bNmxobm4moqxsLcMwo0aNmjdvXmJi4k+qclxtU0F57fcWe3OwW8WQQCKWiUQyiVghEcnEIplEJJeI5RKRvPVYIRRKgt2MPsrjcbG2ptZ7rg2stcnmbAn8t5FhGKkkTCGLVkhVSplaLlMppFGBHwMjIrvdzs97z8/TzZs374svvsBdht7J5XJ1+daHiFuAa2Eymd566621a9d6Q5eIhg8fvnDhQt9l4YiII4+uoaCs9pDVEfTQDUzACMUimVgsDxHJxSK5WCyTiGQSkUIslotFUolIIRHLO7PVYF/n4dwWayNra2KtDaytkbU2WBwt1MFfQkYqCVPK1fLWa8L8ZeGr/eitW7d+//33+Xm6hISEU6dOqVSqa/4toM9B3AJcO4PBsH79+tdff91kMlHrSHfMmDHz5s2Li4vzrclxntqm83WNF1xuZ5c3gyOP02l1uCwc57nOUwkEIolIJhbJRaKQLmmbH7FQKhHJxWJ+/K2QiGVikZwfjhMFZZzHcR7W1sRfE7bYmszWBqutmaMO/kNJJWEKaZRCFq2URcmlaoVMdVVfRJxOp9lsNhqNJpPJbDabTCaj0djY2Hj8+PH8PJ1IJPrvf/87efLk6/vNoI9B3AJcr8bGxnXr1r3xxhtms5laQ3fcuHFz5871WRmuO7hcNofL4nBZnS6rw8k6fY4vH7gsHQ3jegbDMGIRH71SiVjJXwAXi2QSsUIskvHfAMSiju9Pc+Sx2prNtgaLtclsbbBYG1l7U4ffQkLESsXle64qhUytkEaJhFf8tuFyucxms9lsbmlp4aO0bbLa7fYr/Xh+nm7NmjUrV67s8HeBfqaDuLXb7fzzD15SqVStVge5VQB9T0NDw6uvvvrmm2+yLEutoZuZmTl37lzvOjVdyOPx8H/0TSaTQCCIjY1VKpWd+DnO6bJ6o9fhtDidVqfL4nBZHJcPrE6XtYM5QT2EYQQSkUzM35AWyyXCy8dCgdjqaOGvDFusTR7OHfg8ErGCz1TvtCa/cLVYLLW1tY2Njfx/Xi8+Vq1Wa+Dz5+fpArw7b968//u///NdLBAGiA7idu/evY8++qhvydSpU3Nzc9utvHv37rfffruoqCg9PX3FihUTJkzoypYC9AV6vf6VV17ZtGmTxWIhoqxsrUAgGD9+/Jw5c2JiOjsnmeM4cyt+2OQ3hOL5dd7Q0ND4+HitVhsfHx8bGxsXF6dQKK7ld+A4h8vqdFk6zK1rOrfH4bI6nVaHi3U4LU6X1emyeAffwfhEsUh++W6rTK2QqRRStd8o2Wq11tbW1tTU1NbWVldX19bW8vfjryRwmhJReHi4RqOJjo6Ojo6OiYmJiYmJjo5Wq9UajUar1aanp2N61MDUQdxu2bLlrbfeWrNmjbdErVaPGTOmbc39+/cvW7Zs9uzZt9xyy86dOw8fPvzxxx+PGDGi65sM0OvV1dWtXbt28+bN/EiID90JEybMmTMnOjqaZVnvhUf+2qPvxUmex3O9d2GJKDw8PC4uLi4ujk/f2NhYuVx+/acNHpfb7nTyI2yL3WV1OtnLo3CXxeG0uFxWh9Ma+LarWCRVSNWt14RVSplKLPrJr2y32/lY1el0fLjyj3X5ChCoSqUyJiZGo9Go1ero6GhvrEZHR2u1Wr5QIsEMcGhHB3H7l7/85cKFC/x6koEtXrzYbrd/+OGHAoHA4XDMmTNnzJgxr7zyStc1FaCPqa2tXbt27dtvv22z2ag1dBmGcbuvdwwnFouVSmVYWFhoaKhSqXQ6nTU1NXq9vsMzR0ZGeqOXHwRLpX3sgV2n2+Z0WpxOq8NttTvNLpfN5XFKxUqFNEohU0vEPxnQOxwOv5FrU1OT3x89v3AVCoWpqakjR45MTU3VarX8wNQbsTKZrDt+SeiPOojbZcuWRUZGvvrqq263Wyi84iNlRqNx7Nixzz333IMPPsiXrFu3btu2badPn8ZlExjgqqurc3JycnNz+ekz/CNDAYhEIqVSGRoaGhYWxh/4Jit/EBLSzkQet9tdV1dXU1PjTZf6+voOR8kqlcr3+nNsbGy7J+8TnE6nTqer8dHY2Bg4XAUCQUpKyogRI9LT00eMGDF8+PDhw4f3ua8g0Cd08NxYZWUly7K33357cXFxbGzsokWLli9fLhb7T4jX6/Ucx/luljJ48GCWZc1mM7ZvhAEuPj5+48aNTz/9dE5Ozqefflp6geFv4/ne0ouJifFenLyu5XN/ukmgw+EoKCgoKCi4VL2bv3ba0NDgF8CNjY2NjY3nz5/nXzIMo1KpYmNjNRpNgG/YvYrH46mvr6+pqWn72/mFK8MwKSkpfLKmp6dnZGQMHz68l19gh34j0OjW4/GMGDFCIpGsWLEiOTn54MGDW7du/eUvf7lq1Sq/mocOHbr//vt37tyZnp7Ol3z77be/+tWv9u7dm5KS4lfZarW2vVkCAN3AbrcXFRUVFRVdvHjxhx9+KCwsrKqq4iOqw2F379f2nmtCQsKQIUOGDx8+ZMiQYcOGDRky5BqnjwFct0CjW4/H88orr2RkZPCROWXKFKFQmJub+8QTT0RERAQ+L5/i7d5JEgqFuP8B0CNkMllmZmZmZqa3xOFwlJSUFBYWXrx4kf+3qKioSyZqdb+IiIihQ4cOGzaM/3fEiBFYtgl6j0BxKxKJ5s6d61sybdq0d955p6ioyLe7EhH//2mj0egtaWlpIaLo6Oi2p5VIJFFRUdfTaADoQlqtNisry/vSbDYXFBRcvHixwwdMewmZTDZ48OD09PQOhwEAPShQ3NbW1hYVFU2ePNl7C4c/aHs7VqPRMAxTUlLi3UmqpKRELpeHhYUFoc0AEERKpdJvBAwA1y/QyiYtLS1Lly7Ny8vzluzduzc0NNRvV20iCgsLmzx58q5du7zXkPfs2TNr1ixMSwYAACAi4erVq6/0nkqlOnv27LZt2xiG0el0//u//7tt27Y///nPo0ePJqItW7asX79+2rRp/KR5lUr15ptvGgwGjuPeeOONEydOvPTSS51fRgcAAKAf6+C5W5PJtH79+l27dhmNxrS0tEceeWTWrFn8W88+++yOHTsOHTrkvUG7e/fuv//975cuXUpPT3/yySfHjx8f9OYDAAD0BdgRCAAAIOiwKwUAAEDQIW4BAACCDnELAAAQdIhbAACAoEPcAgAABB3iFgAAIOgQtwAAAEGHuAUAAAg6xC0AAEDQIW4BAACCDnELAAAQdIhbAACAoEPcAgAABB3iFgAAIOgQtwAAAEGHuAUAAAg6xC0AAEDQIW4BAACCDnELAAAQdIhbAACAoEPcAgAABB3iFgAAIOgQtwAAAEGHuAUAAAg6xC0AAEDQIW4BAACCDnELAAAQdIhbAACAoEPcAgAABB3iFgAAIOgQtwAAAEGHuAUAAAg6xC0AAEDQIW4BAACCDnELAAAQdIhbAACAoEPcAgAABB3iFgAAIOgQtwAAAEGHuAUAAAg6xC0AAEDQIW4BAACCDnELAAAQdIhbAACAoEPcAgAABB3iFgAAIOhEXXUiu91eX1/vWyKVStVqdVedHwAAoO/qIG7dbvf27du3b99eVVWVkJCwcOHChx56SCRq56e+++67Rx991Ldk6tSpubm5XdlYAACAvqmDuN26dW7rfQAAEPtJREFUdWtOTs4DDzyQmZl55syZdevW1dbWrl69um3NysrKqKioNWvWeEswtAUAAOAFiluO4zZt2rRgwYJVq1YR0ezZs5VK5YYNG1asWBEREeFXuaKiIjU1dcaMGUFsLAAAQN8UaKpUY2OjwWCYMmWKtyQzM5OISktL21aurKwcNGgQEbnd7i5uIwAAQB8XaHQbFha2b98+jUbjLTl69CgRxcXFta1cWVnJsuztt99eXFwcGxu7aNGi5cuXi8XiLm8xAABAnxMobiUSSVJSkvflV199tXHjxjvuuMM3gHkej6eysrKurm7FihXJyckHDx7cuHFjc3MzfxXaD8uyDQ0NXdJ6AACAPoHhOK7DSnq9Picn51//+tf06dP/+te/ymQyvwoul+vrr7/OyMhISUnhS9auXZubm3vs2LG2d3kdDofZbO6S1gMAAPQJHcft7t27V65cqVAonn766dmzZzMM05nzHjly5N577/3HP/7B3+4FAAAYyDpYVWrXrl3Lly+fMmXKrl275syZc6Wsra2t3b9/v+8kKaFQSEShoaFd2FYAAIA+KlDcOp3O5557bv78+a+99lrbC8i+Wlpali5dmpeX5y3Zu3dvaGhoampql7UUAACgzwo0VerYsWMNDQ1SqdRvcaiFCxeqVKotW7bs27fvjTfeiIiIGDp06NSpU5966qnS0tL4+PjDhw/v2LHjhRdekEgkQW4/AABAHxAobsvLy4noo48+8iufPHmySqUqLi7Oz893Op1ExDDMhg0b1q9fv23bNqPRmJaW9sYbb8yaNSt47QYAAOhDOjUzGQAAAK4HNuADAAAIOsQtAABA0CFuAQAAgg5xCwAAEHSIWwAAgKBD3AIAAAQd4hYAACDoELcAAABBh7gFAAAIOsQtAABA0CFuAQAAgg5xCwAAEHSIWwAAgKBD3AIAAAQd4hYAACDoELcAAABBh7gFAAAIOsQtAABA0CFuAQAAgg5xCwAAEHSinm5A17Bv/wd/EHL/L3q2JQAAAG31k7j1Qu4CAEAv1N/i1gu5CwAAvUe/jVsv5C4AAPS4/h+3XshdAADoKQMobr2QuwAA0M0GYtx6IXcBAKB7DOi49ULuAgBAUCFufwK5CwAAwdBf4tbjIUFXrpDlzV0/iGEAALgGDMdxPd2G6+VpaGyZdIsgMVE4ZLAwaZBgUGLXRu/VQiQDAICf/hC3jp1fmR9f4X3JhEh6T/ReCSIZAGBA6Q8Xkz21OkYk4lwu/iVnd7gvFbsvFRMRI5MJU5IFg1OEKSkCrYYYpkdb+qMrXaz2hUgGAOg3+sPolojs73/o1uk8l4rdl4o9ZeXe6PXFhIQIEhOEQwYLhgwWxsX2nui9ZshjAIC+or/Erc9gkXM6ueoad3mF+1Kxu7Sc3O1ELykVwoQEYXJSv4leX4hhAIDeph/GrS/O6fCUV3rKy91lFe7SMnK729ZhFAphaoogeZAgKan/RS8PAQwA0LP6edz64hxOT0WF+1Kxu6zCU1lJHk/bOoxSKUxJFg5JFSQlCTQxQWhpb4EABgDoTgMobn1xNpuntNxdUuouKfHU6qi9/whMSEjXz2pmiJErSKEQKOSkVAiUClIoGbmcCVUwCiWjUDByOQl7Zio1AhgAIHgGaNz64qxWd2mZp7jUXVrq0dW1G73dSiEXyBWkkAuUClIqBQoFKeSMUilQKEkhZxQKRiHvniveCGAAgK6CuP0pi9VVUuopLXUXl3JGY9ec05fHzdkd13sShmHkckapYBQKRqlkFApSyAUKBSmVAiV/rCS5rCua2wHkMQBAJyFuuxvncpGZ9bBmMrGcleXMFs5s5liWM7NkYT0mllgL57zuSBYKGDk/FFYyoQpGLieFUqCUk1IpUMiJz2mptCt+oQ4gkgEAqN/ErVcfyt0AOIeTWJYzmTiLhU9izsxyLMtZLGQye1gzZ7a0/4DTVREK+UvTTKiSFAqBXE5KpUB5+RYyo1SQUsmESLriF+oAIhkA+r3+Frdt9Y8Abouz2zmTmSysh7WQmfWYTWS2eKwWMpk5lr08XG5v9vVVYUQiUir4K9WMXMEo5fzla0apYOR8TssZMSIZAKAD/T9u2+qvAdwWZ7VyZpZY1sOyZGY9LEutScyZWY61cJauiGSxhBRyJlR5eays5O8oyxl561QvpYIRdcdyoYhkGGi64a8ZulVXGYhx29bACWB/HEesxWNhibV4WJYzmTnWQhaW4+8umy+/df2ztZkQCaMMJaV30nUoKfnL15dnezEKOQmFXfI7BYa/HdBX9JW/S+hTnYS4bV9f+T96d/B4Lt9CZi2cycSxFrJYPCxLJvOPw2WL9fo/h5FKmVAlyb0PJStJoWAUCiZUcXncLFd0w/5O+NsB3WCg/YVBtyLEbb/XTb3a4+HYH6dYcxaWWNZjMhNr8ZhZslg4k4mz27vgg5QKgUzO305mQpWMQk7y7nsQGQAGCqFQ8dJfuvaUHcft7t2733777aKiovT09BUrVkyYMOH6a0Kv0k2R7HJxFgtntnBm0+WxspnlzGbOwo+bzcSaOYezO1oCABAQI5VG/nC2i88ZOG7379+/bNmy2bNn33LLLTt37jx8+PDHH388YsSI66kJ4OWX9JzTSSzrMZvJbOEs7OU85qd0mS0es5lYlnMikgEguHogbhcvXmy32z/88EOBQOBwOObMmTNmzJhXXnnlemoCdF7bkTdndxD7YwxzZjNntfVI2wCgv2LEIuV7b3ftOQM9nmE0Gg8ePPjcc88JBAIikkgkM2fO3LZt28svv8z89FZZ52sCXJXOzLAYaLNOAKAvChS3er2e47i0tDRvyeDBg1mWNZvNoaGh11YT4P+3d38hTb59HMevtRxTcf5ZOlNJWkgHozyIAhNMxfBfZPWzzIMKsZNUkKBCT1IsEzKF/INPKBiBSAdFCJWzPwdawaikoCgotRgk6GwoeaCmew7Gb8+efj2rbu9L98z368z7uu6b+7q+fPl4b3Oqjg89AvB/vuLW4XAIIcLDwz1HIiMj3cd/CNHfnymEmJ2ddc8HAGCN+LPv+nG/0bu4uLicmUFBQTzyAgDWFF9xazQahRAzXv+Hbnp6WggRHR2teKYQQqfTRUVFKb9lAAD+3/j6jh6TyaTRaEZHRz1HRkdHQ0JCDAaD4pkAAKxBvuLWYDCkpqZarVbPK8MPHjzIzc3954eNf38mAABrkLa2ttbHsNFobG9vdzqdLpertbV1eHi4vr4+JiZGCNHd3d3c3JyZmanX633PBABgjfvFF76npaW1t7e/fv26srJyfHy8u7vbYrG4h0ZGRp49e7bw91f8+JgJAMAax78oAABAOun/zgwAABC3AABIR9wCACAdcQsAgHTELQAA0hG3AABIR9wCACAdcQsAgHTELQAA0hG3AABIR9wCACAdcQsAgHTELQAA0hG3AABIR9wCACAdcQsAgHTELQAA0q1f7RsA/mNubm5yctL7iF6v37Bhw2rdDxAAaCs/4Y9Pt4uLizdu3MjOzrZYLNnZ2deuXfv+/btndGBgoLCwMDk5ubi42GazeZ+obAiKqV6poaGhPf+tqqpq5dYT0BQXy+3q1avV1dU/HKStZFC9UrSVkLCr8/PzLS0te/fu3b59+9GjRwcHB395D/4Yt9evX6+rq9u9e3djY2NGRkZTU9PFixfdQ4ODgxUVFQkJCTU1NXq9vqSk5M2bN8sZwnKoXim73R4VFfUvL+Xl5auztoCjrFhudru9p6fnhwvSVpKoXinaSkjY1aqqqs7OzoKCgoaGhvj4+JMnTz558uQXN+HyM0tLSzt27Dhz5oznSGtrq9lsdjqdLpfr+PHjRUVFi4uLLpdrbm4uKyvr7Nmz7mnKhqCYjErV1tYeOXJkpVeyBigu1suXL//666+kpCSz2VxVVeV9TdpKBhmVoq1U39WPHz+azebbt297jpSXl584ccL3bfjd0+3U1JTT6UxPT/cc2blzpxBibGxsZmbm6dOneXl569atE0LodLqcnJz+/n6Xy6VsaHVWGChUr5QQwm63b9q0SQixuLi4KosKVMqKJYSIiIjIz8+vrq42mUzeF6StJFG9UoK2krCr79+/F0KkpKR4juzZs2doaGhubs7HbfjdR6UMBsPjx4+91/b8+XMhRFxc3MTEhMvlSkpK8gxt2bJldnb227dvyobCwsJWZE2BSfVKhYWF2e322dnZ7OzskZGRjRs3FhYWlpWVBQUFreS6ApKyYoWFhZnNZrPZLIS4deuW9wVpK0lUr5QQgrZSfVeNRqMQwm63x8bGuo98+vRJCDE5OZmQkPC/bsPvnm51Ol1iYqJer3f/ePfu3ba2toKCApPJ5HA4hBDh4eGeyZGRkUIIh8OhbGgFlhPAVK/U0tKS3W5/9+5dcXFxV1dXTk5OW1vbpUuXVnJRgUpZsXxckLaSRPVK0VZCwq4mJyfHx8fX1NQMDw+Pj4/fvHmzu7tbCDE1NeXjLL97uvWYmJhoaGjo6+vLysqqr6//6Rz38/5PXyFRNgQF1KrU0tLS5cuXLRbL5s2bhRDp6elarbarq6uysjIiIkLmCtaQZRbLB9pKXWpVirbyptauBgcHd3R0nD59+vDhw0KI2NjY8vLy5uZm79j+Jz+N24GBgerq6tDQ0JaWlry8PI1GI/5+fp+ZmfFMm56eFkJER0e7N+hPh1ZmLYFNxUqtX79+37593hfPzMzs7Oz88OGD+40WLNOfFsvHpZSdhd+kYqVoKw8Vd1UIYbFY+vv77Xb7/Py82Wy+c+eOECImJsbHKX73YrIQwmq1lpWVpaenW63W/Px896YIIUwmk0ajGR0d9cwcHR0NCQkxGAzKhlZsRYFK3UqNj48PDg56/1Kp1WqFELwXqAoFxfJxNdpKHnUrRVu5qbur8/PzNpvN6XQmJiYmJSVptdpXr17FxcWFhIT4OMvv4nZhYeH8+fP79++/cuVKcHCw95DBYEhNTbVarZ6H/QcPHuTm5mo0GmVDq7LAgKF6paanp0tKSh49euS5zsOHD92fVljhpQUeZcXycUHaShLVK0VbCQm7qtVqT5061dDQ4P7x69ev9+/fLyws9H0bfvdi8osXLxwOh16v7+rq8j5+6NAho9FYWlpaWlpaV1eXlpbW19f3+fPnxsZG9wRlQ1BM9Upt3bo1IyPj3LlzY2Nj8fHxNputt7f3woULOp1uFZYXWBQXywfaSgbVK0VbCQm7qtVqjx071tHRkZiYGB0d3dPTExoaWlxc/Iv7+I0/EV5Rvb295p95+/ate4LVaj148OC2bduKiopsNpv3ucqGoIyMSs3MzNTW1qakpFgslgMHDty7d29FlxS4llMst/z8/B++POF3zsKfklEp2krGri4sLDQ1NaWkpOzatauiouLLly+/vA2Niz9LBwBAMr977xYAgMBD3AIAIB1xCwCAdMQtAADSEbcAAEhH3AIAIB1xCwCAdMQtAADSEbcAAEhH3AIAIB1xCwCAdMQtAADSEbcAAEhH3AIAIB1xCwCAdMQtAADSEbcAAEhH3AIAIB1xCwCAdMQtAADSEbcAAEhH3AIAIB1xCwCAdMQtAADSEbcAAEhH3AIAIB1xCwCAdMQtAADSEbcAAEhH3AIAIB1xCwCAdMQtAADSEbcAAEhH3AIAIB1xCwCAdMQtAADSEbcAAEhH3AIAIB1xCwCAdMQtAADSEbcAAEhH3AIAIB1xCwCAdMQtAADSEbcAAEhH3AIAIB1xCwCAdMQtAADSEbcAAEhH3AIAIB1xCwCAdMQtAADSEbcAAEhH3AIAIB1xCwCAdMQtAADS/RspqeHmFpt1g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p:cNvPicPr>
            <a:picLocks noChangeAspect="1"/>
          </p:cNvPicPr>
          <p:nvPr/>
        </p:nvPicPr>
        <p:blipFill rotWithShape="1">
          <a:blip r:embed="rId6"/>
          <a:srcRect t="9109" b="12218"/>
          <a:stretch/>
        </p:blipFill>
        <p:spPr>
          <a:xfrm>
            <a:off x="7465836" y="2679192"/>
            <a:ext cx="3938008" cy="1974224"/>
          </a:xfrm>
          <a:prstGeom prst="rect">
            <a:avLst/>
          </a:prstGeom>
        </p:spPr>
      </p:pic>
      <p:sp>
        <p:nvSpPr>
          <p:cNvPr id="23" name="Rectangle 22"/>
          <p:cNvSpPr/>
          <p:nvPr/>
        </p:nvSpPr>
        <p:spPr>
          <a:xfrm>
            <a:off x="9729951" y="2594845"/>
            <a:ext cx="243765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Германия</a:t>
            </a: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 83 </a:t>
            </a:r>
            <a:r>
              <a:rPr kumimoji="0" lang="az-Cyrl-AZ"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млн людей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смертность</a:t>
            </a: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 6% (313)</a:t>
            </a:r>
          </a:p>
        </p:txBody>
      </p:sp>
      <p:sp>
        <p:nvSpPr>
          <p:cNvPr id="24" name="TextBox 23"/>
          <p:cNvSpPr txBox="1"/>
          <p:nvPr/>
        </p:nvSpPr>
        <p:spPr>
          <a:xfrm>
            <a:off x="5862673" y="2530837"/>
            <a:ext cx="5870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Calibri" panose="020F0502020204030204"/>
                <a:ea typeface="+mn-ea"/>
                <a:cs typeface="+mn-cs"/>
              </a:rPr>
              <a:t>Slope</a:t>
            </a:r>
          </a:p>
        </p:txBody>
      </p:sp>
    </p:spTree>
    <p:extLst>
      <p:ext uri="{BB962C8B-B14F-4D97-AF65-F5344CB8AC3E}">
        <p14:creationId xmlns:p14="http://schemas.microsoft.com/office/powerpoint/2010/main" val="25642198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40000"/>
                    </a14:imgEffect>
                  </a14:imgLayer>
                </a14:imgProps>
              </a:ext>
            </a:extLst>
          </a:blip>
          <a:srcRect l="41104" t="27580" r="21804" b="12837"/>
          <a:stretch/>
        </p:blipFill>
        <p:spPr>
          <a:xfrm>
            <a:off x="164592" y="2030520"/>
            <a:ext cx="4041648" cy="3651918"/>
          </a:xfrm>
          <a:prstGeom prst="rect">
            <a:avLst/>
          </a:prstGeom>
        </p:spPr>
      </p:pic>
      <p:pic>
        <p:nvPicPr>
          <p:cNvPr id="3" name="Picture 2"/>
          <p:cNvPicPr>
            <a:picLocks noChangeAspect="1"/>
          </p:cNvPicPr>
          <p:nvPr/>
        </p:nvPicPr>
        <p:blipFill rotWithShape="1">
          <a:blip r:embed="rId4"/>
          <a:srcRect l="44114" t="10273" r="5877" b="21267"/>
          <a:stretch/>
        </p:blipFill>
        <p:spPr>
          <a:xfrm>
            <a:off x="4270248" y="787716"/>
            <a:ext cx="7730210" cy="5952424"/>
          </a:xfrm>
          <a:prstGeom prst="rect">
            <a:avLst/>
          </a:prstGeom>
        </p:spPr>
      </p:pic>
      <p:sp>
        <p:nvSpPr>
          <p:cNvPr id="4" name="TextBox 3"/>
          <p:cNvSpPr txBox="1"/>
          <p:nvPr/>
        </p:nvSpPr>
        <p:spPr>
          <a:xfrm>
            <a:off x="192024" y="777088"/>
            <a:ext cx="367588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Показатели заболеваемости туберкулезом на 100000 человек по воеводствам, Польша, 2019 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Польша в среднем 13,9</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10789920" y="4745736"/>
            <a:ext cx="11830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Ukraine</a:t>
            </a:r>
          </a:p>
        </p:txBody>
      </p:sp>
      <p:sp>
        <p:nvSpPr>
          <p:cNvPr id="6" name="TextBox 5"/>
          <p:cNvSpPr txBox="1"/>
          <p:nvPr/>
        </p:nvSpPr>
        <p:spPr>
          <a:xfrm>
            <a:off x="10671048" y="2386584"/>
            <a:ext cx="11384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Belarus</a:t>
            </a:r>
          </a:p>
        </p:txBody>
      </p:sp>
      <p:sp>
        <p:nvSpPr>
          <p:cNvPr id="7" name="TextBox 6"/>
          <p:cNvSpPr txBox="1"/>
          <p:nvPr/>
        </p:nvSpPr>
        <p:spPr>
          <a:xfrm>
            <a:off x="164592" y="189666"/>
            <a:ext cx="61258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Туберкулез в Восточной и Западной Польше</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0699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7299" y="6466232"/>
            <a:ext cx="814174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OSW Report: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www.osw.waw.pl/sites/default/files/Report_Migration%20from%20Ukraine_net.pdf</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3"/>
          <a:srcRect l="35878" t="33821" r="16754" b="21545"/>
          <a:stretch/>
        </p:blipFill>
        <p:spPr>
          <a:xfrm>
            <a:off x="6590773" y="1216425"/>
            <a:ext cx="4892784" cy="2593326"/>
          </a:xfrm>
          <a:prstGeom prst="rect">
            <a:avLst/>
          </a:prstGeom>
        </p:spPr>
      </p:pic>
      <p:sp>
        <p:nvSpPr>
          <p:cNvPr id="2" name="TextBox 1"/>
          <p:cNvSpPr txBox="1"/>
          <p:nvPr/>
        </p:nvSpPr>
        <p:spPr>
          <a:xfrm>
            <a:off x="397165" y="230474"/>
            <a:ext cx="104758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Можно ли увидеть трудовую миграцию в профиле Польши по туберкулезу?</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0" name="Group 19"/>
          <p:cNvGrpSpPr/>
          <p:nvPr/>
        </p:nvGrpSpPr>
        <p:grpSpPr>
          <a:xfrm>
            <a:off x="548441" y="919894"/>
            <a:ext cx="4737637" cy="2755631"/>
            <a:chOff x="548441" y="919894"/>
            <a:chExt cx="4737637" cy="2755631"/>
          </a:xfrm>
        </p:grpSpPr>
        <p:grpSp>
          <p:nvGrpSpPr>
            <p:cNvPr id="4" name="Group 3"/>
            <p:cNvGrpSpPr/>
            <p:nvPr/>
          </p:nvGrpSpPr>
          <p:grpSpPr>
            <a:xfrm>
              <a:off x="548441" y="919894"/>
              <a:ext cx="4737637" cy="2755631"/>
              <a:chOff x="548441" y="919894"/>
              <a:chExt cx="4737637" cy="2755631"/>
            </a:xfrm>
          </p:grpSpPr>
          <p:pic>
            <p:nvPicPr>
              <p:cNvPr id="3" name="Picture 2"/>
              <p:cNvPicPr>
                <a:picLocks noChangeAspect="1"/>
              </p:cNvPicPr>
              <p:nvPr/>
            </p:nvPicPr>
            <p:blipFill>
              <a:blip r:embed="rId4"/>
              <a:stretch>
                <a:fillRect/>
              </a:stretch>
            </p:blipFill>
            <p:spPr>
              <a:xfrm>
                <a:off x="548441" y="919894"/>
                <a:ext cx="4584589" cy="2755631"/>
              </a:xfrm>
              <a:prstGeom prst="rect">
                <a:avLst/>
              </a:prstGeom>
            </p:spPr>
          </p:pic>
          <p:sp>
            <p:nvSpPr>
              <p:cNvPr id="7" name="Rectangle 6"/>
              <p:cNvSpPr/>
              <p:nvPr/>
            </p:nvSpPr>
            <p:spPr>
              <a:xfrm>
                <a:off x="4580436" y="2266138"/>
                <a:ext cx="70564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5321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9" name="Rectangle 18"/>
            <p:cNvSpPr/>
            <p:nvPr/>
          </p:nvSpPr>
          <p:spPr>
            <a:xfrm>
              <a:off x="720435" y="972306"/>
              <a:ext cx="4257964" cy="49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1800" b="1" i="0" u="none" strike="noStrike" kern="1200" cap="none" spc="0" normalizeH="0" baseline="0" noProof="0" dirty="0">
                  <a:ln>
                    <a:noFill/>
                  </a:ln>
                  <a:solidFill>
                    <a:srgbClr val="0070C0"/>
                  </a:solidFill>
                  <a:effectLst/>
                  <a:uLnTx/>
                  <a:uFillTx/>
                  <a:latin typeface="Calibri" panose="020F0502020204030204"/>
                  <a:ea typeface="+mn-ea"/>
                  <a:cs typeface="+mn-cs"/>
                </a:rPr>
                <a:t>Заболеваемость туберкулезом, Польша </a:t>
              </a:r>
              <a:r>
                <a:rPr kumimoji="0" lang="az-Cyrl-AZ" sz="1800" b="1" i="0" u="none" strike="noStrike" kern="1200" cap="none" spc="0" normalizeH="0" baseline="0" noProof="0" dirty="0">
                  <a:ln>
                    <a:noFill/>
                  </a:ln>
                  <a:solidFill>
                    <a:prstClr val="white"/>
                  </a:solidFill>
                  <a:effectLst/>
                  <a:uLnTx/>
                  <a:uFillTx/>
                  <a:latin typeface="Calibri" panose="020F0502020204030204"/>
                  <a:ea typeface="+mn-ea"/>
                  <a:cs typeface="+mn-cs"/>
                </a:rPr>
                <a:t>туберкулезом, Польша</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1" name="TextBox 20"/>
          <p:cNvSpPr txBox="1"/>
          <p:nvPr/>
        </p:nvSpPr>
        <p:spPr>
          <a:xfrm>
            <a:off x="6918846" y="648938"/>
            <a:ext cx="456471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70C0"/>
                </a:solidFill>
                <a:effectLst/>
                <a:uLnTx/>
                <a:uFillTx/>
                <a:latin typeface="Calibri" panose="020F0502020204030204"/>
                <a:ea typeface="+mn-ea"/>
                <a:cs typeface="+mn-cs"/>
              </a:rPr>
              <a:t>Количество деклараций, </a:t>
            </a:r>
            <a:endPar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70C0"/>
                </a:solidFill>
                <a:effectLst/>
                <a:uLnTx/>
                <a:uFillTx/>
                <a:latin typeface="Calibri" panose="020F0502020204030204"/>
                <a:ea typeface="+mn-ea"/>
                <a:cs typeface="+mn-cs"/>
              </a:rPr>
              <a:t>зарегистрированных для граждан Украины</a:t>
            </a:r>
            <a:endPar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22" name="Group 21"/>
          <p:cNvGrpSpPr/>
          <p:nvPr/>
        </p:nvGrpSpPr>
        <p:grpSpPr>
          <a:xfrm>
            <a:off x="276309" y="4273819"/>
            <a:ext cx="11485174" cy="1836750"/>
            <a:chOff x="414855" y="2724805"/>
            <a:chExt cx="11485174" cy="1836750"/>
          </a:xfrm>
        </p:grpSpPr>
        <p:grpSp>
          <p:nvGrpSpPr>
            <p:cNvPr id="23" name="Group 22"/>
            <p:cNvGrpSpPr/>
            <p:nvPr/>
          </p:nvGrpSpPr>
          <p:grpSpPr>
            <a:xfrm>
              <a:off x="414855" y="2724805"/>
              <a:ext cx="11485174" cy="1836750"/>
              <a:chOff x="365132" y="2509750"/>
              <a:chExt cx="11485174" cy="1836750"/>
            </a:xfrm>
          </p:grpSpPr>
          <p:sp>
            <p:nvSpPr>
              <p:cNvPr id="25" name="TextBox 24"/>
              <p:cNvSpPr txBox="1"/>
              <p:nvPr/>
            </p:nvSpPr>
            <p:spPr>
              <a:xfrm flipH="1">
                <a:off x="365132" y="3515503"/>
                <a:ext cx="35453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2008</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Украинцам нужно не разрешение на работу в Польше, а «декларацию»</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p:cNvSpPr txBox="1"/>
              <p:nvPr/>
            </p:nvSpPr>
            <p:spPr>
              <a:xfrm>
                <a:off x="4519064" y="3473826"/>
                <a:ext cx="30881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2016</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az-Cyrl-AZ" sz="1600" b="0" i="0" u="none" strike="noStrike" kern="1200" cap="none" spc="0" normalizeH="0" baseline="0" noProof="0" dirty="0">
                    <a:ln>
                      <a:noFill/>
                    </a:ln>
                    <a:solidFill>
                      <a:prstClr val="black"/>
                    </a:solidFill>
                    <a:effectLst/>
                    <a:uLnTx/>
                    <a:uFillTx/>
                    <a:latin typeface="Calibri" panose="020F0502020204030204"/>
                    <a:ea typeface="+mn-ea"/>
                    <a:cs typeface="+mn-cs"/>
                  </a:rPr>
                  <a:t>трудовая миграция Украина - Польша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1600" b="0" i="0" u="none" strike="noStrike" kern="1200" cap="none" spc="0" normalizeH="0" baseline="0" noProof="0" dirty="0">
                    <a:ln>
                      <a:noFill/>
                    </a:ln>
                    <a:solidFill>
                      <a:prstClr val="black"/>
                    </a:solidFill>
                    <a:effectLst/>
                    <a:uLnTx/>
                    <a:uFillTx/>
                    <a:latin typeface="Calibri" panose="020F0502020204030204"/>
                    <a:ea typeface="+mn-ea"/>
                    <a:cs typeface="+mn-cs"/>
                  </a:rPr>
                  <a:t>достигает максимума</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p:cNvSpPr txBox="1"/>
              <p:nvPr/>
            </p:nvSpPr>
            <p:spPr>
              <a:xfrm>
                <a:off x="5949441" y="2509750"/>
                <a:ext cx="250549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2017 –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безвизовый въезд в ЕС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 на 90 дней для украинцев</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p:cNvSpPr txBox="1"/>
              <p:nvPr/>
            </p:nvSpPr>
            <p:spPr>
              <a:xfrm>
                <a:off x="8925033" y="2653550"/>
                <a:ext cx="27680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2020</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Германия открывается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Для</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украинских рабочих</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p:cNvSpPr txBox="1"/>
              <p:nvPr/>
            </p:nvSpPr>
            <p:spPr>
              <a:xfrm>
                <a:off x="7753917" y="3492238"/>
                <a:ext cx="40963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2018</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более строгие правила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приема мигрантов на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работу в Польше</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0" name="Straight Arrow Connector 29"/>
              <p:cNvCxnSpPr/>
              <p:nvPr/>
            </p:nvCxnSpPr>
            <p:spPr>
              <a:xfrm flipV="1">
                <a:off x="433137" y="3394418"/>
                <a:ext cx="11259961" cy="179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3015812" y="2971026"/>
              <a:ext cx="21011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2014</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az-Cyrl-AZ" sz="1600" b="0" i="0" u="none" strike="noStrike" kern="1200" cap="none" spc="0" normalizeH="0" baseline="0" noProof="0" dirty="0">
                  <a:ln>
                    <a:noFill/>
                  </a:ln>
                  <a:solidFill>
                    <a:prstClr val="black"/>
                  </a:solidFill>
                  <a:effectLst/>
                  <a:uLnTx/>
                  <a:uFillTx/>
                  <a:latin typeface="Calibri" panose="020F0502020204030204"/>
                  <a:ea typeface="+mn-ea"/>
                  <a:cs typeface="+mn-cs"/>
                </a:rPr>
                <a:t>Революция</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1" name="Rectangle 30"/>
          <p:cNvSpPr/>
          <p:nvPr/>
        </p:nvSpPr>
        <p:spPr>
          <a:xfrm>
            <a:off x="377299" y="4144235"/>
            <a:ext cx="13749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Хронология</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9538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991" y="220055"/>
            <a:ext cx="7831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В контексте глобальных целей по борьбе с туберкулезом</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2"/>
          <a:srcRect l="18350" t="30045" r="15825" b="43037"/>
          <a:stretch/>
        </p:blipFill>
        <p:spPr>
          <a:xfrm>
            <a:off x="377028" y="1993342"/>
            <a:ext cx="8190817" cy="3349458"/>
          </a:xfrm>
          <a:prstGeom prst="rect">
            <a:avLst/>
          </a:prstGeom>
        </p:spPr>
      </p:pic>
      <p:pic>
        <p:nvPicPr>
          <p:cNvPr id="4" name="Picture 2" descr="Sustainable Development Goal 3 - Wikiped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80" r="6644" b="11404"/>
          <a:stretch/>
        </p:blipFill>
        <p:spPr bwMode="auto">
          <a:xfrm>
            <a:off x="10649394" y="317949"/>
            <a:ext cx="1137523" cy="11547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www.who.int/tb/tb_strategy_logo_blueb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8010" y="317949"/>
            <a:ext cx="1264414" cy="11547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spTree>
    <p:extLst>
      <p:ext uri="{BB962C8B-B14F-4D97-AF65-F5344CB8AC3E}">
        <p14:creationId xmlns:p14="http://schemas.microsoft.com/office/powerpoint/2010/main" val="11638870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1209094" y="6255599"/>
            <a:ext cx="4889500" cy="346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altLang="en-US" sz="1400" b="0" i="0"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Matteelli</a:t>
            </a:r>
            <a:r>
              <a:rPr kumimoji="0" lang="en-GB" altLang="en-US" sz="1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A et al. </a:t>
            </a:r>
            <a:r>
              <a:rPr kumimoji="0" lang="en-GB" altLang="en-US" sz="1400" b="0" i="0"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Eur</a:t>
            </a:r>
            <a:r>
              <a:rPr kumimoji="0" lang="en-GB" altLang="en-US" sz="1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a:t>
            </a:r>
            <a:r>
              <a:rPr kumimoji="0" lang="en-GB" altLang="en-US" sz="1400" b="0" i="0"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Respir</a:t>
            </a:r>
            <a:r>
              <a:rPr kumimoji="0" lang="en-GB" altLang="en-US" sz="1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Rev 2018;27:180035</a:t>
            </a: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grpSp>
        <p:nvGrpSpPr>
          <p:cNvPr id="22" name="Group 21"/>
          <p:cNvGrpSpPr/>
          <p:nvPr/>
        </p:nvGrpSpPr>
        <p:grpSpPr>
          <a:xfrm>
            <a:off x="248990" y="1236906"/>
            <a:ext cx="7546461" cy="4943422"/>
            <a:chOff x="312999" y="766314"/>
            <a:chExt cx="7068163" cy="4675573"/>
          </a:xfrm>
        </p:grpSpPr>
        <p:sp>
          <p:nvSpPr>
            <p:cNvPr id="3073" name="Text Box 1"/>
            <p:cNvSpPr txBox="1">
              <a:spLocks noChangeArrowheads="1"/>
            </p:cNvSpPr>
            <p:nvPr/>
          </p:nvSpPr>
          <p:spPr bwMode="auto">
            <a:xfrm>
              <a:off x="312999" y="766314"/>
              <a:ext cx="7068163" cy="516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ru-RU" altLang="en-US" sz="1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Прогнозируемое снижение глобальной заболеваемости туберкулезом</a:t>
              </a:r>
              <a:endParaRPr kumimoji="0" lang="en-US" altLang="en-US" sz="1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US" altLang="en-US" sz="1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a:t>
              </a:r>
              <a:r>
                <a:rPr kumimoji="0" lang="ru-RU" altLang="en-US" sz="1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до целевого уровня</a:t>
              </a:r>
              <a:endParaRPr kumimoji="0" lang="en-GB" alt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999" y="1593685"/>
              <a:ext cx="6646671" cy="38482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1191584" y="2887579"/>
              <a:ext cx="2401848" cy="1670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212251" y="2420695"/>
              <a:ext cx="1362640" cy="93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711188" y="2591810"/>
              <a:ext cx="1362640" cy="93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559602" y="3744892"/>
              <a:ext cx="3028452" cy="93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rot="649557">
              <a:off x="1875283" y="2121520"/>
              <a:ext cx="557021" cy="525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rot="649557">
              <a:off x="2592169" y="2539021"/>
              <a:ext cx="557021" cy="525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rot="649557">
              <a:off x="2690388" y="2686906"/>
              <a:ext cx="557021" cy="525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rot="21297944">
              <a:off x="3620443" y="3408820"/>
              <a:ext cx="557021" cy="525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309543" y="4225624"/>
              <a:ext cx="557021" cy="525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5"/>
            <a:stretch>
              <a:fillRect/>
            </a:stretch>
          </p:blipFill>
          <p:spPr>
            <a:xfrm>
              <a:off x="4588053" y="4041993"/>
              <a:ext cx="603556" cy="579170"/>
            </a:xfrm>
            <a:prstGeom prst="rect">
              <a:avLst/>
            </a:prstGeom>
          </p:spPr>
        </p:pic>
        <p:sp>
          <p:nvSpPr>
            <p:cNvPr id="25" name="Rectangle 24"/>
            <p:cNvSpPr/>
            <p:nvPr/>
          </p:nvSpPr>
          <p:spPr>
            <a:xfrm rot="21297944">
              <a:off x="4209970" y="3826436"/>
              <a:ext cx="557021" cy="525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rot="21297944">
              <a:off x="4847889" y="4123900"/>
              <a:ext cx="454939" cy="40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p:cNvSpPr txBox="1"/>
          <p:nvPr/>
        </p:nvSpPr>
        <p:spPr>
          <a:xfrm>
            <a:off x="248991" y="220055"/>
            <a:ext cx="7831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В контексте глобальных целей по борьбе с туберкулезом</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7" name="Group 26"/>
          <p:cNvGrpSpPr/>
          <p:nvPr/>
        </p:nvGrpSpPr>
        <p:grpSpPr>
          <a:xfrm>
            <a:off x="7226631" y="789534"/>
            <a:ext cx="4737637" cy="2755631"/>
            <a:chOff x="548441" y="919894"/>
            <a:chExt cx="4737637" cy="2755631"/>
          </a:xfrm>
        </p:grpSpPr>
        <p:grpSp>
          <p:nvGrpSpPr>
            <p:cNvPr id="28" name="Group 27"/>
            <p:cNvGrpSpPr/>
            <p:nvPr/>
          </p:nvGrpSpPr>
          <p:grpSpPr>
            <a:xfrm>
              <a:off x="548441" y="919894"/>
              <a:ext cx="4737637" cy="2755631"/>
              <a:chOff x="548441" y="919894"/>
              <a:chExt cx="4737637" cy="2755631"/>
            </a:xfrm>
          </p:grpSpPr>
          <p:pic>
            <p:nvPicPr>
              <p:cNvPr id="30" name="Picture 29"/>
              <p:cNvPicPr>
                <a:picLocks noChangeAspect="1"/>
              </p:cNvPicPr>
              <p:nvPr/>
            </p:nvPicPr>
            <p:blipFill>
              <a:blip r:embed="rId6"/>
              <a:stretch>
                <a:fillRect/>
              </a:stretch>
            </p:blipFill>
            <p:spPr>
              <a:xfrm>
                <a:off x="548441" y="919894"/>
                <a:ext cx="4584589" cy="2755631"/>
              </a:xfrm>
              <a:prstGeom prst="rect">
                <a:avLst/>
              </a:prstGeom>
            </p:spPr>
          </p:pic>
          <p:sp>
            <p:nvSpPr>
              <p:cNvPr id="31" name="Rectangle 30"/>
              <p:cNvSpPr/>
              <p:nvPr/>
            </p:nvSpPr>
            <p:spPr>
              <a:xfrm>
                <a:off x="4580436" y="2266138"/>
                <a:ext cx="70564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5321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29" name="Rectangle 28"/>
            <p:cNvSpPr/>
            <p:nvPr/>
          </p:nvSpPr>
          <p:spPr>
            <a:xfrm>
              <a:off x="720435" y="972306"/>
              <a:ext cx="4257964" cy="49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1800" b="1" i="0" u="none" strike="noStrike" kern="1200" cap="none" spc="0" normalizeH="0" baseline="0" noProof="0" dirty="0">
                  <a:ln>
                    <a:noFill/>
                  </a:ln>
                  <a:solidFill>
                    <a:srgbClr val="0070C0"/>
                  </a:solidFill>
                  <a:effectLst/>
                  <a:uLnTx/>
                  <a:uFillTx/>
                  <a:latin typeface="Calibri" panose="020F0502020204030204"/>
                  <a:ea typeface="+mn-ea"/>
                  <a:cs typeface="+mn-cs"/>
                </a:rPr>
                <a:t>Заболеваемость туберкулезом, Польша </a:t>
              </a:r>
              <a:r>
                <a:rPr kumimoji="0" lang="az-Cyrl-AZ" sz="1800" b="1" i="0" u="none" strike="noStrike" kern="1200" cap="none" spc="0" normalizeH="0" baseline="0" noProof="0" dirty="0">
                  <a:ln>
                    <a:noFill/>
                  </a:ln>
                  <a:solidFill>
                    <a:prstClr val="white"/>
                  </a:solidFill>
                  <a:effectLst/>
                  <a:uLnTx/>
                  <a:uFillTx/>
                  <a:latin typeface="Calibri" panose="020F0502020204030204"/>
                  <a:ea typeface="+mn-ea"/>
                  <a:cs typeface="+mn-cs"/>
                </a:rPr>
                <a:t>туберкулезом, Польша</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38713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4770" y="521209"/>
            <a:ext cx="62129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Пассивное выявление туберкулеза в Польше</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53058" y="6178218"/>
            <a:ext cx="604832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www.igichp.edu.pl/wp-content/uploads/2020/06/biuletyn_2020.pdf</a:t>
            </a:r>
          </a:p>
        </p:txBody>
      </p:sp>
      <p:sp>
        <p:nvSpPr>
          <p:cNvPr id="7" name="Rectangle 6"/>
          <p:cNvSpPr/>
          <p:nvPr/>
        </p:nvSpPr>
        <p:spPr>
          <a:xfrm>
            <a:off x="6814660" y="5427477"/>
            <a:ext cx="505003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C - Медицинский колледж Ягеллонского университета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D - Краковский муниципалитет</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6955547" y="1647674"/>
            <a:ext cx="4710470" cy="3695060"/>
            <a:chOff x="766745" y="9091064"/>
            <a:chExt cx="22119772" cy="18679886"/>
          </a:xfrm>
        </p:grpSpPr>
        <p:grpSp>
          <p:nvGrpSpPr>
            <p:cNvPr id="9" name="Group 8"/>
            <p:cNvGrpSpPr/>
            <p:nvPr/>
          </p:nvGrpSpPr>
          <p:grpSpPr>
            <a:xfrm>
              <a:off x="766745" y="9091064"/>
              <a:ext cx="22119772" cy="18679886"/>
              <a:chOff x="1306285" y="4659086"/>
              <a:chExt cx="22119772" cy="18679886"/>
            </a:xfrm>
          </p:grpSpPr>
          <p:pic>
            <p:nvPicPr>
              <p:cNvPr id="13" name="Picture 12"/>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artisticTexturizer/>
                        </a14:imgEffect>
                        <a14:imgEffect>
                          <a14:colorTemperature colorTemp="112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6802" t="21096" r="64467" b="33811"/>
              <a:stretch/>
            </p:blipFill>
            <p:spPr>
              <a:xfrm>
                <a:off x="1306285" y="4659086"/>
                <a:ext cx="22119772" cy="18679886"/>
              </a:xfrm>
              <a:prstGeom prst="rect">
                <a:avLst/>
              </a:prstGeom>
            </p:spPr>
          </p:pic>
          <p:sp>
            <p:nvSpPr>
              <p:cNvPr id="14" name="Oval 13"/>
              <p:cNvSpPr/>
              <p:nvPr/>
            </p:nvSpPr>
            <p:spPr>
              <a:xfrm>
                <a:off x="20405650" y="19650114"/>
                <a:ext cx="1567524" cy="14105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a:t>
                </a:r>
              </a:p>
            </p:txBody>
          </p:sp>
          <p:sp>
            <p:nvSpPr>
              <p:cNvPr id="15" name="Oval 14"/>
              <p:cNvSpPr/>
              <p:nvPr/>
            </p:nvSpPr>
            <p:spPr>
              <a:xfrm>
                <a:off x="10394384" y="8557437"/>
                <a:ext cx="1506711" cy="130832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a:t>
                </a:r>
              </a:p>
            </p:txBody>
          </p:sp>
          <p:sp>
            <p:nvSpPr>
              <p:cNvPr id="16" name="Oval 15"/>
              <p:cNvSpPr/>
              <p:nvPr/>
            </p:nvSpPr>
            <p:spPr>
              <a:xfrm>
                <a:off x="14735720" y="11834379"/>
                <a:ext cx="1373234" cy="14799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a:t>
                </a:r>
              </a:p>
            </p:txBody>
          </p:sp>
          <p:sp>
            <p:nvSpPr>
              <p:cNvPr id="17" name="Oval 16"/>
              <p:cNvSpPr/>
              <p:nvPr/>
            </p:nvSpPr>
            <p:spPr>
              <a:xfrm>
                <a:off x="9244054" y="11588579"/>
                <a:ext cx="1579217" cy="14059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t>
                </a:r>
              </a:p>
            </p:txBody>
          </p:sp>
          <p:sp>
            <p:nvSpPr>
              <p:cNvPr id="18" name="Oval 17"/>
              <p:cNvSpPr/>
              <p:nvPr/>
            </p:nvSpPr>
            <p:spPr>
              <a:xfrm>
                <a:off x="10806967" y="15641696"/>
                <a:ext cx="1441261" cy="13448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t>
                </a:r>
              </a:p>
            </p:txBody>
          </p:sp>
          <p:sp>
            <p:nvSpPr>
              <p:cNvPr id="19" name="Oval 18"/>
              <p:cNvSpPr/>
              <p:nvPr/>
            </p:nvSpPr>
            <p:spPr>
              <a:xfrm>
                <a:off x="15399623" y="17586094"/>
                <a:ext cx="1420632" cy="12610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J</a:t>
                </a:r>
              </a:p>
            </p:txBody>
          </p:sp>
          <p:sp>
            <p:nvSpPr>
              <p:cNvPr id="20" name="Oval 19"/>
              <p:cNvSpPr/>
              <p:nvPr/>
            </p:nvSpPr>
            <p:spPr>
              <a:xfrm>
                <a:off x="7795801" y="14720739"/>
                <a:ext cx="1408826" cy="14105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a:t>
                </a:r>
              </a:p>
            </p:txBody>
          </p:sp>
          <p:sp>
            <p:nvSpPr>
              <p:cNvPr id="21" name="Oval 20"/>
              <p:cNvSpPr/>
              <p:nvPr/>
            </p:nvSpPr>
            <p:spPr>
              <a:xfrm>
                <a:off x="16181128" y="15713552"/>
                <a:ext cx="1441261" cy="13448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K</a:t>
                </a:r>
              </a:p>
            </p:txBody>
          </p:sp>
          <p:sp>
            <p:nvSpPr>
              <p:cNvPr id="22" name="Oval 21"/>
              <p:cNvSpPr/>
              <p:nvPr/>
            </p:nvSpPr>
            <p:spPr>
              <a:xfrm>
                <a:off x="15956931" y="11571942"/>
                <a:ext cx="1373234" cy="14799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a:t>
                </a:r>
              </a:p>
            </p:txBody>
          </p:sp>
        </p:grpSp>
        <p:sp>
          <p:nvSpPr>
            <p:cNvPr id="10" name="Oval 9"/>
            <p:cNvSpPr/>
            <p:nvPr/>
          </p:nvSpPr>
          <p:spPr>
            <a:xfrm>
              <a:off x="11487857" y="19544134"/>
              <a:ext cx="1373234" cy="14799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t>
              </a:r>
            </a:p>
          </p:txBody>
        </p:sp>
        <p:sp>
          <p:nvSpPr>
            <p:cNvPr id="11" name="Oval 10"/>
            <p:cNvSpPr/>
            <p:nvPr/>
          </p:nvSpPr>
          <p:spPr>
            <a:xfrm>
              <a:off x="6881400" y="20261310"/>
              <a:ext cx="1408826" cy="14105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a:t>
              </a:r>
            </a:p>
          </p:txBody>
        </p:sp>
        <p:sp>
          <p:nvSpPr>
            <p:cNvPr id="12" name="Oval 11"/>
            <p:cNvSpPr/>
            <p:nvPr/>
          </p:nvSpPr>
          <p:spPr>
            <a:xfrm>
              <a:off x="11275713" y="16790064"/>
              <a:ext cx="1373234" cy="14799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a:t>
              </a:r>
            </a:p>
          </p:txBody>
        </p:sp>
      </p:grpSp>
      <p:sp>
        <p:nvSpPr>
          <p:cNvPr id="23" name="TextBox 22"/>
          <p:cNvSpPr txBox="1"/>
          <p:nvPr/>
        </p:nvSpPr>
        <p:spPr>
          <a:xfrm>
            <a:off x="6859687" y="1088739"/>
            <a:ext cx="26993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2400" b="0" i="0" u="none" strike="noStrike" kern="1200" cap="none" spc="0" normalizeH="0" baseline="0" noProof="0" dirty="0">
                <a:ln>
                  <a:noFill/>
                </a:ln>
                <a:solidFill>
                  <a:prstClr val="black"/>
                </a:solidFill>
                <a:effectLst/>
                <a:uLnTx/>
                <a:uFillTx/>
                <a:latin typeface="Calibri" panose="020F0502020204030204"/>
                <a:ea typeface="+mn-ea"/>
                <a:cs typeface="+mn-cs"/>
              </a:rPr>
              <a:t>Работа и Здоровье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5210" y="1760148"/>
            <a:ext cx="1505529" cy="452071"/>
          </a:xfrm>
          <a:prstGeom prst="rect">
            <a:avLst/>
          </a:prstGeom>
        </p:spPr>
      </p:pic>
      <p:pic>
        <p:nvPicPr>
          <p:cNvPr id="25" name="Picture 24"/>
          <p:cNvPicPr/>
          <p:nvPr/>
        </p:nvPicPr>
        <p:blipFill>
          <a:blip r:embed="rId5" cstate="print">
            <a:extLst>
              <a:ext uri="{28A0092B-C50C-407E-A947-70E740481C1C}">
                <a14:useLocalDpi xmlns:a14="http://schemas.microsoft.com/office/drawing/2010/main" val="0"/>
              </a:ext>
            </a:extLst>
          </a:blip>
          <a:stretch>
            <a:fillRect/>
          </a:stretch>
        </p:blipFill>
        <p:spPr>
          <a:xfrm>
            <a:off x="9608904" y="1126715"/>
            <a:ext cx="1900486" cy="417242"/>
          </a:xfrm>
          <a:prstGeom prst="rect">
            <a:avLst/>
          </a:prstGeom>
        </p:spPr>
      </p:pic>
      <p:sp>
        <p:nvSpPr>
          <p:cNvPr id="26" name="Rectangle 25"/>
          <p:cNvSpPr/>
          <p:nvPr/>
        </p:nvSpPr>
        <p:spPr>
          <a:xfrm>
            <a:off x="453058" y="6479107"/>
            <a:ext cx="331199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pubmed.ncbi.nlm.nih.gov/30860181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7" name="Picture 26"/>
          <p:cNvPicPr/>
          <p:nvPr/>
        </p:nvPicPr>
        <p:blipFill>
          <a:blip r:embed="rId5"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grpSp>
        <p:nvGrpSpPr>
          <p:cNvPr id="28" name="Group 27"/>
          <p:cNvGrpSpPr/>
          <p:nvPr/>
        </p:nvGrpSpPr>
        <p:grpSpPr>
          <a:xfrm>
            <a:off x="546339" y="1550404"/>
            <a:ext cx="5854271" cy="3686614"/>
            <a:chOff x="548441" y="919894"/>
            <a:chExt cx="4737637" cy="2755631"/>
          </a:xfrm>
        </p:grpSpPr>
        <p:grpSp>
          <p:nvGrpSpPr>
            <p:cNvPr id="29" name="Group 28"/>
            <p:cNvGrpSpPr/>
            <p:nvPr/>
          </p:nvGrpSpPr>
          <p:grpSpPr>
            <a:xfrm>
              <a:off x="548441" y="919894"/>
              <a:ext cx="4737637" cy="2755631"/>
              <a:chOff x="548441" y="919894"/>
              <a:chExt cx="4737637" cy="2755631"/>
            </a:xfrm>
          </p:grpSpPr>
          <p:pic>
            <p:nvPicPr>
              <p:cNvPr id="31" name="Picture 30"/>
              <p:cNvPicPr>
                <a:picLocks noChangeAspect="1"/>
              </p:cNvPicPr>
              <p:nvPr/>
            </p:nvPicPr>
            <p:blipFill>
              <a:blip r:embed="rId6"/>
              <a:stretch>
                <a:fillRect/>
              </a:stretch>
            </p:blipFill>
            <p:spPr>
              <a:xfrm>
                <a:off x="548441" y="919894"/>
                <a:ext cx="4584589" cy="2755631"/>
              </a:xfrm>
              <a:prstGeom prst="rect">
                <a:avLst/>
              </a:prstGeom>
            </p:spPr>
          </p:pic>
          <p:sp>
            <p:nvSpPr>
              <p:cNvPr id="32" name="Rectangle 31"/>
              <p:cNvSpPr/>
              <p:nvPr/>
            </p:nvSpPr>
            <p:spPr>
              <a:xfrm>
                <a:off x="4580436" y="2397314"/>
                <a:ext cx="70564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5321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30" name="Rectangle 29"/>
            <p:cNvSpPr/>
            <p:nvPr/>
          </p:nvSpPr>
          <p:spPr>
            <a:xfrm>
              <a:off x="720435" y="972306"/>
              <a:ext cx="4257964" cy="49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az-Cyrl-AZ" sz="1800" b="1" i="0" u="none" strike="noStrike" kern="1200" cap="none" spc="0" normalizeH="0" baseline="0" noProof="0" dirty="0">
                  <a:ln>
                    <a:noFill/>
                  </a:ln>
                  <a:solidFill>
                    <a:srgbClr val="0070C0"/>
                  </a:solidFill>
                  <a:effectLst/>
                  <a:uLnTx/>
                  <a:uFillTx/>
                  <a:latin typeface="Calibri" panose="020F0502020204030204"/>
                  <a:ea typeface="+mn-ea"/>
                  <a:cs typeface="+mn-cs"/>
                </a:rPr>
                <a:t>Заболеваемость туберкулезом, Польша </a:t>
              </a:r>
              <a:r>
                <a:rPr kumimoji="0" lang="az-Cyrl-AZ" sz="1800" b="1" i="0" u="none" strike="noStrike" kern="1200" cap="none" spc="0" normalizeH="0" baseline="0" noProof="0" dirty="0">
                  <a:ln>
                    <a:noFill/>
                  </a:ln>
                  <a:solidFill>
                    <a:prstClr val="white"/>
                  </a:solidFill>
                  <a:effectLst/>
                  <a:uLnTx/>
                  <a:uFillTx/>
                  <a:latin typeface="Calibri" panose="020F0502020204030204"/>
                  <a:ea typeface="+mn-ea"/>
                  <a:cs typeface="+mn-cs"/>
                </a:rPr>
                <a:t>туберкулезом, Польша</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965664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281" t="34912" r="26254" b="24417"/>
          <a:stretch/>
        </p:blipFill>
        <p:spPr>
          <a:xfrm>
            <a:off x="2143964" y="1426141"/>
            <a:ext cx="6872020" cy="4311277"/>
          </a:xfrm>
          <a:prstGeom prst="rect">
            <a:avLst/>
          </a:prstGeom>
        </p:spPr>
      </p:pic>
      <p:sp>
        <p:nvSpPr>
          <p:cNvPr id="3" name="TextBox 2"/>
          <p:cNvSpPr txBox="1"/>
          <p:nvPr/>
        </p:nvSpPr>
        <p:spPr>
          <a:xfrm>
            <a:off x="6542587" y="1426141"/>
            <a:ext cx="296658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ru-RU" sz="2000" b="1" i="0" u="none" strike="noStrike" kern="1200" cap="none" spc="0" normalizeH="0" baseline="0" noProof="0" dirty="0">
                <a:ln>
                  <a:noFill/>
                </a:ln>
                <a:solidFill>
                  <a:srgbClr val="0070C0"/>
                </a:solidFill>
                <a:effectLst/>
                <a:uLnTx/>
                <a:uFillTx/>
                <a:latin typeface="Calibri" panose="020F0502020204030204"/>
                <a:ea typeface="+mn-ea"/>
                <a:cs typeface="+mn-cs"/>
              </a:rPr>
              <a:t>Люди, живущие с 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70C0"/>
                </a:solidFill>
                <a:effectLst/>
                <a:uLnTx/>
                <a:uFillTx/>
                <a:latin typeface="Calibri" panose="020F0502020204030204"/>
                <a:ea typeface="+mn-ea"/>
                <a:cs typeface="+mn-cs"/>
              </a:rPr>
              <a:t>&gt; 0,5% населения страны</a:t>
            </a:r>
            <a:endPar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Rectangle 3"/>
          <p:cNvSpPr/>
          <p:nvPr/>
        </p:nvSpPr>
        <p:spPr>
          <a:xfrm>
            <a:off x="637446" y="404881"/>
            <a:ext cx="217636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2000" b="1" i="0" u="none" strike="noStrike" kern="1200" cap="none" spc="0" normalizeH="0" baseline="0" noProof="0" dirty="0">
                <a:ln>
                  <a:noFill/>
                </a:ln>
                <a:solidFill>
                  <a:prstClr val="black"/>
                </a:solidFill>
                <a:effectLst/>
                <a:uLnTx/>
                <a:uFillTx/>
                <a:latin typeface="Calibri" panose="020F0502020204030204"/>
                <a:ea typeface="+mn-ea"/>
                <a:cs typeface="+mn-cs"/>
              </a:rPr>
              <a:t>Уязвимые группы</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srcRect l="56570" t="75302" r="26254" b="18772"/>
          <a:stretch/>
        </p:blipFill>
        <p:spPr>
          <a:xfrm>
            <a:off x="4608256" y="5905176"/>
            <a:ext cx="3141268" cy="609600"/>
          </a:xfrm>
          <a:prstGeom prst="rect">
            <a:avLst/>
          </a:prstGeom>
        </p:spPr>
      </p:pic>
      <p:sp>
        <p:nvSpPr>
          <p:cNvPr id="14" name="Rectangle 13"/>
          <p:cNvSpPr/>
          <p:nvPr/>
        </p:nvSpPr>
        <p:spPr>
          <a:xfrm>
            <a:off x="637446" y="6209976"/>
            <a:ext cx="345787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//pubmed.ncbi.nlm.nih.gov/32065811/</a:t>
            </a:r>
          </a:p>
        </p:txBody>
      </p:sp>
      <p:sp>
        <p:nvSpPr>
          <p:cNvPr id="6" name="Rectangle 5"/>
          <p:cNvSpPr/>
          <p:nvPr/>
        </p:nvSpPr>
        <p:spPr>
          <a:xfrm>
            <a:off x="637446" y="6450244"/>
            <a:ext cx="959658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https://www.unaids.org/sites/default/files/country/documents/UKR_2019_countryreport.pdf</a:t>
            </a: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spTree>
    <p:extLst>
      <p:ext uri="{BB962C8B-B14F-4D97-AF65-F5344CB8AC3E}">
        <p14:creationId xmlns:p14="http://schemas.microsoft.com/office/powerpoint/2010/main" val="29880349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8680" y="713232"/>
            <a:ext cx="9297930" cy="2954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z-Cyrl-AZ" sz="2400" b="1" i="0" u="none" strike="noStrike" kern="1200" cap="none" spc="0" normalizeH="0" baseline="0" noProof="0" dirty="0">
                <a:ln>
                  <a:noFill/>
                </a:ln>
                <a:solidFill>
                  <a:prstClr val="black"/>
                </a:solidFill>
                <a:effectLst/>
                <a:uLnTx/>
                <a:uFillTx/>
                <a:latin typeface="Calibri" panose="020F0502020204030204"/>
                <a:ea typeface="+mn-ea"/>
                <a:cs typeface="+mn-cs"/>
              </a:rPr>
              <a:t>Заключение</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Трудовую миграцию из Украины в Польшу возможно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можно увидеть в профиле Польши по туберкулезу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Уязвимые группы могут быть затронуты,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если они не охвачены диагностикой / активным выявлением случаев</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940912" y="3273552"/>
            <a:ext cx="9246827"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Что делать?</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Предлагать бесплатную диагностику и информацию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всем трудовым мигрантам (не только из Украины)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Наладить контакт между украинским и польским здравоохранением</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spTree>
    <p:extLst>
      <p:ext uri="{BB962C8B-B14F-4D97-AF65-F5344CB8AC3E}">
        <p14:creationId xmlns:p14="http://schemas.microsoft.com/office/powerpoint/2010/main" val="554993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32001" y="1268759"/>
          <a:ext cx="10684490" cy="4856169"/>
        </p:xfrm>
        <a:graphic>
          <a:graphicData uri="http://schemas.openxmlformats.org/drawingml/2006/table">
            <a:tbl>
              <a:tblPr firstRow="1" firstCol="1" bandRow="1"/>
              <a:tblGrid>
                <a:gridCol w="1083290">
                  <a:extLst>
                    <a:ext uri="{9D8B030D-6E8A-4147-A177-3AD203B41FA5}">
                      <a16:colId xmlns:a16="http://schemas.microsoft.com/office/drawing/2014/main" val="20000"/>
                    </a:ext>
                  </a:extLst>
                </a:gridCol>
                <a:gridCol w="852740">
                  <a:extLst>
                    <a:ext uri="{9D8B030D-6E8A-4147-A177-3AD203B41FA5}">
                      <a16:colId xmlns:a16="http://schemas.microsoft.com/office/drawing/2014/main" val="20001"/>
                    </a:ext>
                  </a:extLst>
                </a:gridCol>
                <a:gridCol w="643208">
                  <a:extLst>
                    <a:ext uri="{9D8B030D-6E8A-4147-A177-3AD203B41FA5}">
                      <a16:colId xmlns:a16="http://schemas.microsoft.com/office/drawing/2014/main" val="20002"/>
                    </a:ext>
                  </a:extLst>
                </a:gridCol>
                <a:gridCol w="782104">
                  <a:extLst>
                    <a:ext uri="{9D8B030D-6E8A-4147-A177-3AD203B41FA5}">
                      <a16:colId xmlns:a16="http://schemas.microsoft.com/office/drawing/2014/main" val="20003"/>
                    </a:ext>
                  </a:extLst>
                </a:gridCol>
                <a:gridCol w="822705">
                  <a:extLst>
                    <a:ext uri="{9D8B030D-6E8A-4147-A177-3AD203B41FA5}">
                      <a16:colId xmlns:a16="http://schemas.microsoft.com/office/drawing/2014/main" val="20004"/>
                    </a:ext>
                  </a:extLst>
                </a:gridCol>
                <a:gridCol w="1318466">
                  <a:extLst>
                    <a:ext uri="{9D8B030D-6E8A-4147-A177-3AD203B41FA5}">
                      <a16:colId xmlns:a16="http://schemas.microsoft.com/office/drawing/2014/main" val="20005"/>
                    </a:ext>
                  </a:extLst>
                </a:gridCol>
                <a:gridCol w="1036394">
                  <a:extLst>
                    <a:ext uri="{9D8B030D-6E8A-4147-A177-3AD203B41FA5}">
                      <a16:colId xmlns:a16="http://schemas.microsoft.com/office/drawing/2014/main" val="20006"/>
                    </a:ext>
                  </a:extLst>
                </a:gridCol>
                <a:gridCol w="1072724">
                  <a:extLst>
                    <a:ext uri="{9D8B030D-6E8A-4147-A177-3AD203B41FA5}">
                      <a16:colId xmlns:a16="http://schemas.microsoft.com/office/drawing/2014/main" val="20007"/>
                    </a:ext>
                  </a:extLst>
                </a:gridCol>
                <a:gridCol w="1023575">
                  <a:extLst>
                    <a:ext uri="{9D8B030D-6E8A-4147-A177-3AD203B41FA5}">
                      <a16:colId xmlns:a16="http://schemas.microsoft.com/office/drawing/2014/main" val="20008"/>
                    </a:ext>
                  </a:extLst>
                </a:gridCol>
                <a:gridCol w="1038532">
                  <a:extLst>
                    <a:ext uri="{9D8B030D-6E8A-4147-A177-3AD203B41FA5}">
                      <a16:colId xmlns:a16="http://schemas.microsoft.com/office/drawing/2014/main" val="20009"/>
                    </a:ext>
                  </a:extLst>
                </a:gridCol>
                <a:gridCol w="1010752">
                  <a:extLst>
                    <a:ext uri="{9D8B030D-6E8A-4147-A177-3AD203B41FA5}">
                      <a16:colId xmlns:a16="http://schemas.microsoft.com/office/drawing/2014/main" val="20010"/>
                    </a:ext>
                  </a:extLst>
                </a:gridCol>
              </a:tblGrid>
              <a:tr h="1035519">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Variable</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HIV</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TB</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HBV</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HCV</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Gonorrhoea</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Syphilis</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Measles</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Rubella</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Malaria</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Bef>
                          <a:spcPts val="600"/>
                        </a:spcBef>
                        <a:spcAft>
                          <a:spcPts val="60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Chagas disease*</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extLst>
                  <a:ext uri="{0D108BD9-81ED-4DB2-BD59-A6C34878D82A}">
                    <a16:rowId xmlns:a16="http://schemas.microsoft.com/office/drawing/2014/main" val="10000"/>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Country of birth</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62</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95.6</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19.1</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14.4</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17</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26</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1"/>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Country of nationality</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28</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96.3</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6.8</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6.6</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4</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17</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2"/>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Probable country of infection</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17</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20.2</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7.6</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9</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10</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3</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5</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90.1</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3"/>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Imported</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39.1</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40.5</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82</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96</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98.7</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4"/>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Region of origin</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62.5</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492663" y="6203307"/>
            <a:ext cx="1515479"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ko-KR" sz="900" b="0" i="0" u="none" strike="noStrike" kern="1200" cap="none" spc="0" normalizeH="0" baseline="0" noProof="0" dirty="0">
                <a:ln>
                  <a:noFill/>
                </a:ln>
                <a:solidFill>
                  <a:prstClr val="black"/>
                </a:solidFill>
                <a:effectLst/>
                <a:uLnTx/>
                <a:uFillTx/>
                <a:latin typeface="Tahoma" panose="020B0604030504040204" pitchFamily="34" charset="0"/>
                <a:ea typeface="Arial Unicode MS" panose="020B0604020202020204" pitchFamily="34" charset="-128"/>
                <a:cs typeface="Tahoma" panose="020B0604030504040204" pitchFamily="34" charset="0"/>
              </a:rPr>
              <a:t>*Not under EU surveillance</a:t>
            </a:r>
            <a:endParaRPr kumimoji="0" lang="en-GB" altLang="ko-KR" sz="900" b="0" i="0" u="none" strike="noStrike" kern="1200" cap="none" spc="0" normalizeH="0" baseline="0" noProof="0" dirty="0">
              <a:ln>
                <a:noFill/>
              </a:ln>
              <a:solidFill>
                <a:prstClr val="black"/>
              </a:solidFill>
              <a:effectLst/>
              <a:uLnTx/>
              <a:uFillTx/>
              <a:latin typeface="Tahoma"/>
              <a:ea typeface="+mn-ea"/>
              <a:cs typeface="+mn-cs"/>
            </a:endParaRPr>
          </a:p>
        </p:txBody>
      </p:sp>
      <p:sp>
        <p:nvSpPr>
          <p:cNvPr id="9" name="Rectangle 8"/>
          <p:cNvSpPr/>
          <p:nvPr/>
        </p:nvSpPr>
        <p:spPr bwMode="auto">
          <a:xfrm>
            <a:off x="1490097" y="2299064"/>
            <a:ext cx="1540486" cy="757646"/>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8" name="Rectangle 7"/>
          <p:cNvSpPr/>
          <p:nvPr/>
        </p:nvSpPr>
        <p:spPr>
          <a:xfrm>
            <a:off x="2937367" y="5697252"/>
            <a:ext cx="602095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ECDC. Assessing the burden of key infectious diseases affecting migrant populations in the EU/EEA. Stockholm: ECDC; 2014.</a:t>
            </a:r>
          </a:p>
        </p:txBody>
      </p:sp>
      <p:sp>
        <p:nvSpPr>
          <p:cNvPr id="7" name="Rectangle 6"/>
          <p:cNvSpPr/>
          <p:nvPr/>
        </p:nvSpPr>
        <p:spPr>
          <a:xfrm>
            <a:off x="237565" y="6596390"/>
            <a:ext cx="802793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mn-cs"/>
              </a:rPr>
              <a:t>ECDC. Assessing the burden of key infectious diseases affecting migrant populations in the EU/EEA. Stockholm: ECDC; 2014.  </a:t>
            </a:r>
          </a:p>
        </p:txBody>
      </p:sp>
      <p:sp>
        <p:nvSpPr>
          <p:cNvPr id="10" name="Title 1"/>
          <p:cNvSpPr>
            <a:spLocks noGrp="1"/>
          </p:cNvSpPr>
          <p:nvPr>
            <p:ph type="title"/>
          </p:nvPr>
        </p:nvSpPr>
        <p:spPr>
          <a:xfrm>
            <a:off x="432000" y="223936"/>
            <a:ext cx="10354188" cy="951722"/>
          </a:xfrm>
        </p:spPr>
        <p:txBody>
          <a:bodyPr>
            <a:noAutofit/>
          </a:bodyPr>
          <a:lstStyle/>
          <a:p>
            <a:r>
              <a:rPr lang="ru-RU" altLang="ko-KR" sz="3200" dirty="0">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Полнота</a:t>
            </a:r>
            <a:r>
              <a:rPr lang="en-GB" altLang="ko-KR" sz="3200" dirty="0">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 (%) </a:t>
            </a:r>
            <a:r>
              <a:rPr lang="ru-RU" altLang="ko-KR" sz="3200" dirty="0">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данных по мигрантам, сбор которых осуществляется через систему </a:t>
            </a:r>
            <a:r>
              <a:rPr lang="en-GB" altLang="ko-KR" sz="3200" dirty="0" err="1">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TESSy</a:t>
            </a:r>
            <a:r>
              <a:rPr lang="en-GB" altLang="ko-KR" sz="3200" dirty="0">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 </a:t>
            </a:r>
            <a:r>
              <a:rPr lang="en-GB" altLang="ko-KR" sz="3200" b="0" dirty="0">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(2011-2013)</a:t>
            </a:r>
            <a:endParaRPr lang="en-GB" sz="3200" b="0" dirty="0">
              <a:latin typeface="Calibri" panose="020F0502020204030204" pitchFamily="34" charset="0"/>
            </a:endParaRPr>
          </a:p>
        </p:txBody>
      </p:sp>
      <p:sp>
        <p:nvSpPr>
          <p:cNvPr id="11" name="Rounded Rectangle 10"/>
          <p:cNvSpPr/>
          <p:nvPr/>
        </p:nvSpPr>
        <p:spPr>
          <a:xfrm>
            <a:off x="432000" y="1244450"/>
            <a:ext cx="9776511" cy="516660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ru-RU"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Выводы</a:t>
            </a: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a:p>
            <a:pPr marL="457200" marR="0" lvl="0" indent="-457200" algn="l" defTabSz="914400" rtl="0" eaLnBrk="1" fontAlgn="auto" latinLnBrk="0" hangingPunct="1">
              <a:lnSpc>
                <a:spcPct val="100000"/>
              </a:lnSpc>
              <a:spcBef>
                <a:spcPts val="0"/>
              </a:spcBef>
              <a:spcAft>
                <a:spcPts val="3000"/>
              </a:spcAft>
              <a:buClrTx/>
              <a:buSzTx/>
              <a:buFont typeface="Wingdings" panose="05000000000000000000" pitchFamily="2" charset="2"/>
              <a:buChar char="§"/>
              <a:tabLst/>
              <a:defRPr/>
            </a:pPr>
            <a:r>
              <a:rPr kumimoji="0" lang="ru-RU"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Из-за пробелов в национальных системах </a:t>
            </a:r>
            <a:r>
              <a:rPr kumimoji="0" lang="ru-RU" sz="22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эпиднадзора</a:t>
            </a: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ru-RU"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сложно делать общие выводы о здоровье мигрантов</a:t>
            </a:r>
            <a:endParaRPr kumimoji="0" lang="en-GB"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3000"/>
              </a:spcAft>
              <a:buClrTx/>
              <a:buSzTx/>
              <a:buFont typeface="Wingdings" panose="05000000000000000000" pitchFamily="2" charset="2"/>
              <a:buChar char="§"/>
              <a:tabLst/>
              <a:defRPr/>
            </a:pPr>
            <a:r>
              <a:rPr kumimoji="0" lang="ru-RU"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На основании применения системы </a:t>
            </a:r>
            <a:r>
              <a:rPr kumimoji="0" lang="ru-RU" sz="22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эпиднадзора</a:t>
            </a:r>
            <a:r>
              <a:rPr kumimoji="0" lang="en-GB"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ECDC, </a:t>
            </a:r>
            <a:r>
              <a:rPr kumimoji="0" lang="ru-RU"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в которую входит </a:t>
            </a:r>
            <a:r>
              <a:rPr kumimoji="0" lang="en-GB"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50 </a:t>
            </a:r>
            <a:r>
              <a:rPr kumimoji="0" lang="ru-RU"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инфекционных заболеваний</a:t>
            </a:r>
            <a:r>
              <a:rPr kumimoji="0" lang="en-GB"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ru-RU"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можно сделать вывод о том, что </a:t>
            </a:r>
            <a:r>
              <a:rPr kumimoji="0" lang="ru-RU"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предметный анализ </a:t>
            </a:r>
            <a:r>
              <a:rPr kumimoji="0" lang="ru-RU"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данных по здоровью мигрантов</a:t>
            </a:r>
            <a:r>
              <a:rPr kumimoji="0" lang="en-GB"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ru-RU"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возможен только в разрезе ВИЧ и туберкулеза</a:t>
            </a:r>
            <a:endPar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ru-RU"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Самым большим вкладом </a:t>
            </a:r>
            <a:r>
              <a:rPr kumimoji="0" lang="en-GB"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ECDC</a:t>
            </a:r>
            <a:r>
              <a:rPr kumimoji="0" lang="ru-RU"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в расширение нашего понимания вопросов здоровья мигрантов была бы работа с государствами-членами ЕС и обсуждение того, </a:t>
            </a:r>
            <a:r>
              <a:rPr kumimoji="0" lang="ru-RU"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как мы можем оказать им поддержку в сборе данных о «стране рождения»</a:t>
            </a:r>
            <a:endParaRPr kumimoji="0" lang="en-GB"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7902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a:p>
            <a:endParaRPr lang="en-GB" dirty="0"/>
          </a:p>
          <a:p>
            <a:pPr algn="ctr"/>
            <a:r>
              <a:rPr lang="ru-RU" sz="3600" dirty="0"/>
              <a:t>ВИЧ</a:t>
            </a:r>
            <a:endParaRPr lang="en-GB" sz="3600" dirty="0"/>
          </a:p>
        </p:txBody>
      </p:sp>
    </p:spTree>
    <p:extLst>
      <p:ext uri="{BB962C8B-B14F-4D97-AF65-F5344CB8AC3E}">
        <p14:creationId xmlns:p14="http://schemas.microsoft.com/office/powerpoint/2010/main" val="36365789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_ECDC">
  <a:themeElements>
    <a:clrScheme name="ECDC">
      <a:dk1>
        <a:sysClr val="windowText" lastClr="000000"/>
      </a:dk1>
      <a:lt1>
        <a:sysClr val="window" lastClr="FFFFFF"/>
      </a:lt1>
      <a:dk2>
        <a:srgbClr val="69AE23"/>
      </a:dk2>
      <a:lt2>
        <a:srgbClr val="E7E6E6"/>
      </a:lt2>
      <a:accent1>
        <a:srgbClr val="7CBDC1"/>
      </a:accent1>
      <a:accent2>
        <a:srgbClr val="C0D236"/>
      </a:accent2>
      <a:accent3>
        <a:srgbClr val="3E5B84"/>
      </a:accent3>
      <a:accent4>
        <a:srgbClr val="008C75"/>
      </a:accent4>
      <a:accent5>
        <a:srgbClr val="82428D"/>
      </a:accent5>
      <a:accent6>
        <a:srgbClr val="E8683F"/>
      </a:accent6>
      <a:hlink>
        <a:srgbClr val="51871B"/>
      </a:hlink>
      <a:folHlink>
        <a:srgbClr val="51871B"/>
      </a:folHlink>
    </a:clrScheme>
    <a:fontScheme name="ECDC">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DC_PowerPoint_Template_2018-newbuilding-16-9 V3.potx" id="{3426AD26-5EB0-4084-A74E-38ED914AF0A5}" vid="{BA067C81-9F1F-4477-A8FE-203D54361A55}"/>
    </a:ext>
  </a:extLst>
</a:theme>
</file>

<file path=ppt/theme/theme3.xml><?xml version="1.0" encoding="utf-8"?>
<a:theme xmlns:a="http://schemas.openxmlformats.org/drawingml/2006/main" name="2_ECDC_PowerPoint_Template_2017">
  <a:themeElements>
    <a:clrScheme name="Custom 1">
      <a:dk1>
        <a:sysClr val="windowText" lastClr="000000"/>
      </a:dk1>
      <a:lt1>
        <a:sysClr val="window" lastClr="FFFFFF"/>
      </a:lt1>
      <a:dk2>
        <a:srgbClr val="1F497D"/>
      </a:dk2>
      <a:lt2>
        <a:srgbClr val="EEECE1"/>
      </a:lt2>
      <a:accent1>
        <a:srgbClr val="69AE23"/>
      </a:accent1>
      <a:accent2>
        <a:srgbClr val="7CBDC1"/>
      </a:accent2>
      <a:accent3>
        <a:srgbClr val="9D8C57"/>
      </a:accent3>
      <a:accent4>
        <a:srgbClr val="BDCD00"/>
      </a:accent4>
      <a:accent5>
        <a:srgbClr val="0081B7"/>
      </a:accent5>
      <a:accent6>
        <a:srgbClr val="D6A026"/>
      </a:accent6>
      <a:hlink>
        <a:srgbClr val="000000"/>
      </a:hlink>
      <a:folHlink>
        <a:srgbClr val="000000"/>
      </a:folHlink>
    </a:clrScheme>
    <a:fontScheme name="ECDC_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de-DE"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de-DE"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ECDC_PowerPoint_Template_2009_rev_1_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DC_PowerPoint_Template_2009_rev_1_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DC_PowerPoint_Template_2009_rev_1_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DC_PowerPoint_Template_2009_rev_1_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DC_PowerPoint_Template_2009_rev_1_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DC_PowerPoint_Template_2009_rev_1_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DC_PowerPoint_Template_2009_rev_1_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DC_PowerPoint_Template_2009_rev_1_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DC_PowerPoint_Template_2009_rev_1_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DC_PowerPoint_Template_2009_rev_1_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DC_PowerPoint_Template_2009_rev_1_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DC_PowerPoint_Template_2009_rev_1_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oint Branding_PowerPoint_Template.pptx" id="{9F014410-DC11-49A3-8DC0-8387B6B42DF8}" vid="{58FCF2E3-E0B0-4833-A7F0-C1091673177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608</TotalTime>
  <Words>5908</Words>
  <Application>Microsoft Macintosh PowerPoint</Application>
  <PresentationFormat>Widescreen</PresentationFormat>
  <Paragraphs>660</Paragraphs>
  <Slides>79</Slides>
  <Notes>34</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79</vt:i4>
      </vt:variant>
    </vt:vector>
  </HeadingPairs>
  <TitlesOfParts>
    <vt:vector size="90" baseType="lpstr">
      <vt:lpstr>Arial</vt:lpstr>
      <vt:lpstr>Calibri</vt:lpstr>
      <vt:lpstr>Calibri Light</vt:lpstr>
      <vt:lpstr>Helvetica</vt:lpstr>
      <vt:lpstr>Segoe UI Historic</vt:lpstr>
      <vt:lpstr>Tahoma</vt:lpstr>
      <vt:lpstr>Wingdings</vt:lpstr>
      <vt:lpstr>Office Theme</vt:lpstr>
      <vt:lpstr>Theme_ECDC</vt:lpstr>
      <vt:lpstr>2_ECDC_PowerPoint_Template_2017</vt:lpstr>
      <vt:lpstr>1_Office Theme</vt:lpstr>
      <vt:lpstr>Данные/руководства ECDC по здоровью мигрантов и инфекционным заболеваниям</vt:lpstr>
      <vt:lpstr>Обзор</vt:lpstr>
      <vt:lpstr>Контекст рассмотрения вопросов здоровья мигрантов и инфекционных заболеваний</vt:lpstr>
      <vt:lpstr>Эпиднадзор за инфекционными заболеваниями среди мигрантов в странах ЕС/ЕЭП</vt:lpstr>
      <vt:lpstr>Бремя инфекционных заболеваний среди мигрантов - 2014</vt:lpstr>
      <vt:lpstr>Связанные с миграцией данные, которые собираются через Европейскую систему эпиднадзора (TESSy)</vt:lpstr>
      <vt:lpstr>Связанные с миграцией данные, которые собираются через Европейскую систему эпиднадзора (TESSy)</vt:lpstr>
      <vt:lpstr>Полнота (%) данных по мигрантам, сбор которых осуществляется через систему TESSy (2011-2013)</vt:lpstr>
      <vt:lpstr>PowerPoint Presentation</vt:lpstr>
      <vt:lpstr>PowerPoint Presentation</vt:lpstr>
      <vt:lpstr>Новые случаи ВИЧ-инфекции в разрезе года постановки диагноза, передачи и статуса мигранта, ЕС/ЕЭП, 2010-2019 гг.</vt:lpstr>
      <vt:lpstr>Новые случаи ВИЧ-инфекции в разрезе года постановки диагноза, передачи и статуса мигранта, ЕС/ЕЭП, 2010-2019 гг.</vt:lpstr>
      <vt:lpstr>Пропорция случаев ВИЧ-инфекции среди коренного населения и мигрантов* в ЕС/ЕЭП, 2019 г.</vt:lpstr>
      <vt:lpstr>Пропорция случаев ВИЧ-инфекции среди мигрантов* в разрезе региона происхождения, ЕС/ЕЭП, 2019 г.</vt:lpstr>
      <vt:lpstr>PowerPoint Presentation</vt:lpstr>
      <vt:lpstr>Где мигранты инфицируются ВИЧ (до или после приезда в ЕС)?</vt:lpstr>
      <vt:lpstr>Где мигранты инфицируются ВИЧ (до или после приезда в ЕС)?</vt:lpstr>
      <vt:lpstr>PowerPoint Presentation</vt:lpstr>
      <vt:lpstr>Инфицирование ВИЧ после прибытия в страну назначения (n=2249)</vt:lpstr>
      <vt:lpstr>PowerPoint Presentation</vt:lpstr>
      <vt:lpstr>PowerPoint Presentation</vt:lpstr>
      <vt:lpstr>Туберкулез среди лиц иностранного происхождения*, ЕС/ЕЭП†, 2019 г.</vt:lpstr>
      <vt:lpstr>Туберкулез среди лиц иностранного происхождения*, ЕС/ЕЭП†, 2010–2019 гг.</vt:lpstr>
      <vt:lpstr>Показатели регистрации ТБ в разрезе страны происхождения и года регистрации,  ЕС/ЕЭП, 2010-2015</vt:lpstr>
      <vt:lpstr>Показатели регистрации ТБ в разрезе страны происхождения и года регистрации,  ЕС/ЕЭП, 2010-2015</vt:lpstr>
      <vt:lpstr>Основанное на доказательствах руководство по скринингу и вакцинации новоприбывших мигрантов от инфекционных заболеваний в ЕС/ЕЭП</vt:lpstr>
      <vt:lpstr>Приоритетные заболевания, определенные в руководстве ECDC</vt:lpstr>
      <vt:lpstr>Потоки мигрантов в 2002-2015 гг.</vt:lpstr>
      <vt:lpstr>Топ-10 стран рождения иммигрантов и топ-10 стран происхождения просителей убежища (средние показатели 2014-2016 гг.)</vt:lpstr>
      <vt:lpstr>Бремя заболевания: туберкулез</vt:lpstr>
      <vt:lpstr>Выводы</vt:lpstr>
      <vt:lpstr>PowerPoint Presentation</vt:lpstr>
      <vt:lpstr>Вспышки COVID-19 в центрах приема мигрантов</vt:lpstr>
      <vt:lpstr>PowerPoint Presentation</vt:lpstr>
      <vt:lpstr>Основные посылы</vt:lpstr>
      <vt:lpstr>Основные посылы</vt:lpstr>
      <vt:lpstr>Новый отчет ECDC по COVID-19 среди мигрантов/представителей этнических меньшинств</vt:lpstr>
      <vt:lpstr>Выражение благодарности</vt:lpstr>
      <vt:lpstr>PowerPoint Presentation</vt:lpstr>
      <vt:lpstr>PowerPoint Presentation</vt:lpstr>
      <vt:lpstr>PowerPoint Presentation</vt:lpstr>
      <vt:lpstr>Показатель ТБ в зависимости ухудшения экономического положения, Англия, 2019</vt:lpstr>
      <vt:lpstr>PowerPoint Presentation</vt:lpstr>
      <vt:lpstr>PowerPoint Presentation</vt:lpstr>
      <vt:lpstr>PowerPoint Presentation</vt:lpstr>
      <vt:lpstr>На границе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Доступ к  здравоохранению</vt:lpstr>
      <vt:lpstr>PowerPoint Presentation</vt:lpstr>
      <vt:lpstr>Туберкулез: путь к лечению</vt:lpstr>
      <vt:lpstr>Социально-политическая «среда»</vt:lpstr>
      <vt:lpstr>Изменения в правилах определения стоимости услуг Национальной системы здравоохранения Кто больше не считается постоянным резидентом?</vt:lpstr>
      <vt:lpstr>PowerPoint Presentation</vt:lpstr>
      <vt:lpstr>Программа возмещения затрат мигрантам и посетителям  План выполнения программы на 2014-2016 годы</vt:lpstr>
      <vt:lpstr>PowerPoint Presentation</vt:lpstr>
      <vt:lpstr>PowerPoint Presentation</vt:lpstr>
      <vt:lpstr>Угроза для здоровья?</vt:lpstr>
      <vt:lpstr>PowerPoint Presentation</vt:lpstr>
      <vt:lpstr>Спасибо...</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Keal</dc:creator>
  <cp:lastModifiedBy>Louise Cliff</cp:lastModifiedBy>
  <cp:revision>19</cp:revision>
  <dcterms:created xsi:type="dcterms:W3CDTF">2021-04-18T19:22:53Z</dcterms:created>
  <dcterms:modified xsi:type="dcterms:W3CDTF">2021-04-20T14:44:57Z</dcterms:modified>
</cp:coreProperties>
</file>