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 id="2147483674" r:id="rId2"/>
  </p:sldMasterIdLst>
  <p:notesMasterIdLst>
    <p:notesMasterId r:id="rId46"/>
  </p:notesMasterIdLst>
  <p:sldIdLst>
    <p:sldId id="603" r:id="rId3"/>
    <p:sldId id="507" r:id="rId4"/>
    <p:sldId id="561" r:id="rId5"/>
    <p:sldId id="594" r:id="rId6"/>
    <p:sldId id="590" r:id="rId7"/>
    <p:sldId id="592" r:id="rId8"/>
    <p:sldId id="593" r:id="rId9"/>
    <p:sldId id="549" r:id="rId10"/>
    <p:sldId id="313" r:id="rId11"/>
    <p:sldId id="343" r:id="rId12"/>
    <p:sldId id="595" r:id="rId13"/>
    <p:sldId id="598" r:id="rId14"/>
    <p:sldId id="599" r:id="rId15"/>
    <p:sldId id="570" r:id="rId16"/>
    <p:sldId id="562" r:id="rId17"/>
    <p:sldId id="564" r:id="rId18"/>
    <p:sldId id="596" r:id="rId19"/>
    <p:sldId id="256" r:id="rId20"/>
    <p:sldId id="257" r:id="rId21"/>
    <p:sldId id="259" r:id="rId22"/>
    <p:sldId id="258" r:id="rId23"/>
    <p:sldId id="265" r:id="rId24"/>
    <p:sldId id="266" r:id="rId25"/>
    <p:sldId id="271" r:id="rId26"/>
    <p:sldId id="272" r:id="rId27"/>
    <p:sldId id="261" r:id="rId28"/>
    <p:sldId id="263" r:id="rId29"/>
    <p:sldId id="267" r:id="rId30"/>
    <p:sldId id="269" r:id="rId31"/>
    <p:sldId id="264" r:id="rId32"/>
    <p:sldId id="270" r:id="rId33"/>
    <p:sldId id="600" r:id="rId34"/>
    <p:sldId id="601" r:id="rId35"/>
    <p:sldId id="602" r:id="rId36"/>
    <p:sldId id="277" r:id="rId37"/>
    <p:sldId id="278" r:id="rId38"/>
    <p:sldId id="279" r:id="rId39"/>
    <p:sldId id="280" r:id="rId40"/>
    <p:sldId id="281" r:id="rId41"/>
    <p:sldId id="283" r:id="rId42"/>
    <p:sldId id="282" r:id="rId43"/>
    <p:sldId id="276" r:id="rId44"/>
    <p:sldId id="604"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SFUser" initials="M" lastIdx="2" clrIdx="0"/>
  <p:cmAuthor id="1" name="Mit Philips" initials="MP"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F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4126" autoAdjust="0"/>
    <p:restoredTop sz="96197" autoAdjust="0"/>
  </p:normalViewPr>
  <p:slideViewPr>
    <p:cSldViewPr snapToGrid="0" snapToObjects="1">
      <p:cViewPr varScale="1">
        <p:scale>
          <a:sx n="93" d="100"/>
          <a:sy n="93" d="100"/>
        </p:scale>
        <p:origin x="216" y="84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002AB-974B-7640-A5D0-C9F65122BB62}" type="datetimeFigureOut">
              <a:rPr lang="en-US" smtClean="0"/>
              <a:t>11/13/19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4082F0-FD33-AD40-BD5B-82A6AB66C3DD}" type="slidenum">
              <a:rPr lang="en-US" smtClean="0"/>
              <a:t>‹#›</a:t>
            </a:fld>
            <a:endParaRPr lang="en-US"/>
          </a:p>
        </p:txBody>
      </p:sp>
    </p:spTree>
    <p:extLst>
      <p:ext uri="{BB962C8B-B14F-4D97-AF65-F5344CB8AC3E}">
        <p14:creationId xmlns:p14="http://schemas.microsoft.com/office/powerpoint/2010/main" val="937486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forms.zohopublic.in/airborneholidays/form/RegistrationFormStrategicInitiativesTBMeeting/formperma/eqcTpJv9Mm2XeGb50hyv-_0-GmpAepZ9XZ1Idbyr6rs?utm_source=The+Stop+TB+Partnership+News&amp;utm_campaign=018aa72326-Union+STD+01_COPY_01&amp;utm_medium=email&amp;utm_term=0_75a3f23f9f-018aa72326-190019269"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Shape 51"/>
          <p:cNvSpPr>
            <a:spLocks noGrp="1" noRot="1" noChangeAspect="1" noTextEdit="1"/>
          </p:cNvSpPr>
          <p:nvPr>
            <p:ph type="sldImg" idx="2"/>
          </p:nvPr>
        </p:nvSpPr>
        <p:spPr bwMode="auto">
          <a:xfrm>
            <a:off x="1371600" y="1143000"/>
            <a:ext cx="41148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579" name="Shape 5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dirty="0"/>
          </a:p>
        </p:txBody>
      </p:sp>
    </p:spTree>
    <p:extLst>
      <p:ext uri="{BB962C8B-B14F-4D97-AF65-F5344CB8AC3E}">
        <p14:creationId xmlns:p14="http://schemas.microsoft.com/office/powerpoint/2010/main" val="2139661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F4082F0-FD33-AD40-BD5B-82A6AB66C3DD}" type="slidenum">
              <a:rPr lang="en-US" smtClean="0"/>
              <a:t>5</a:t>
            </a:fld>
            <a:endParaRPr lang="en-US"/>
          </a:p>
        </p:txBody>
      </p:sp>
    </p:spTree>
    <p:extLst>
      <p:ext uri="{BB962C8B-B14F-4D97-AF65-F5344CB8AC3E}">
        <p14:creationId xmlns:p14="http://schemas.microsoft.com/office/powerpoint/2010/main" val="265985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F4082F0-FD33-AD40-BD5B-82A6AB66C3DD}" type="slidenum">
              <a:rPr lang="en-US" smtClean="0"/>
              <a:t>6</a:t>
            </a:fld>
            <a:endParaRPr lang="en-US"/>
          </a:p>
        </p:txBody>
      </p:sp>
    </p:spTree>
    <p:extLst>
      <p:ext uri="{BB962C8B-B14F-4D97-AF65-F5344CB8AC3E}">
        <p14:creationId xmlns:p14="http://schemas.microsoft.com/office/powerpoint/2010/main" val="784502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Now, go </a:t>
            </a:r>
            <a:r>
              <a:rPr lang="en-GB" sz="1200" kern="1200" dirty="0" err="1">
                <a:solidFill>
                  <a:schemeClr val="tx1"/>
                </a:solidFill>
                <a:latin typeface="+mn-lt"/>
                <a:ea typeface="+mn-ea"/>
                <a:cs typeface="+mn-cs"/>
              </a:rPr>
              <a:t>fowrad</a:t>
            </a:r>
            <a:r>
              <a:rPr lang="en-GB" sz="1200" kern="1200" dirty="0">
                <a:solidFill>
                  <a:schemeClr val="tx1"/>
                </a:solidFill>
                <a:latin typeface="+mn-lt"/>
                <a:ea typeface="+mn-ea"/>
                <a:cs typeface="+mn-cs"/>
              </a:rPr>
              <a:t>, countries trans and not are </a:t>
            </a:r>
            <a:r>
              <a:rPr lang="en-GB" sz="1200" kern="1200" dirty="0" err="1">
                <a:solidFill>
                  <a:schemeClr val="tx1"/>
                </a:solidFill>
                <a:latin typeface="+mn-lt"/>
                <a:ea typeface="+mn-ea"/>
                <a:cs typeface="+mn-cs"/>
              </a:rPr>
              <a:t>switcing</a:t>
            </a:r>
            <a:r>
              <a:rPr lang="en-GB" sz="1200" kern="1200" dirty="0">
                <a:solidFill>
                  <a:schemeClr val="tx1"/>
                </a:solidFill>
                <a:latin typeface="+mn-lt"/>
                <a:ea typeface="+mn-ea"/>
                <a:cs typeface="+mn-cs"/>
              </a:rPr>
              <a:t> to NATL PROCUREMENT. </a:t>
            </a:r>
          </a:p>
          <a:p>
            <a:r>
              <a:rPr lang="en-GB" sz="1200" kern="1200" dirty="0">
                <a:solidFill>
                  <a:schemeClr val="tx1"/>
                </a:solidFill>
                <a:latin typeface="+mn-lt"/>
                <a:ea typeface="+mn-ea"/>
                <a:cs typeface="+mn-cs"/>
              </a:rPr>
              <a:t>Our fear</a:t>
            </a:r>
          </a:p>
          <a:p>
            <a:r>
              <a:rPr lang="en-GB" sz="1200" kern="1200" dirty="0">
                <a:solidFill>
                  <a:schemeClr val="tx1"/>
                </a:solidFill>
                <a:latin typeface="+mn-lt"/>
                <a:ea typeface="+mn-ea"/>
                <a:cs typeface="+mn-cs"/>
              </a:rPr>
              <a:t>OUR FEAR - at the moment when best tools.- rapid molecular multi-disease platforms, </a:t>
            </a:r>
          </a:p>
          <a:p>
            <a:r>
              <a:rPr lang="en-GB" sz="1200" kern="1200" dirty="0">
                <a:solidFill>
                  <a:schemeClr val="tx1"/>
                </a:solidFill>
                <a:latin typeface="+mn-lt"/>
                <a:ea typeface="+mn-ea"/>
                <a:cs typeface="+mn-cs"/>
              </a:rPr>
              <a:t>science being stopped at the border, </a:t>
            </a:r>
            <a:r>
              <a:rPr lang="en-GB" sz="1200" kern="1200" dirty="0" err="1">
                <a:solidFill>
                  <a:schemeClr val="tx1"/>
                </a:solidFill>
                <a:latin typeface="+mn-lt"/>
                <a:ea typeface="+mn-ea"/>
                <a:cs typeface="+mn-cs"/>
              </a:rPr>
              <a:t>ju</a:t>
            </a:r>
            <a:endParaRPr lang="en-GB" dirty="0"/>
          </a:p>
          <a:p>
            <a:endParaRPr lang="en-GB" dirty="0"/>
          </a:p>
        </p:txBody>
      </p:sp>
      <p:sp>
        <p:nvSpPr>
          <p:cNvPr id="4" name="Slide Number Placeholder 3"/>
          <p:cNvSpPr>
            <a:spLocks noGrp="1"/>
          </p:cNvSpPr>
          <p:nvPr>
            <p:ph type="sldNum" sz="quarter" idx="10"/>
          </p:nvPr>
        </p:nvSpPr>
        <p:spPr/>
        <p:txBody>
          <a:bodyPr/>
          <a:lstStyle/>
          <a:p>
            <a:fld id="{BF4082F0-FD33-AD40-BD5B-82A6AB66C3DD}" type="slidenum">
              <a:rPr lang="en-US" smtClean="0"/>
              <a:t>7</a:t>
            </a:fld>
            <a:endParaRPr lang="en-US"/>
          </a:p>
        </p:txBody>
      </p:sp>
    </p:spTree>
    <p:extLst>
      <p:ext uri="{BB962C8B-B14F-4D97-AF65-F5344CB8AC3E}">
        <p14:creationId xmlns:p14="http://schemas.microsoft.com/office/powerpoint/2010/main" val="918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F4082F0-FD33-AD40-BD5B-82A6AB66C3DD}" type="slidenum">
              <a:rPr lang="en-US" smtClean="0"/>
              <a:t>8</a:t>
            </a:fld>
            <a:endParaRPr lang="en-US"/>
          </a:p>
        </p:txBody>
      </p:sp>
    </p:spTree>
    <p:extLst>
      <p:ext uri="{BB962C8B-B14F-4D97-AF65-F5344CB8AC3E}">
        <p14:creationId xmlns:p14="http://schemas.microsoft.com/office/powerpoint/2010/main" val="1903727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THE ASKS, BY ACTOR: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Governments </a:t>
            </a:r>
            <a:r>
              <a:rPr lang="en-US" sz="1200" kern="1200" dirty="0">
                <a:solidFill>
                  <a:schemeClr val="tx1"/>
                </a:solidFill>
                <a:effectLst/>
                <a:latin typeface="+mn-lt"/>
                <a:ea typeface="+mn-ea"/>
                <a:cs typeface="+mn-cs"/>
              </a:rPr>
              <a:t>should adopt pro-access procurement policies/practices. These include:  a) utilizing international procurement mechanisms (if prices can be lower than national tendering), b) regional/cluster pooled negotiation/procurement, c) transparency of tendering processes &amp; results, d) use of TRIPS flexibilities/other safeguards, e) enroll in WHO CRP, and f) adapting national drug laws to allow recognition of regulatory AFFORABABILITY: Change laws as necessary in order to access global markets as an option and provide transparency throughout the procurement and bidding process</a:t>
            </a:r>
          </a:p>
          <a:p>
            <a:pPr lvl="0"/>
            <a:r>
              <a:rPr lang="en-US" sz="1200" kern="1200" dirty="0">
                <a:solidFill>
                  <a:schemeClr val="tx1"/>
                </a:solidFill>
                <a:effectLst/>
                <a:latin typeface="+mn-lt"/>
                <a:ea typeface="+mn-ea"/>
                <a:cs typeface="+mn-cs"/>
              </a:rPr>
              <a:t>QUALITY:  Require WHO PQ or SDRA approval at least for an interim period</a:t>
            </a:r>
          </a:p>
          <a:p>
            <a:pPr lvl="0"/>
            <a:r>
              <a:rPr lang="en-US" sz="1200" kern="1200" dirty="0">
                <a:solidFill>
                  <a:schemeClr val="tx1"/>
                </a:solidFill>
                <a:effectLst/>
                <a:latin typeface="+mn-lt"/>
                <a:ea typeface="+mn-ea"/>
                <a:cs typeface="+mn-cs"/>
              </a:rPr>
              <a:t>ACCESS: Enroll in the WHO Collaborative Registration Procedure to facilitate national registration and reduce onerous regulatory barriers</a:t>
            </a:r>
          </a:p>
          <a:p>
            <a:r>
              <a:rPr lang="en-US" sz="1200" kern="1200" dirty="0">
                <a:solidFill>
                  <a:schemeClr val="tx1"/>
                </a:solidFill>
                <a:effectLst/>
                <a:latin typeface="+mn-lt"/>
                <a:ea typeface="+mn-ea"/>
                <a:cs typeface="+mn-cs"/>
              </a:rPr>
              <a:t>SUPPLY: Strengthen procurement supply mechanisms and forecasting</a:t>
            </a:r>
            <a:endParaRPr lang="sv-SE"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mn-lt"/>
                <a:ea typeface="+mn-ea"/>
                <a:cs typeface="+mn-cs"/>
              </a:rPr>
              <a:t>Global actors/donors:</a:t>
            </a:r>
            <a:r>
              <a:rPr lang="en-US" sz="1200" kern="1200" dirty="0">
                <a:solidFill>
                  <a:schemeClr val="tx1"/>
                </a:solidFill>
                <a:effectLst/>
                <a:latin typeface="+mn-lt"/>
                <a:ea typeface="+mn-ea"/>
                <a:cs typeface="+mn-cs"/>
              </a:rPr>
              <a:t>: support civil society watchdog/advocacy efforts, support regional or cluster pooled procurement or negotiation, and publishing of benchmark prices. This</a:t>
            </a:r>
            <a:r>
              <a:rPr lang="en-US" sz="1200" kern="1200" baseline="0" dirty="0">
                <a:solidFill>
                  <a:schemeClr val="tx1"/>
                </a:solidFill>
                <a:effectLst/>
                <a:latin typeface="+mn-lt"/>
                <a:ea typeface="+mn-ea"/>
                <a:cs typeface="+mn-cs"/>
              </a:rPr>
              <a:t> could be </a:t>
            </a:r>
            <a:r>
              <a:rPr lang="en-US" sz="1200" kern="1200" dirty="0">
                <a:solidFill>
                  <a:schemeClr val="tx1"/>
                </a:solidFill>
                <a:effectLst/>
                <a:latin typeface="+mn-lt"/>
                <a:ea typeface="+mn-ea"/>
                <a:cs typeface="+mn-cs"/>
              </a:rPr>
              <a:t>an opportunity to shore up support for critical strategies and mechanisms, such as the WHO CRP, WHO PQ, and exploring pooled facilitated procurement and expanding the GDF business model to include all (common platform) diagnostics. The latter would help to address the issue of high prices and the benefit of leverage markets across pathologies. Specifically, UN agencies need to broadcast the risks, help document the problems, and promote pro-access strategies.   </a:t>
            </a:r>
            <a:endParaRPr lang="sv-SE" sz="1200"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br>
              <a:rPr lang="en-US" sz="1200" b="0"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GFATM asks:</a:t>
            </a:r>
            <a:r>
              <a:rPr lang="en-US" sz="1200" kern="1200" dirty="0">
                <a:solidFill>
                  <a:schemeClr val="tx1"/>
                </a:solidFill>
                <a:effectLst/>
                <a:latin typeface="+mn-lt"/>
                <a:ea typeface="+mn-ea"/>
                <a:cs typeface="+mn-cs"/>
              </a:rPr>
              <a:t> 1) Look before you leap: Assess, monitor, report: Carry out readiness assessments for co-financing countries, act on the readiness assessments, 2)</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include relevant performance indicators in monitoring for affected countries – not just financial</a:t>
            </a:r>
            <a:r>
              <a:rPr lang="en-US" sz="1200" kern="1200" baseline="0" dirty="0">
                <a:solidFill>
                  <a:schemeClr val="tx1"/>
                </a:solidFill>
                <a:effectLst/>
                <a:latin typeface="+mn-lt"/>
                <a:ea typeface="+mn-ea"/>
                <a:cs typeface="+mn-cs"/>
              </a:rPr>
              <a:t> commitments</a:t>
            </a:r>
            <a:r>
              <a:rPr lang="en-US" sz="1200" kern="1200" dirty="0">
                <a:solidFill>
                  <a:schemeClr val="tx1"/>
                </a:solidFill>
                <a:effectLst/>
                <a:latin typeface="+mn-lt"/>
                <a:ea typeface="+mn-ea"/>
                <a:cs typeface="+mn-cs"/>
              </a:rPr>
              <a:t>; 3) sharing co-financing terms/agreements and readiness assessments, other relevant info</a:t>
            </a:r>
            <a:r>
              <a:rPr lang="sv-SE" sz="1200" kern="1200" baseline="0" dirty="0">
                <a:solidFill>
                  <a:schemeClr val="tx1"/>
                </a:solidFill>
                <a:effectLst/>
                <a:latin typeface="+mn-lt"/>
                <a:ea typeface="+mn-ea"/>
                <a:cs typeface="+mn-cs"/>
              </a:rPr>
              <a:t> and </a:t>
            </a:r>
            <a:r>
              <a:rPr lang="sv-SE" sz="1200" dirty="0"/>
              <a:t>work with partners for strengthened monitoring (risk and readiness assessements) and mitigation measures against negative impact of transition,</a:t>
            </a:r>
            <a:r>
              <a:rPr lang="sv-SE" sz="1200" baseline="0" dirty="0"/>
              <a:t> 4.</a:t>
            </a:r>
            <a:r>
              <a:rPr lang="en-US" sz="1200" kern="1200" dirty="0">
                <a:solidFill>
                  <a:schemeClr val="tx1"/>
                </a:solidFill>
                <a:effectLst/>
                <a:latin typeface="+mn-lt"/>
                <a:ea typeface="+mn-ea"/>
                <a:cs typeface="+mn-cs"/>
              </a:rPr>
              <a:t>) Ensure flexibility</a:t>
            </a:r>
            <a:r>
              <a:rPr lang="en-US" sz="1200" kern="1200" baseline="0" dirty="0">
                <a:solidFill>
                  <a:schemeClr val="tx1"/>
                </a:solidFill>
                <a:effectLst/>
                <a:latin typeface="+mn-lt"/>
                <a:ea typeface="+mn-ea"/>
                <a:cs typeface="+mn-cs"/>
              </a:rPr>
              <a:t> in policy implementation and m</a:t>
            </a:r>
            <a:r>
              <a:rPr lang="en-US" sz="1200" kern="1200" dirty="0">
                <a:solidFill>
                  <a:schemeClr val="tx1"/>
                </a:solidFill>
                <a:effectLst/>
                <a:latin typeface="+mn-lt"/>
                <a:ea typeface="+mn-ea"/>
                <a:cs typeface="+mn-cs"/>
              </a:rPr>
              <a:t>itigating negative</a:t>
            </a:r>
            <a:r>
              <a:rPr lang="en-US" sz="1200" kern="1200" baseline="0" dirty="0">
                <a:solidFill>
                  <a:schemeClr val="tx1"/>
                </a:solidFill>
                <a:effectLst/>
                <a:latin typeface="+mn-lt"/>
                <a:ea typeface="+mn-ea"/>
                <a:cs typeface="+mn-cs"/>
              </a:rPr>
              <a:t> consequences</a:t>
            </a:r>
            <a:r>
              <a:rPr lang="en-US" sz="1200" kern="1200" dirty="0">
                <a:solidFill>
                  <a:schemeClr val="tx1"/>
                </a:solidFill>
                <a:effectLst/>
                <a:latin typeface="+mn-lt"/>
                <a:ea typeface="+mn-ea"/>
                <a:cs typeface="+mn-cs"/>
              </a:rPr>
              <a:t>: exempt drugs/diagnostics from co-financing (where issues are identified) and provide nominal ‘bridge’ funding in order to enable countries to access GFATM markets (GDF, PPM),</a:t>
            </a:r>
            <a:r>
              <a:rPr lang="en-US" sz="1200" kern="1200" baseline="0" dirty="0">
                <a:solidFill>
                  <a:schemeClr val="tx1"/>
                </a:solidFill>
                <a:effectLst/>
                <a:latin typeface="+mn-lt"/>
                <a:ea typeface="+mn-ea"/>
                <a:cs typeface="+mn-cs"/>
              </a:rPr>
              <a:t> and technical assistance (e.g. registration issues)</a:t>
            </a:r>
            <a:endParaRPr lang="en-US" dirty="0"/>
          </a:p>
        </p:txBody>
      </p:sp>
      <p:sp>
        <p:nvSpPr>
          <p:cNvPr id="4" name="Slide Number Placeholder 3"/>
          <p:cNvSpPr>
            <a:spLocks noGrp="1"/>
          </p:cNvSpPr>
          <p:nvPr>
            <p:ph type="sldNum" sz="quarter" idx="10"/>
          </p:nvPr>
        </p:nvSpPr>
        <p:spPr/>
        <p:txBody>
          <a:bodyPr/>
          <a:lstStyle/>
          <a:p>
            <a:pPr>
              <a:defRPr/>
            </a:pPr>
            <a:fld id="{F9D097A5-B6CA-4515-9F30-730F21728491}" type="slidenum">
              <a:rPr lang="en-US" smtClean="0"/>
              <a:pPr>
                <a:defRPr/>
              </a:pPr>
              <a:t>9</a:t>
            </a:fld>
            <a:endParaRPr lang="ru-RU"/>
          </a:p>
        </p:txBody>
      </p:sp>
    </p:spTree>
    <p:extLst>
      <p:ext uri="{BB962C8B-B14F-4D97-AF65-F5344CB8AC3E}">
        <p14:creationId xmlns:p14="http://schemas.microsoft.com/office/powerpoint/2010/main" val="3819463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Afghanistan, Armenia, Belarus, CAR, Chad, DRC, </a:t>
            </a:r>
            <a:r>
              <a:rPr lang="en-US" sz="1200" b="0" i="0" u="none" strike="noStrike" kern="1200" dirty="0" err="1">
                <a:solidFill>
                  <a:schemeClr val="tx1"/>
                </a:solidFill>
                <a:effectLst/>
                <a:latin typeface="+mn-lt"/>
                <a:ea typeface="+mn-ea"/>
                <a:cs typeface="+mn-cs"/>
              </a:rPr>
              <a:t>Eswatini</a:t>
            </a:r>
            <a:r>
              <a:rPr lang="en-US" sz="1200" b="0" i="0" u="none" strike="noStrike" kern="1200" dirty="0">
                <a:solidFill>
                  <a:schemeClr val="tx1"/>
                </a:solidFill>
                <a:effectLst/>
                <a:latin typeface="+mn-lt"/>
                <a:ea typeface="+mn-ea"/>
                <a:cs typeface="+mn-cs"/>
              </a:rPr>
              <a:t>, Ethiopia, Georgia, Guinee C, PNG, S. Leone, Somalia, S. Africa, S Sudan, India, Kenya, Kyrgyzstan, Malawi, Mali, Mozambique, Myanmar, Niger, Nigeria, Tajikistan, Tanzania, Uganda, Ukraine, Uzbekistan, Zimbabwe.</a:t>
            </a:r>
            <a:endParaRPr lang="en-GB" baseline="0" dirty="0"/>
          </a:p>
        </p:txBody>
      </p:sp>
      <p:sp>
        <p:nvSpPr>
          <p:cNvPr id="4" name="Slide Number Placeholder 3"/>
          <p:cNvSpPr>
            <a:spLocks noGrp="1"/>
          </p:cNvSpPr>
          <p:nvPr>
            <p:ph type="sldNum" sz="quarter" idx="10"/>
          </p:nvPr>
        </p:nvSpPr>
        <p:spPr/>
        <p:txBody>
          <a:bodyPr/>
          <a:lstStyle/>
          <a:p>
            <a:fld id="{98DC269F-B0DD-4712-BD3B-1F40323A306E}" type="slidenum">
              <a:rPr lang="en-US" smtClean="0"/>
              <a:t>10</a:t>
            </a:fld>
            <a:endParaRPr lang="en-US"/>
          </a:p>
        </p:txBody>
      </p:sp>
    </p:spTree>
    <p:extLst>
      <p:ext uri="{BB962C8B-B14F-4D97-AF65-F5344CB8AC3E}">
        <p14:creationId xmlns:p14="http://schemas.microsoft.com/office/powerpoint/2010/main" val="2799797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forms.zohopublic.in/airborneholidays/form/RegistrationFormStrategicInitiativesTBMeeting/formperma/eqcTpJv9Mm2XeGb50hyv-_0-GmpAepZ9XZ1Idbyr6rs?utm_source=The+Stop+TB+Partnership+News&amp;utm_campaign=018aa72326-Union+STD+01_COPY_01&amp;utm_medium=email&amp;utm_term=0_75a3f23f9f-018aa72326-190019269</a:t>
            </a:r>
            <a:endParaRPr lang="en-GB" dirty="0"/>
          </a:p>
        </p:txBody>
      </p:sp>
      <p:sp>
        <p:nvSpPr>
          <p:cNvPr id="4" name="Slide Number Placeholder 3"/>
          <p:cNvSpPr>
            <a:spLocks noGrp="1"/>
          </p:cNvSpPr>
          <p:nvPr>
            <p:ph type="sldNum" sz="quarter" idx="5"/>
          </p:nvPr>
        </p:nvSpPr>
        <p:spPr/>
        <p:txBody>
          <a:bodyPr/>
          <a:lstStyle/>
          <a:p>
            <a:fld id="{BF4082F0-FD33-AD40-BD5B-82A6AB66C3DD}" type="slidenum">
              <a:rPr lang="en-US" smtClean="0"/>
              <a:t>14</a:t>
            </a:fld>
            <a:endParaRPr lang="en-US"/>
          </a:p>
        </p:txBody>
      </p:sp>
    </p:spTree>
    <p:extLst>
      <p:ext uri="{BB962C8B-B14F-4D97-AF65-F5344CB8AC3E}">
        <p14:creationId xmlns:p14="http://schemas.microsoft.com/office/powerpoint/2010/main" val="3158874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gi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747CAB-7C5E-4750-9883-C58EAC76A4D5}" type="datetime1">
              <a:rPr lang="en-US" smtClean="0"/>
              <a:t>11/13/19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1056745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B9ED4A-5D32-47EB-B8E9-F591E0ECA67C}" type="datetime1">
              <a:rPr lang="en-US" smtClean="0"/>
              <a:t>11/13/19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1278947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7D6721-3A4A-400D-8E0C-88BB16EB2502}" type="datetime1">
              <a:rPr lang="en-US" smtClean="0"/>
              <a:t>11/13/19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11011961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9337517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Титульный слайд">
    <p:bg>
      <p:bgPr>
        <a:solidFill>
          <a:srgbClr val="FFFFFF"/>
        </a:solidFill>
        <a:effectLst/>
      </p:bgPr>
    </p:bg>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print">
            <a:lum bright="70000" contrast="-70000"/>
            <a:extLst>
              <a:ext uri="{28A0092B-C50C-407E-A947-70E740481C1C}">
                <a14:useLocalDpi xmlns:a14="http://schemas.microsoft.com/office/drawing/2010/main"/>
              </a:ext>
            </a:extLst>
          </a:blip>
          <a:stretch>
            <a:fillRect/>
          </a:stretch>
        </p:blipFill>
        <p:spPr>
          <a:xfrm>
            <a:off x="2164027" y="0"/>
            <a:ext cx="9154784" cy="6858000"/>
          </a:xfrm>
          <a:prstGeom prst="rect">
            <a:avLst/>
          </a:prstGeom>
        </p:spPr>
      </p:pic>
      <p:sp>
        <p:nvSpPr>
          <p:cNvPr id="16" name="Полилиния 15"/>
          <p:cNvSpPr/>
          <p:nvPr userDrawn="1"/>
        </p:nvSpPr>
        <p:spPr>
          <a:xfrm>
            <a:off x="0" y="0"/>
            <a:ext cx="7264183" cy="6858000"/>
          </a:xfrm>
          <a:custGeom>
            <a:avLst/>
            <a:gdLst>
              <a:gd name="connsiteX0" fmla="*/ 0 w 9685577"/>
              <a:gd name="connsiteY0" fmla="*/ 0 h 6858000"/>
              <a:gd name="connsiteX1" fmla="*/ 8441019 w 9685577"/>
              <a:gd name="connsiteY1" fmla="*/ 0 h 6858000"/>
              <a:gd name="connsiteX2" fmla="*/ 8441019 w 9685577"/>
              <a:gd name="connsiteY2" fmla="*/ 402 h 6858000"/>
              <a:gd name="connsiteX3" fmla="*/ 9650199 w 9685577"/>
              <a:gd name="connsiteY3" fmla="*/ 6857999 h 6858000"/>
              <a:gd name="connsiteX4" fmla="*/ 9685577 w 9685577"/>
              <a:gd name="connsiteY4" fmla="*/ 6857999 h 6858000"/>
              <a:gd name="connsiteX5" fmla="*/ 9685577 w 9685577"/>
              <a:gd name="connsiteY5" fmla="*/ 6858000 h 6858000"/>
              <a:gd name="connsiteX6" fmla="*/ 0 w 96855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5577" h="6858000">
                <a:moveTo>
                  <a:pt x="0" y="0"/>
                </a:moveTo>
                <a:lnTo>
                  <a:pt x="8441019" y="0"/>
                </a:lnTo>
                <a:lnTo>
                  <a:pt x="8441019" y="402"/>
                </a:lnTo>
                <a:lnTo>
                  <a:pt x="9650199" y="6857999"/>
                </a:lnTo>
                <a:lnTo>
                  <a:pt x="9685577" y="6857999"/>
                </a:lnTo>
                <a:lnTo>
                  <a:pt x="9685577" y="6858000"/>
                </a:lnTo>
                <a:lnTo>
                  <a:pt x="0" y="685800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
        <p:nvSpPr>
          <p:cNvPr id="21" name="Полилиния 20"/>
          <p:cNvSpPr/>
          <p:nvPr userDrawn="1"/>
        </p:nvSpPr>
        <p:spPr>
          <a:xfrm>
            <a:off x="-1" y="0"/>
            <a:ext cx="7264183" cy="6858000"/>
          </a:xfrm>
          <a:custGeom>
            <a:avLst/>
            <a:gdLst>
              <a:gd name="connsiteX0" fmla="*/ 0 w 9685577"/>
              <a:gd name="connsiteY0" fmla="*/ 0 h 6858000"/>
              <a:gd name="connsiteX1" fmla="*/ 8441019 w 9685577"/>
              <a:gd name="connsiteY1" fmla="*/ 0 h 6858000"/>
              <a:gd name="connsiteX2" fmla="*/ 8441019 w 9685577"/>
              <a:gd name="connsiteY2" fmla="*/ 402 h 6858000"/>
              <a:gd name="connsiteX3" fmla="*/ 9650199 w 9685577"/>
              <a:gd name="connsiteY3" fmla="*/ 6857999 h 6858000"/>
              <a:gd name="connsiteX4" fmla="*/ 9685577 w 9685577"/>
              <a:gd name="connsiteY4" fmla="*/ 6857999 h 6858000"/>
              <a:gd name="connsiteX5" fmla="*/ 9685577 w 9685577"/>
              <a:gd name="connsiteY5" fmla="*/ 6858000 h 6858000"/>
              <a:gd name="connsiteX6" fmla="*/ 0 w 96855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5577" h="6858000">
                <a:moveTo>
                  <a:pt x="0" y="0"/>
                </a:moveTo>
                <a:lnTo>
                  <a:pt x="8441019" y="0"/>
                </a:lnTo>
                <a:lnTo>
                  <a:pt x="8441019" y="402"/>
                </a:lnTo>
                <a:lnTo>
                  <a:pt x="9650199" y="6857999"/>
                </a:lnTo>
                <a:lnTo>
                  <a:pt x="9685577" y="6857999"/>
                </a:lnTo>
                <a:lnTo>
                  <a:pt x="9685577" y="6858000"/>
                </a:lnTo>
                <a:lnTo>
                  <a:pt x="0" y="6858000"/>
                </a:lnTo>
                <a:close/>
              </a:path>
            </a:pathLst>
          </a:cu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
        <p:nvSpPr>
          <p:cNvPr id="24" name="TextBox 23"/>
          <p:cNvSpPr txBox="1"/>
          <p:nvPr userDrawn="1"/>
        </p:nvSpPr>
        <p:spPr>
          <a:xfrm>
            <a:off x="1777005" y="323865"/>
            <a:ext cx="4437874" cy="969496"/>
          </a:xfrm>
          <a:prstGeom prst="rect">
            <a:avLst/>
          </a:prstGeom>
          <a:noFill/>
        </p:spPr>
        <p:txBody>
          <a:bodyPr wrap="square" rtlCol="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2100" kern="1200" dirty="0">
                <a:solidFill>
                  <a:schemeClr val="bg2"/>
                </a:solidFill>
                <a:latin typeface="+mn-lt"/>
                <a:ea typeface="+mn-ea"/>
                <a:cs typeface="+mn-cs"/>
              </a:rPr>
              <a:t>TB EUROPE COALITION</a:t>
            </a:r>
          </a:p>
          <a:p>
            <a:pPr algn="ctr"/>
            <a:br>
              <a:rPr lang="ru-RU" sz="1200" spc="150" dirty="0">
                <a:solidFill>
                  <a:srgbClr val="FFFFFF"/>
                </a:solidFill>
              </a:rPr>
            </a:br>
            <a:r>
              <a:rPr lang="en-US" sz="1200" spc="150" dirty="0">
                <a:solidFill>
                  <a:srgbClr val="FFFFFF"/>
                </a:solidFill>
              </a:rPr>
              <a:t>BRINGING CIVIL SOCIETY TOGETHER </a:t>
            </a:r>
            <a:endParaRPr lang="ru-RU" sz="1200" spc="150" dirty="0">
              <a:solidFill>
                <a:srgbClr val="FFFFFF"/>
              </a:solidFill>
            </a:endParaRPr>
          </a:p>
          <a:p>
            <a:pPr algn="ctr"/>
            <a:r>
              <a:rPr lang="en-US" sz="1200" spc="150" dirty="0">
                <a:solidFill>
                  <a:srgbClr val="FFFFFF"/>
                </a:solidFill>
              </a:rPr>
              <a:t>TO END THE TUBERCULOSIS EPIDEMIC</a:t>
            </a:r>
            <a:endParaRPr lang="ru-RU" sz="1200" spc="150" dirty="0">
              <a:solidFill>
                <a:srgbClr val="FFFFFF"/>
              </a:solidFill>
            </a:endParaRPr>
          </a:p>
        </p:txBody>
      </p:sp>
      <p:cxnSp>
        <p:nvCxnSpPr>
          <p:cNvPr id="25" name="Прямая соединительная линия 24"/>
          <p:cNvCxnSpPr/>
          <p:nvPr userDrawn="1"/>
        </p:nvCxnSpPr>
        <p:spPr>
          <a:xfrm>
            <a:off x="1700942" y="1687310"/>
            <a:ext cx="45900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22" name="Рисунок 21"/>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7783" y="112287"/>
            <a:ext cx="1383962" cy="1845283"/>
          </a:xfrm>
          <a:prstGeom prst="rect">
            <a:avLst/>
          </a:prstGeom>
        </p:spPr>
      </p:pic>
      <p:cxnSp>
        <p:nvCxnSpPr>
          <p:cNvPr id="28" name="Прямая соединительная линия 27"/>
          <p:cNvCxnSpPr/>
          <p:nvPr userDrawn="1"/>
        </p:nvCxnSpPr>
        <p:spPr>
          <a:xfrm>
            <a:off x="4311419" y="4878211"/>
            <a:ext cx="24300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31" name="Полилиния 30"/>
          <p:cNvSpPr/>
          <p:nvPr userDrawn="1"/>
        </p:nvSpPr>
        <p:spPr>
          <a:xfrm>
            <a:off x="-1" y="2992268"/>
            <a:ext cx="511225" cy="3865733"/>
          </a:xfrm>
          <a:custGeom>
            <a:avLst/>
            <a:gdLst>
              <a:gd name="connsiteX0" fmla="*/ 0 w 681633"/>
              <a:gd name="connsiteY0" fmla="*/ 0 h 3865733"/>
              <a:gd name="connsiteX1" fmla="*/ 681633 w 681633"/>
              <a:gd name="connsiteY1" fmla="*/ 3865733 h 3865733"/>
              <a:gd name="connsiteX2" fmla="*/ 0 w 681633"/>
              <a:gd name="connsiteY2" fmla="*/ 3865733 h 3865733"/>
            </a:gdLst>
            <a:ahLst/>
            <a:cxnLst>
              <a:cxn ang="0">
                <a:pos x="connsiteX0" y="connsiteY0"/>
              </a:cxn>
              <a:cxn ang="0">
                <a:pos x="connsiteX1" y="connsiteY1"/>
              </a:cxn>
              <a:cxn ang="0">
                <a:pos x="connsiteX2" y="connsiteY2"/>
              </a:cxn>
            </a:cxnLst>
            <a:rect l="l" t="t" r="r" b="b"/>
            <a:pathLst>
              <a:path w="681633" h="3865733">
                <a:moveTo>
                  <a:pt x="0" y="0"/>
                </a:moveTo>
                <a:lnTo>
                  <a:pt x="681633" y="3865733"/>
                </a:lnTo>
                <a:lnTo>
                  <a:pt x="0" y="3865733"/>
                </a:lnTo>
                <a:close/>
              </a:path>
            </a:pathLst>
          </a:custGeom>
          <a:solidFill>
            <a:schemeClr val="tx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
        <p:nvSpPr>
          <p:cNvPr id="10" name="Полилиния 9"/>
          <p:cNvSpPr/>
          <p:nvPr userDrawn="1"/>
        </p:nvSpPr>
        <p:spPr>
          <a:xfrm rot="10800000">
            <a:off x="8632776" y="1"/>
            <a:ext cx="511225" cy="3865733"/>
          </a:xfrm>
          <a:custGeom>
            <a:avLst/>
            <a:gdLst>
              <a:gd name="connsiteX0" fmla="*/ 0 w 681633"/>
              <a:gd name="connsiteY0" fmla="*/ 0 h 3865733"/>
              <a:gd name="connsiteX1" fmla="*/ 681633 w 681633"/>
              <a:gd name="connsiteY1" fmla="*/ 3865733 h 3865733"/>
              <a:gd name="connsiteX2" fmla="*/ 0 w 681633"/>
              <a:gd name="connsiteY2" fmla="*/ 3865733 h 3865733"/>
            </a:gdLst>
            <a:ahLst/>
            <a:cxnLst>
              <a:cxn ang="0">
                <a:pos x="connsiteX0" y="connsiteY0"/>
              </a:cxn>
              <a:cxn ang="0">
                <a:pos x="connsiteX1" y="connsiteY1"/>
              </a:cxn>
              <a:cxn ang="0">
                <a:pos x="connsiteX2" y="connsiteY2"/>
              </a:cxn>
            </a:cxnLst>
            <a:rect l="l" t="t" r="r" b="b"/>
            <a:pathLst>
              <a:path w="681633" h="3865733">
                <a:moveTo>
                  <a:pt x="0" y="0"/>
                </a:moveTo>
                <a:lnTo>
                  <a:pt x="681633" y="3865733"/>
                </a:lnTo>
                <a:lnTo>
                  <a:pt x="0" y="3865733"/>
                </a:ln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Tree>
    <p:extLst>
      <p:ext uri="{BB962C8B-B14F-4D97-AF65-F5344CB8AC3E}">
        <p14:creationId xmlns:p14="http://schemas.microsoft.com/office/powerpoint/2010/main" val="2897712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10"/>
          </p:nvPr>
        </p:nvSpPr>
        <p:spPr/>
        <p:txBody>
          <a:bodyPr/>
          <a:lstStyle/>
          <a:p>
            <a:fld id="{E4078B4D-3ECE-4AC2-A94C-EA1F3023A686}" type="datetimeFigureOut">
              <a:rPr lang="ru-RU" smtClean="0"/>
              <a:t>13.11.2019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2359138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a:t>Образец заголовка</a:t>
            </a:r>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E4078B4D-3ECE-4AC2-A94C-EA1F3023A686}" type="datetimeFigureOut">
              <a:rPr lang="ru-RU" smtClean="0"/>
              <a:t>13.11.2019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32025708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E4078B4D-3ECE-4AC2-A94C-EA1F3023A686}" type="datetimeFigureOut">
              <a:rPr lang="ru-RU" smtClean="0"/>
              <a:t>13.11.2019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2833196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a:t>Образец заголовка</a:t>
            </a:r>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E4078B4D-3ECE-4AC2-A94C-EA1F3023A686}" type="datetimeFigureOut">
              <a:rPr lang="ru-RU" smtClean="0"/>
              <a:t>13.11.2019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30970744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E4078B4D-3ECE-4AC2-A94C-EA1F3023A686}" type="datetimeFigureOut">
              <a:rPr lang="ru-RU" smtClean="0"/>
              <a:t>13.11.2019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23097260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4078B4D-3ECE-4AC2-A94C-EA1F3023A686}" type="datetimeFigureOut">
              <a:rPr lang="ru-RU" smtClean="0"/>
              <a:t>13.11.2019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2138092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atin typeface="+mn-lt"/>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BAF354A-818F-4F6B-A5C0-A6083E2737B1}" type="datetime1">
              <a:rPr lang="en-US" smtClean="0"/>
              <a:t>11/13/19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10241770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a:t>Образец заголовка</a:t>
            </a:r>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E4078B4D-3ECE-4AC2-A94C-EA1F3023A686}" type="datetimeFigureOut">
              <a:rPr lang="ru-RU" smtClean="0"/>
              <a:t>13.11.2019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3153503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a:t>Образец заголовка</a:t>
            </a:r>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E4078B4D-3ECE-4AC2-A94C-EA1F3023A686}" type="datetimeFigureOut">
              <a:rPr lang="ru-RU" smtClean="0"/>
              <a:t>13.11.2019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3703050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4078B4D-3ECE-4AC2-A94C-EA1F3023A686}" type="datetimeFigureOut">
              <a:rPr lang="ru-RU" smtClean="0"/>
              <a:t>13.11.2019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32261169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4078B4D-3ECE-4AC2-A94C-EA1F3023A686}" type="datetimeFigureOut">
              <a:rPr lang="ru-RU" smtClean="0"/>
              <a:t>13.11.2019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E4BA03-5DFC-4D15-A85E-346DDA327756}" type="slidenum">
              <a:rPr lang="ru-RU" smtClean="0"/>
              <a:t>‹#›</a:t>
            </a:fld>
            <a:endParaRPr lang="ru-RU"/>
          </a:p>
        </p:txBody>
      </p:sp>
    </p:spTree>
    <p:extLst>
      <p:ext uri="{BB962C8B-B14F-4D97-AF65-F5344CB8AC3E}">
        <p14:creationId xmlns:p14="http://schemas.microsoft.com/office/powerpoint/2010/main" val="1392689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9A14D1A-2D94-457D-B3E1-8B51EAF996A3}" type="datetime1">
              <a:rPr lang="en-US" smtClean="0"/>
              <a:t>11/13/19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1261593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B99F287-C8B9-4350-B67A-FEE0E897018F}" type="datetime1">
              <a:rPr lang="en-US" smtClean="0"/>
              <a:t>11/13/19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1490394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lvl1pPr>
              <a:defRPr>
                <a:latin typeface="+mn-lt"/>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E8D0A12-CCB9-4077-857F-7AE77048FBEE}" type="datetime1">
              <a:rPr lang="en-US" smtClean="0"/>
              <a:t>11/13/19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819052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88B34EB-9A3E-4D59-BE60-4A0DBA6FE5D9}" type="datetime1">
              <a:rPr lang="en-US" smtClean="0"/>
              <a:t>11/13/19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446921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F4996D-456C-44CE-8649-832CB6B3806C}" type="datetime1">
              <a:rPr lang="en-US" smtClean="0"/>
              <a:t>11/13/19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1656832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C3EA3F-ED98-4D7C-9FF7-F00556873E1D}" type="datetime1">
              <a:rPr lang="en-US" smtClean="0"/>
              <a:t>11/13/19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2114188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87D303-24DE-4492-9602-D7CC160FF8DF}" type="datetime1">
              <a:rPr lang="en-US" smtClean="0"/>
              <a:t>11/13/19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C06E81-A944-274A-846E-05FC98FE5E84}" type="slidenum">
              <a:rPr lang="en-US" smtClean="0"/>
              <a:t>‹#›</a:t>
            </a:fld>
            <a:endParaRPr lang="en-US"/>
          </a:p>
        </p:txBody>
      </p:sp>
    </p:spTree>
    <p:extLst>
      <p:ext uri="{BB962C8B-B14F-4D97-AF65-F5344CB8AC3E}">
        <p14:creationId xmlns:p14="http://schemas.microsoft.com/office/powerpoint/2010/main" val="898065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42D213-B08A-44BB-8498-04E671268D5F}" type="datetime1">
              <a:rPr lang="en-US" smtClean="0"/>
              <a:t>11/13/19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C06E81-A944-274A-846E-05FC98FE5E84}" type="slidenum">
              <a:rPr lang="en-US" smtClean="0"/>
              <a:t>‹#›</a:t>
            </a:fld>
            <a:endParaRPr lang="en-US"/>
          </a:p>
        </p:txBody>
      </p:sp>
    </p:spTree>
    <p:extLst>
      <p:ext uri="{BB962C8B-B14F-4D97-AF65-F5344CB8AC3E}">
        <p14:creationId xmlns:p14="http://schemas.microsoft.com/office/powerpoint/2010/main" val="161575459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6FAFC"/>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4078B4D-3ECE-4AC2-A94C-EA1F3023A686}" type="datetimeFigureOut">
              <a:rPr lang="ru-RU" smtClean="0"/>
              <a:t>13.11.2019</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BE4BA03-5DFC-4D15-A85E-346DDA327756}" type="slidenum">
              <a:rPr lang="ru-RU" smtClean="0"/>
              <a:t>‹#›</a:t>
            </a:fld>
            <a:endParaRPr lang="ru-RU"/>
          </a:p>
        </p:txBody>
      </p:sp>
    </p:spTree>
    <p:extLst>
      <p:ext uri="{BB962C8B-B14F-4D97-AF65-F5344CB8AC3E}">
        <p14:creationId xmlns:p14="http://schemas.microsoft.com/office/powerpoint/2010/main" val="10503757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slideLayout" Target="../slideLayouts/slideLayout2.xml"/><Relationship Id="rId4" Type="http://schemas.openxmlformats.org/officeDocument/2006/relationships/hyperlink" Target="https://www.msfaccess.org/"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www.theglobalfund.org/media/3266/core_operationalpolicy_manual_en.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tiff"/><Relationship Id="rId7" Type="http://schemas.openxmlformats.org/officeDocument/2006/relationships/hyperlink" Target="https://www.who.int/tb/publications/2019/consolidated-guidelines-drug-resistant-TB-treatment/en/" TargetMode="External"/><Relationship Id="rId2" Type="http://schemas.openxmlformats.org/officeDocument/2006/relationships/image" Target="../media/image11.jp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tiff"/><Relationship Id="rId4" Type="http://schemas.openxmlformats.org/officeDocument/2006/relationships/image" Target="../media/image13.tiff"/></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tiff"/></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msfaccess.org/dr-tb-drugs-under-microscope-6th-edition" TargetMode="External"/><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msfaccess.org/dr-tb-drugs-under-microscope-6th-edition"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drtb-stat.org/global-snapshot/"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tbonline.info/media/uploads/documents/practice_based_recommendations_who_rr_guidelines_august_2019.pdf" TargetMode="External"/><Relationship Id="rId3" Type="http://schemas.openxmlformats.org/officeDocument/2006/relationships/hyperlink" Target="https://msfaccess.org/dr-tb-drugs-under-microscope-5th-edition" TargetMode="External"/><Relationship Id="rId7" Type="http://schemas.openxmlformats.org/officeDocument/2006/relationships/image" Target="../media/image23.png"/><Relationship Id="rId2" Type="http://schemas.openxmlformats.org/officeDocument/2006/relationships/image" Target="../media/image11.jpg"/><Relationship Id="rId1" Type="http://schemas.openxmlformats.org/officeDocument/2006/relationships/slideLayout" Target="../slideLayouts/slideLayout2.xml"/><Relationship Id="rId6" Type="http://schemas.openxmlformats.org/officeDocument/2006/relationships/hyperlink" Target="https://www.msfaccess.org/making-the-switch" TargetMode="External"/><Relationship Id="rId11" Type="http://schemas.openxmlformats.org/officeDocument/2006/relationships/image" Target="../media/image25.tiff"/><Relationship Id="rId5" Type="http://schemas.openxmlformats.org/officeDocument/2006/relationships/image" Target="../media/image22.tiff"/><Relationship Id="rId10" Type="http://schemas.openxmlformats.org/officeDocument/2006/relationships/hyperlink" Target="http://www.treatmentactiongroup.org/content/know-your-rights-tuberculosis-prevention-diagnosis-and-treatment-guide" TargetMode="External"/><Relationship Id="rId4" Type="http://schemas.openxmlformats.org/officeDocument/2006/relationships/hyperlink" Target="https://www.msfaccess.org/dr-tb-drugs-under-microscope-6th-edition" TargetMode="External"/><Relationship Id="rId9" Type="http://schemas.openxmlformats.org/officeDocument/2006/relationships/image" Target="../media/image24.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emf"/><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57784" y="2701879"/>
            <a:ext cx="5815584" cy="1477328"/>
          </a:xfrm>
          <a:prstGeom prst="rect">
            <a:avLst/>
          </a:prstGeom>
        </p:spPr>
        <p:txBody>
          <a:bodyPr wrap="square">
            <a:spAutoFit/>
          </a:bodyPr>
          <a:lstStyle/>
          <a:p>
            <a:pPr algn="ctr" defTabSz="685800"/>
            <a:r>
              <a:rPr lang="en-GB" sz="3000" dirty="0">
                <a:solidFill>
                  <a:srgbClr val="FFFFFF"/>
                </a:solidFill>
                <a:latin typeface="News Gothic"/>
              </a:rPr>
              <a:t>TBEC Webinar </a:t>
            </a:r>
          </a:p>
          <a:p>
            <a:pPr algn="ctr" defTabSz="685800"/>
            <a:r>
              <a:rPr lang="en-GB" sz="3000" dirty="0">
                <a:solidFill>
                  <a:srgbClr val="FFFFFF"/>
                </a:solidFill>
                <a:latin typeface="News Gothic"/>
              </a:rPr>
              <a:t>Advocacy for Access to DR-TB Treatment</a:t>
            </a:r>
            <a:endParaRPr lang="ru-RU" sz="3000" dirty="0">
              <a:solidFill>
                <a:srgbClr val="FFFFFF"/>
              </a:solidFill>
              <a:latin typeface="News Gothic"/>
            </a:endParaRPr>
          </a:p>
        </p:txBody>
      </p:sp>
      <p:sp>
        <p:nvSpPr>
          <p:cNvPr id="7" name="TextBox 6"/>
          <p:cNvSpPr txBox="1"/>
          <p:nvPr/>
        </p:nvSpPr>
        <p:spPr>
          <a:xfrm>
            <a:off x="4361688" y="4578163"/>
            <a:ext cx="2464521" cy="507831"/>
          </a:xfrm>
          <a:prstGeom prst="rect">
            <a:avLst/>
          </a:prstGeom>
          <a:noFill/>
        </p:spPr>
        <p:txBody>
          <a:bodyPr wrap="square" rtlCol="0">
            <a:spAutoFit/>
          </a:bodyPr>
          <a:lstStyle/>
          <a:p>
            <a:pPr algn="r" defTabSz="685800"/>
            <a:r>
              <a:rPr lang="en-US" sz="1350" dirty="0">
                <a:solidFill>
                  <a:srgbClr val="FFE500"/>
                </a:solidFill>
                <a:latin typeface="News Gothic"/>
              </a:rPr>
              <a:t>TB Europe Coalition</a:t>
            </a:r>
          </a:p>
          <a:p>
            <a:pPr algn="r" defTabSz="685800"/>
            <a:r>
              <a:rPr lang="en-US" sz="1350" dirty="0">
                <a:solidFill>
                  <a:srgbClr val="FFFFFF"/>
                </a:solidFill>
                <a:latin typeface="News Gothic"/>
              </a:rPr>
              <a:t>13 November 2019</a:t>
            </a:r>
          </a:p>
        </p:txBody>
      </p:sp>
      <p:grpSp>
        <p:nvGrpSpPr>
          <p:cNvPr id="11" name="Группа 10"/>
          <p:cNvGrpSpPr/>
          <p:nvPr/>
        </p:nvGrpSpPr>
        <p:grpSpPr>
          <a:xfrm>
            <a:off x="557784" y="4641946"/>
            <a:ext cx="1622059" cy="300082"/>
            <a:chOff x="955914" y="5792213"/>
            <a:chExt cx="2162745" cy="400109"/>
          </a:xfrm>
        </p:grpSpPr>
        <p:sp>
          <p:nvSpPr>
            <p:cNvPr id="4" name="Прямоугольник 3"/>
            <p:cNvSpPr/>
            <p:nvPr/>
          </p:nvSpPr>
          <p:spPr>
            <a:xfrm>
              <a:off x="1281062" y="5792213"/>
              <a:ext cx="1837597" cy="400109"/>
            </a:xfrm>
            <a:prstGeom prst="rect">
              <a:avLst/>
            </a:prstGeom>
          </p:spPr>
          <p:txBody>
            <a:bodyPr wrap="none">
              <a:spAutoFit/>
            </a:bodyPr>
            <a:lstStyle/>
            <a:p>
              <a:pPr defTabSz="685800"/>
              <a:r>
                <a:rPr lang="ru-RU" sz="1350" dirty="0">
                  <a:solidFill>
                    <a:srgbClr val="FFE500"/>
                  </a:solidFill>
                  <a:latin typeface="News Gothic"/>
                </a:rPr>
                <a:t>@TBECOALITION</a:t>
              </a:r>
            </a:p>
          </p:txBody>
        </p:sp>
        <p:pic>
          <p:nvPicPr>
            <p:cNvPr id="9" name="Рисунок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5914" y="5814305"/>
              <a:ext cx="325148" cy="325148"/>
            </a:xfrm>
            <a:prstGeom prst="rect">
              <a:avLst/>
            </a:prstGeom>
          </p:spPr>
        </p:pic>
      </p:grpSp>
      <p:grpSp>
        <p:nvGrpSpPr>
          <p:cNvPr id="12" name="Группа 11"/>
          <p:cNvGrpSpPr/>
          <p:nvPr/>
        </p:nvGrpSpPr>
        <p:grpSpPr>
          <a:xfrm>
            <a:off x="557784" y="5000104"/>
            <a:ext cx="2066026" cy="300082"/>
            <a:chOff x="955914" y="6269757"/>
            <a:chExt cx="2754701" cy="400109"/>
          </a:xfrm>
        </p:grpSpPr>
        <p:sp>
          <p:nvSpPr>
            <p:cNvPr id="5" name="Прямоугольник 4"/>
            <p:cNvSpPr/>
            <p:nvPr/>
          </p:nvSpPr>
          <p:spPr>
            <a:xfrm>
              <a:off x="1281062" y="6269757"/>
              <a:ext cx="2429553" cy="400109"/>
            </a:xfrm>
            <a:prstGeom prst="rect">
              <a:avLst/>
            </a:prstGeom>
          </p:spPr>
          <p:txBody>
            <a:bodyPr wrap="none">
              <a:spAutoFit/>
            </a:bodyPr>
            <a:lstStyle/>
            <a:p>
              <a:pPr defTabSz="685800"/>
              <a:r>
                <a:rPr lang="ru-RU" sz="1350" dirty="0">
                  <a:solidFill>
                    <a:srgbClr val="FFE500"/>
                  </a:solidFill>
                  <a:latin typeface="News Gothic"/>
                </a:rPr>
                <a:t>/ TBEUROPECOALITION</a:t>
              </a:r>
            </a:p>
          </p:txBody>
        </p:sp>
        <p:pic>
          <p:nvPicPr>
            <p:cNvPr id="10" name="Рисунок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5914" y="6291849"/>
              <a:ext cx="325148" cy="325148"/>
            </a:xfrm>
            <a:prstGeom prst="rect">
              <a:avLst/>
            </a:prstGeom>
          </p:spPr>
        </p:pic>
      </p:grpSp>
      <p:sp>
        <p:nvSpPr>
          <p:cNvPr id="2" name="TextBox 1">
            <a:extLst>
              <a:ext uri="{FF2B5EF4-FFF2-40B4-BE49-F238E27FC236}">
                <a16:creationId xmlns:a16="http://schemas.microsoft.com/office/drawing/2014/main" id="{4FFBC587-BC9F-764B-913F-715AE12E430A}"/>
              </a:ext>
            </a:extLst>
          </p:cNvPr>
          <p:cNvSpPr txBox="1"/>
          <p:nvPr/>
        </p:nvSpPr>
        <p:spPr>
          <a:xfrm>
            <a:off x="2032000" y="1828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80267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D3E65-F179-7B46-97EC-ABA30E7DFBC0}"/>
              </a:ext>
            </a:extLst>
          </p:cNvPr>
          <p:cNvSpPr>
            <a:spLocks noGrp="1"/>
          </p:cNvSpPr>
          <p:nvPr>
            <p:ph type="title"/>
          </p:nvPr>
        </p:nvSpPr>
        <p:spPr>
          <a:xfrm>
            <a:off x="474271" y="234498"/>
            <a:ext cx="8669729" cy="858032"/>
          </a:xfrm>
        </p:spPr>
        <p:txBody>
          <a:bodyPr>
            <a:normAutofit/>
          </a:bodyPr>
          <a:lstStyle/>
          <a:p>
            <a:r>
              <a:rPr lang="en-GB" sz="3200" b="1" dirty="0">
                <a:solidFill>
                  <a:srgbClr val="C00000"/>
                </a:solidFill>
              </a:rPr>
              <a:t>Survey of 30 countries regulatory environment</a:t>
            </a:r>
          </a:p>
        </p:txBody>
      </p:sp>
      <p:sp>
        <p:nvSpPr>
          <p:cNvPr id="3" name="Content Placeholder 2"/>
          <p:cNvSpPr>
            <a:spLocks noGrp="1"/>
          </p:cNvSpPr>
          <p:nvPr>
            <p:ph idx="1"/>
          </p:nvPr>
        </p:nvSpPr>
        <p:spPr>
          <a:xfrm>
            <a:off x="474271" y="1092530"/>
            <a:ext cx="8041079" cy="5084433"/>
          </a:xfrm>
        </p:spPr>
        <p:txBody>
          <a:bodyPr>
            <a:normAutofit/>
          </a:bodyPr>
          <a:lstStyle/>
          <a:p>
            <a:pPr marL="0" indent="0">
              <a:buNone/>
            </a:pPr>
            <a:r>
              <a:rPr lang="en-US" sz="2200" b="1" dirty="0"/>
              <a:t>ACCESS</a:t>
            </a:r>
            <a:endParaRPr lang="en-US" b="1" dirty="0"/>
          </a:p>
          <a:p>
            <a:r>
              <a:rPr lang="en-US" sz="1800" b="1" dirty="0">
                <a:solidFill>
                  <a:srgbClr val="C00000"/>
                </a:solidFill>
              </a:rPr>
              <a:t>Import waivers </a:t>
            </a:r>
            <a:r>
              <a:rPr lang="en-US" sz="1800" dirty="0"/>
              <a:t>for non locally registered drugs: </a:t>
            </a:r>
            <a:r>
              <a:rPr lang="en-US" sz="1800" b="1" dirty="0"/>
              <a:t>24/25 (</a:t>
            </a:r>
            <a:r>
              <a:rPr lang="en-GB" sz="1800" b="1" dirty="0"/>
              <a:t>96%) </a:t>
            </a:r>
            <a:endParaRPr lang="en-US" sz="1800" b="1" dirty="0"/>
          </a:p>
          <a:p>
            <a:r>
              <a:rPr lang="en-US" sz="1800" dirty="0"/>
              <a:t>Enrolled in the </a:t>
            </a:r>
            <a:r>
              <a:rPr lang="en-US" sz="1800" b="1" dirty="0">
                <a:solidFill>
                  <a:srgbClr val="C00000"/>
                </a:solidFill>
              </a:rPr>
              <a:t>WHO CRP</a:t>
            </a:r>
            <a:r>
              <a:rPr lang="en-US" sz="1800" dirty="0"/>
              <a:t>: </a:t>
            </a:r>
            <a:r>
              <a:rPr lang="en-US" sz="1800" b="1" dirty="0"/>
              <a:t>18/30 (60%), </a:t>
            </a:r>
            <a:r>
              <a:rPr lang="en-US" sz="1800" dirty="0"/>
              <a:t>with 78% of the countries having using it to register at least one HIV, TB or malaria drug </a:t>
            </a:r>
          </a:p>
          <a:p>
            <a:r>
              <a:rPr lang="en-US" sz="1800" dirty="0"/>
              <a:t>Allowing </a:t>
            </a:r>
            <a:r>
              <a:rPr lang="en-US" sz="1800" b="1" dirty="0">
                <a:solidFill>
                  <a:srgbClr val="C00000"/>
                </a:solidFill>
              </a:rPr>
              <a:t>expedited registration </a:t>
            </a:r>
            <a:r>
              <a:rPr lang="en-US" sz="1800" dirty="0"/>
              <a:t>(among those not participating in WHO CRP):</a:t>
            </a:r>
            <a:r>
              <a:rPr lang="en-US" sz="1800" dirty="0">
                <a:solidFill>
                  <a:srgbClr val="C00000"/>
                </a:solidFill>
              </a:rPr>
              <a:t> </a:t>
            </a:r>
            <a:r>
              <a:rPr lang="en-US" sz="1800" b="1" dirty="0"/>
              <a:t>2/10</a:t>
            </a:r>
            <a:r>
              <a:rPr lang="en-US" sz="1800" b="1" dirty="0">
                <a:solidFill>
                  <a:srgbClr val="C00000"/>
                </a:solidFill>
              </a:rPr>
              <a:t> </a:t>
            </a:r>
          </a:p>
          <a:p>
            <a:pPr lvl="1"/>
            <a:r>
              <a:rPr lang="en-GB" sz="1800" dirty="0"/>
              <a:t>But a number of countries are considering or will have change enacted soon</a:t>
            </a:r>
            <a:endParaRPr lang="en-US" sz="1800" b="1" dirty="0">
              <a:solidFill>
                <a:srgbClr val="C00000"/>
              </a:solidFill>
            </a:endParaRPr>
          </a:p>
          <a:p>
            <a:pPr marL="0" indent="0">
              <a:buNone/>
            </a:pPr>
            <a:r>
              <a:rPr lang="en-US" sz="2200" b="1" dirty="0"/>
              <a:t>AFFORDABILITY </a:t>
            </a:r>
          </a:p>
          <a:p>
            <a:r>
              <a:rPr lang="en-GB" sz="1800" b="1" dirty="0">
                <a:solidFill>
                  <a:srgbClr val="C00000"/>
                </a:solidFill>
              </a:rPr>
              <a:t>Transparency of tender process and final pricing</a:t>
            </a:r>
            <a:r>
              <a:rPr lang="en-GB" sz="1800" dirty="0"/>
              <a:t>: </a:t>
            </a:r>
            <a:r>
              <a:rPr lang="en-GB" sz="1800" b="1" dirty="0"/>
              <a:t>12/17 (71%)</a:t>
            </a:r>
          </a:p>
          <a:p>
            <a:r>
              <a:rPr lang="en-US" sz="1800" b="1" dirty="0">
                <a:solidFill>
                  <a:srgbClr val="C00000"/>
                </a:solidFill>
              </a:rPr>
              <a:t>International/regional price benchmark</a:t>
            </a:r>
            <a:r>
              <a:rPr lang="en-US" sz="1800" dirty="0">
                <a:solidFill>
                  <a:srgbClr val="C00000"/>
                </a:solidFill>
              </a:rPr>
              <a:t>:</a:t>
            </a:r>
            <a:r>
              <a:rPr lang="en-US" sz="1800" dirty="0"/>
              <a:t> </a:t>
            </a:r>
            <a:r>
              <a:rPr lang="en-US" sz="1800" b="1" dirty="0"/>
              <a:t>8/16 (50%) </a:t>
            </a:r>
          </a:p>
          <a:p>
            <a:r>
              <a:rPr lang="en-GB" sz="1800" b="1" dirty="0">
                <a:solidFill>
                  <a:srgbClr val="C00000"/>
                </a:solidFill>
              </a:rPr>
              <a:t>Domestic manufacturers get preferential scoring </a:t>
            </a:r>
            <a:r>
              <a:rPr lang="en-GB" sz="1800" dirty="0"/>
              <a:t>in national tenders over foreign manufacturers: </a:t>
            </a:r>
            <a:r>
              <a:rPr lang="en-GB" sz="1800" b="1" dirty="0"/>
              <a:t>11/14 (79%) </a:t>
            </a:r>
            <a:r>
              <a:rPr lang="en-GB" sz="1800" i="1" dirty="0"/>
              <a:t>(preference ranging from 15% up to 100%)</a:t>
            </a:r>
          </a:p>
          <a:p>
            <a:pPr marL="0" indent="0">
              <a:buNone/>
            </a:pPr>
            <a:r>
              <a:rPr lang="en-US" sz="1800" b="1" dirty="0"/>
              <a:t>QUALITY</a:t>
            </a:r>
          </a:p>
          <a:p>
            <a:r>
              <a:rPr lang="en-GB" sz="1800" b="1" dirty="0">
                <a:solidFill>
                  <a:srgbClr val="C00000"/>
                </a:solidFill>
              </a:rPr>
              <a:t>Restricted, prequalification-based </a:t>
            </a:r>
            <a:r>
              <a:rPr lang="en-GB" sz="1800" dirty="0"/>
              <a:t>tendering allowed in 9/17 (53%) countries</a:t>
            </a:r>
          </a:p>
          <a:p>
            <a:pPr marL="0" indent="0">
              <a:buNone/>
            </a:pPr>
            <a:endParaRPr lang="en-US" sz="1800" i="1" dirty="0"/>
          </a:p>
          <a:p>
            <a:pPr marL="0" indent="0">
              <a:buNone/>
            </a:pPr>
            <a:endParaRPr lang="en-US" sz="1800" dirty="0"/>
          </a:p>
        </p:txBody>
      </p:sp>
    </p:spTree>
    <p:extLst>
      <p:ext uri="{BB962C8B-B14F-4D97-AF65-F5344CB8AC3E}">
        <p14:creationId xmlns:p14="http://schemas.microsoft.com/office/powerpoint/2010/main" val="2224354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75FBF-B32D-9D4A-9E78-65B0664C87BD}"/>
              </a:ext>
            </a:extLst>
          </p:cNvPr>
          <p:cNvSpPr>
            <a:spLocks noGrp="1"/>
          </p:cNvSpPr>
          <p:nvPr>
            <p:ph type="title"/>
          </p:nvPr>
        </p:nvSpPr>
        <p:spPr/>
        <p:txBody>
          <a:bodyPr/>
          <a:lstStyle/>
          <a:p>
            <a:r>
              <a:rPr lang="en-GB" dirty="0"/>
              <a:t>What CS can do</a:t>
            </a:r>
          </a:p>
        </p:txBody>
      </p:sp>
      <p:sp>
        <p:nvSpPr>
          <p:cNvPr id="3" name="Content Placeholder 2">
            <a:extLst>
              <a:ext uri="{FF2B5EF4-FFF2-40B4-BE49-F238E27FC236}">
                <a16:creationId xmlns:a16="http://schemas.microsoft.com/office/drawing/2014/main" id="{AD96954C-243E-3F4E-A21F-B841507957A9}"/>
              </a:ext>
            </a:extLst>
          </p:cNvPr>
          <p:cNvSpPr>
            <a:spLocks noGrp="1"/>
          </p:cNvSpPr>
          <p:nvPr>
            <p:ph idx="1"/>
          </p:nvPr>
        </p:nvSpPr>
        <p:spPr/>
        <p:txBody>
          <a:bodyPr>
            <a:normAutofit/>
          </a:bodyPr>
          <a:lstStyle/>
          <a:p>
            <a:r>
              <a:rPr lang="en-US" dirty="0"/>
              <a:t>The main opportunity for advocacy: country dialogue processes on county allocations and funding request preparations </a:t>
            </a:r>
          </a:p>
          <a:p>
            <a:r>
              <a:rPr lang="en-US" dirty="0"/>
              <a:t>Each country should include discussions about co-financing. </a:t>
            </a:r>
          </a:p>
          <a:p>
            <a:r>
              <a:rPr lang="en-US" dirty="0"/>
              <a:t>Countries can request exceptions to co-financing</a:t>
            </a:r>
          </a:p>
          <a:p>
            <a:endParaRPr lang="en-GB" dirty="0"/>
          </a:p>
        </p:txBody>
      </p:sp>
      <p:sp>
        <p:nvSpPr>
          <p:cNvPr id="4" name="Slide Number Placeholder 3">
            <a:extLst>
              <a:ext uri="{FF2B5EF4-FFF2-40B4-BE49-F238E27FC236}">
                <a16:creationId xmlns:a16="http://schemas.microsoft.com/office/drawing/2014/main" id="{D92FC1CC-EE76-9948-9667-6324DDDF744B}"/>
              </a:ext>
            </a:extLst>
          </p:cNvPr>
          <p:cNvSpPr>
            <a:spLocks noGrp="1"/>
          </p:cNvSpPr>
          <p:nvPr>
            <p:ph type="sldNum" sz="quarter" idx="12"/>
          </p:nvPr>
        </p:nvSpPr>
        <p:spPr/>
        <p:txBody>
          <a:bodyPr/>
          <a:lstStyle/>
          <a:p>
            <a:fld id="{32C06E81-A944-274A-846E-05FC98FE5E84}" type="slidenum">
              <a:rPr lang="en-US" smtClean="0"/>
              <a:t>11</a:t>
            </a:fld>
            <a:endParaRPr lang="en-US"/>
          </a:p>
        </p:txBody>
      </p:sp>
    </p:spTree>
    <p:extLst>
      <p:ext uri="{BB962C8B-B14F-4D97-AF65-F5344CB8AC3E}">
        <p14:creationId xmlns:p14="http://schemas.microsoft.com/office/powerpoint/2010/main" val="1057085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03F42-F941-2B42-87B1-A7493B83488D}"/>
              </a:ext>
            </a:extLst>
          </p:cNvPr>
          <p:cNvSpPr>
            <a:spLocks noGrp="1"/>
          </p:cNvSpPr>
          <p:nvPr>
            <p:ph type="title"/>
          </p:nvPr>
        </p:nvSpPr>
        <p:spPr/>
        <p:txBody>
          <a:bodyPr/>
          <a:lstStyle/>
          <a:p>
            <a:r>
              <a:rPr lang="en-GB" dirty="0"/>
              <a:t> THANK YOU</a:t>
            </a:r>
            <a:br>
              <a:rPr lang="en-GB" dirty="0"/>
            </a:br>
            <a:endParaRPr lang="en-GB" dirty="0"/>
          </a:p>
        </p:txBody>
      </p:sp>
      <p:sp>
        <p:nvSpPr>
          <p:cNvPr id="3" name="Content Placeholder 2">
            <a:extLst>
              <a:ext uri="{FF2B5EF4-FFF2-40B4-BE49-F238E27FC236}">
                <a16:creationId xmlns:a16="http://schemas.microsoft.com/office/drawing/2014/main" id="{9ACCFF71-30C7-584B-A05F-82A3E5A35BF9}"/>
              </a:ext>
            </a:extLst>
          </p:cNvPr>
          <p:cNvSpPr>
            <a:spLocks noGrp="1"/>
          </p:cNvSpPr>
          <p:nvPr>
            <p:ph idx="1"/>
          </p:nvPr>
        </p:nvSpPr>
        <p:spPr/>
        <p:txBody>
          <a:bodyPr/>
          <a:lstStyle/>
          <a:p>
            <a:pPr marL="0" indent="0">
              <a:buNone/>
            </a:pPr>
            <a:r>
              <a:rPr lang="en-GB" dirty="0"/>
              <a:t> </a:t>
            </a:r>
          </a:p>
        </p:txBody>
      </p:sp>
      <p:sp>
        <p:nvSpPr>
          <p:cNvPr id="4" name="Slide Number Placeholder 3">
            <a:extLst>
              <a:ext uri="{FF2B5EF4-FFF2-40B4-BE49-F238E27FC236}">
                <a16:creationId xmlns:a16="http://schemas.microsoft.com/office/drawing/2014/main" id="{1E08FC70-7750-A847-AF05-F5D288B8129D}"/>
              </a:ext>
            </a:extLst>
          </p:cNvPr>
          <p:cNvSpPr>
            <a:spLocks noGrp="1"/>
          </p:cNvSpPr>
          <p:nvPr>
            <p:ph type="sldNum" sz="quarter" idx="12"/>
          </p:nvPr>
        </p:nvSpPr>
        <p:spPr/>
        <p:txBody>
          <a:bodyPr/>
          <a:lstStyle/>
          <a:p>
            <a:fld id="{32C06E81-A944-274A-846E-05FC98FE5E84}" type="slidenum">
              <a:rPr lang="en-US" smtClean="0"/>
              <a:t>12</a:t>
            </a:fld>
            <a:endParaRPr lang="en-US"/>
          </a:p>
        </p:txBody>
      </p:sp>
      <p:pic>
        <p:nvPicPr>
          <p:cNvPr id="5" name="Picture 4">
            <a:extLst>
              <a:ext uri="{FF2B5EF4-FFF2-40B4-BE49-F238E27FC236}">
                <a16:creationId xmlns:a16="http://schemas.microsoft.com/office/drawing/2014/main" id="{366E1E5E-DD16-EC47-A0E2-D3EF46044735}"/>
              </a:ext>
            </a:extLst>
          </p:cNvPr>
          <p:cNvPicPr>
            <a:picLocks noChangeAspect="1"/>
          </p:cNvPicPr>
          <p:nvPr/>
        </p:nvPicPr>
        <p:blipFill>
          <a:blip r:embed="rId2"/>
          <a:stretch>
            <a:fillRect/>
          </a:stretch>
        </p:blipFill>
        <p:spPr>
          <a:xfrm>
            <a:off x="4476749" y="365125"/>
            <a:ext cx="4500995" cy="6357841"/>
          </a:xfrm>
          <a:prstGeom prst="rect">
            <a:avLst/>
          </a:prstGeom>
        </p:spPr>
      </p:pic>
      <p:pic>
        <p:nvPicPr>
          <p:cNvPr id="6" name="Picture 5">
            <a:extLst>
              <a:ext uri="{FF2B5EF4-FFF2-40B4-BE49-F238E27FC236}">
                <a16:creationId xmlns:a16="http://schemas.microsoft.com/office/drawing/2014/main" id="{86F50134-2C8C-694C-AA19-E1926EF21145}"/>
              </a:ext>
            </a:extLst>
          </p:cNvPr>
          <p:cNvPicPr>
            <a:picLocks noChangeAspect="1"/>
          </p:cNvPicPr>
          <p:nvPr/>
        </p:nvPicPr>
        <p:blipFill>
          <a:blip r:embed="rId3"/>
          <a:stretch>
            <a:fillRect/>
          </a:stretch>
        </p:blipFill>
        <p:spPr>
          <a:xfrm>
            <a:off x="509897" y="1422400"/>
            <a:ext cx="3848100" cy="5435600"/>
          </a:xfrm>
          <a:prstGeom prst="rect">
            <a:avLst/>
          </a:prstGeom>
        </p:spPr>
      </p:pic>
      <p:sp>
        <p:nvSpPr>
          <p:cNvPr id="8" name="TextBox 7">
            <a:extLst>
              <a:ext uri="{FF2B5EF4-FFF2-40B4-BE49-F238E27FC236}">
                <a16:creationId xmlns:a16="http://schemas.microsoft.com/office/drawing/2014/main" id="{C2CCF5CB-592A-FF44-9BC3-746B4A1EBAA4}"/>
              </a:ext>
            </a:extLst>
          </p:cNvPr>
          <p:cNvSpPr txBox="1"/>
          <p:nvPr/>
        </p:nvSpPr>
        <p:spPr>
          <a:xfrm>
            <a:off x="819892" y="985600"/>
            <a:ext cx="2752292" cy="369332"/>
          </a:xfrm>
          <a:prstGeom prst="rect">
            <a:avLst/>
          </a:prstGeom>
          <a:noFill/>
        </p:spPr>
        <p:txBody>
          <a:bodyPr wrap="none" rtlCol="0">
            <a:spAutoFit/>
          </a:bodyPr>
          <a:lstStyle/>
          <a:p>
            <a:r>
              <a:rPr lang="en-US" dirty="0">
                <a:hlinkClick r:id="rId4"/>
              </a:rPr>
              <a:t>https://www.msfaccess.org</a:t>
            </a:r>
            <a:endParaRPr lang="en-GB" dirty="0"/>
          </a:p>
        </p:txBody>
      </p:sp>
    </p:spTree>
    <p:extLst>
      <p:ext uri="{BB962C8B-B14F-4D97-AF65-F5344CB8AC3E}">
        <p14:creationId xmlns:p14="http://schemas.microsoft.com/office/powerpoint/2010/main" val="1773902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46F2B7A-CC7E-B444-A022-7841E64B8BB1}"/>
              </a:ext>
            </a:extLst>
          </p:cNvPr>
          <p:cNvSpPr>
            <a:spLocks noGrp="1"/>
          </p:cNvSpPr>
          <p:nvPr>
            <p:ph type="title"/>
          </p:nvPr>
        </p:nvSpPr>
        <p:spPr/>
        <p:txBody>
          <a:bodyPr/>
          <a:lstStyle/>
          <a:p>
            <a:r>
              <a:rPr lang="en-GB" dirty="0"/>
              <a:t>Extra slides</a:t>
            </a:r>
          </a:p>
        </p:txBody>
      </p:sp>
      <p:sp>
        <p:nvSpPr>
          <p:cNvPr id="6" name="Text Placeholder 5">
            <a:extLst>
              <a:ext uri="{FF2B5EF4-FFF2-40B4-BE49-F238E27FC236}">
                <a16:creationId xmlns:a16="http://schemas.microsoft.com/office/drawing/2014/main" id="{40B99519-F599-3E4D-A7A3-43804C48495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863D31E-A08C-4E44-A7B3-E2E28458AD67}"/>
              </a:ext>
            </a:extLst>
          </p:cNvPr>
          <p:cNvSpPr>
            <a:spLocks noGrp="1"/>
          </p:cNvSpPr>
          <p:nvPr>
            <p:ph type="sldNum" sz="quarter" idx="12"/>
          </p:nvPr>
        </p:nvSpPr>
        <p:spPr/>
        <p:txBody>
          <a:bodyPr/>
          <a:lstStyle/>
          <a:p>
            <a:fld id="{32C06E81-A944-274A-846E-05FC98FE5E84}" type="slidenum">
              <a:rPr lang="en-US" smtClean="0"/>
              <a:t>13</a:t>
            </a:fld>
            <a:endParaRPr lang="en-US"/>
          </a:p>
        </p:txBody>
      </p:sp>
    </p:spTree>
    <p:extLst>
      <p:ext uri="{BB962C8B-B14F-4D97-AF65-F5344CB8AC3E}">
        <p14:creationId xmlns:p14="http://schemas.microsoft.com/office/powerpoint/2010/main" val="1890866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F715A-7F4E-214C-8185-23B18FBAA622}"/>
              </a:ext>
            </a:extLst>
          </p:cNvPr>
          <p:cNvSpPr>
            <a:spLocks noGrp="1"/>
          </p:cNvSpPr>
          <p:nvPr>
            <p:ph type="title"/>
          </p:nvPr>
        </p:nvSpPr>
        <p:spPr/>
        <p:txBody>
          <a:bodyPr>
            <a:normAutofit/>
          </a:bodyPr>
          <a:lstStyle/>
          <a:p>
            <a:r>
              <a:rPr lang="en-US" sz="3200" u="sng" dirty="0"/>
              <a:t>Forecasted</a:t>
            </a:r>
            <a:r>
              <a:rPr lang="en-US" sz="3200" dirty="0"/>
              <a:t> funding proposal windows</a:t>
            </a:r>
            <a:endParaRPr lang="en-GB" sz="3200" dirty="0"/>
          </a:p>
        </p:txBody>
      </p:sp>
      <p:sp>
        <p:nvSpPr>
          <p:cNvPr id="3" name="Content Placeholder 2">
            <a:extLst>
              <a:ext uri="{FF2B5EF4-FFF2-40B4-BE49-F238E27FC236}">
                <a16:creationId xmlns:a16="http://schemas.microsoft.com/office/drawing/2014/main" id="{F624A0BE-BC50-0540-BDA8-0A4A8627C786}"/>
              </a:ext>
            </a:extLst>
          </p:cNvPr>
          <p:cNvSpPr>
            <a:spLocks noGrp="1"/>
          </p:cNvSpPr>
          <p:nvPr>
            <p:ph idx="1"/>
          </p:nvPr>
        </p:nvSpPr>
        <p:spPr/>
        <p:txBody>
          <a:bodyPr>
            <a:normAutofit fontScale="85000" lnSpcReduction="20000"/>
          </a:bodyPr>
          <a:lstStyle/>
          <a:p>
            <a:pPr marL="0" indent="0">
              <a:buNone/>
            </a:pPr>
            <a:r>
              <a:rPr lang="en-GB" dirty="0">
                <a:latin typeface="Calibri" panose="020F0502020204030204" pitchFamily="34" charset="0"/>
                <a:cs typeface="Calibri" panose="020F0502020204030204" pitchFamily="34" charset="0"/>
              </a:rPr>
              <a:t>To note:</a:t>
            </a:r>
          </a:p>
          <a:p>
            <a:r>
              <a:rPr lang="en-GB" dirty="0">
                <a:latin typeface="Calibri" panose="020F0502020204030204" pitchFamily="34" charset="0"/>
                <a:cs typeface="Calibri" panose="020F0502020204030204" pitchFamily="34" charset="0"/>
              </a:rPr>
              <a:t>“These projections are based on internal estimates provided by Global Fund country teams as of end September 2019 and are likely to change.”</a:t>
            </a:r>
          </a:p>
          <a:p>
            <a:r>
              <a:rPr lang="en-GB" dirty="0">
                <a:latin typeface="Calibri" panose="020F0502020204030204" pitchFamily="34" charset="0"/>
                <a:cs typeface="Calibri" panose="020F0502020204030204" pitchFamily="34" charset="0"/>
              </a:rPr>
              <a:t> CCMs will be asked to register for a submission window in early 2020 after which these projections will be updated. "				</a:t>
            </a:r>
          </a:p>
          <a:p>
            <a:pPr marL="0" indent="0">
              <a:buNone/>
            </a:pPr>
            <a:endParaRPr lang="en-GB" dirty="0">
              <a:latin typeface="Calibri" panose="020F0502020204030204" pitchFamily="34" charset="0"/>
              <a:cs typeface="Calibri" panose="020F0502020204030204" pitchFamily="34" charset="0"/>
            </a:endParaRPr>
          </a:p>
          <a:p>
            <a:pPr marL="0" indent="0">
              <a:buNone/>
            </a:pPr>
            <a:r>
              <a:rPr lang="en-GB" b="1" dirty="0">
                <a:latin typeface="Calibri" panose="020F0502020204030204" pitchFamily="34" charset="0"/>
                <a:cs typeface="Calibri" panose="020F0502020204030204" pitchFamily="34" charset="0"/>
              </a:rPr>
              <a:t>Global Fund Session: What is New in the Next Funding Cycle 2020-2022?</a:t>
            </a:r>
          </a:p>
          <a:p>
            <a:pPr marL="0" indent="0">
              <a:buNone/>
            </a:pPr>
            <a:r>
              <a:rPr lang="en-GB" dirty="0">
                <a:latin typeface="Calibri" panose="020F0502020204030204" pitchFamily="34" charset="0"/>
                <a:cs typeface="Calibri" panose="020F0502020204030204" pitchFamily="34" charset="0"/>
              </a:rPr>
              <a:t>Thursday, October 31, 2019, 08.00-15.30</a:t>
            </a:r>
          </a:p>
          <a:p>
            <a:pPr marL="0" indent="0">
              <a:buNone/>
            </a:pPr>
            <a:r>
              <a:rPr lang="en-GB" dirty="0">
                <a:latin typeface="Calibri" panose="020F0502020204030204" pitchFamily="34" charset="0"/>
                <a:cs typeface="Calibri" panose="020F0502020204030204" pitchFamily="34" charset="0"/>
              </a:rPr>
              <a:t>Trident Hotel ,HITEC City, Hyderabad, India</a:t>
            </a:r>
          </a:p>
          <a:p>
            <a:pPr marL="0" indent="0">
              <a:buNone/>
            </a:pPr>
            <a:r>
              <a:rPr lang="en-GB" dirty="0">
                <a:latin typeface="Calibri" panose="020F0502020204030204" pitchFamily="34" charset="0"/>
                <a:cs typeface="Calibri" panose="020F0502020204030204" pitchFamily="34" charset="0"/>
              </a:rPr>
              <a:t>https://</a:t>
            </a:r>
            <a:r>
              <a:rPr lang="en-GB" dirty="0" err="1">
                <a:latin typeface="Calibri" panose="020F0502020204030204" pitchFamily="34" charset="0"/>
                <a:cs typeface="Calibri" panose="020F0502020204030204" pitchFamily="34" charset="0"/>
              </a:rPr>
              <a:t>bit.ly</a:t>
            </a:r>
            <a:r>
              <a:rPr lang="en-GB" dirty="0">
                <a:latin typeface="Calibri" panose="020F0502020204030204" pitchFamily="34" charset="0"/>
                <a:cs typeface="Calibri" panose="020F0502020204030204" pitchFamily="34" charset="0"/>
              </a:rPr>
              <a:t>/348cnzB		</a:t>
            </a:r>
          </a:p>
        </p:txBody>
      </p:sp>
      <p:sp>
        <p:nvSpPr>
          <p:cNvPr id="4" name="Slide Number Placeholder 3">
            <a:extLst>
              <a:ext uri="{FF2B5EF4-FFF2-40B4-BE49-F238E27FC236}">
                <a16:creationId xmlns:a16="http://schemas.microsoft.com/office/drawing/2014/main" id="{DC80E9C2-1BAA-9744-AF7E-12CB28371E46}"/>
              </a:ext>
            </a:extLst>
          </p:cNvPr>
          <p:cNvSpPr>
            <a:spLocks noGrp="1"/>
          </p:cNvSpPr>
          <p:nvPr>
            <p:ph type="sldNum" sz="quarter" idx="12"/>
          </p:nvPr>
        </p:nvSpPr>
        <p:spPr/>
        <p:txBody>
          <a:bodyPr/>
          <a:lstStyle/>
          <a:p>
            <a:fld id="{32C06E81-A944-274A-846E-05FC98FE5E84}" type="slidenum">
              <a:rPr lang="en-US" smtClean="0"/>
              <a:t>14</a:t>
            </a:fld>
            <a:endParaRPr lang="en-US"/>
          </a:p>
        </p:txBody>
      </p:sp>
    </p:spTree>
    <p:extLst>
      <p:ext uri="{BB962C8B-B14F-4D97-AF65-F5344CB8AC3E}">
        <p14:creationId xmlns:p14="http://schemas.microsoft.com/office/powerpoint/2010/main" val="3104371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7B87DF7-C610-7F4E-A550-3BAA9E5732A1}"/>
              </a:ext>
            </a:extLst>
          </p:cNvPr>
          <p:cNvSpPr>
            <a:spLocks noGrp="1"/>
          </p:cNvSpPr>
          <p:nvPr>
            <p:ph type="sldNum" sz="quarter" idx="12"/>
          </p:nvPr>
        </p:nvSpPr>
        <p:spPr/>
        <p:txBody>
          <a:bodyPr/>
          <a:lstStyle/>
          <a:p>
            <a:fld id="{32C06E81-A944-274A-846E-05FC98FE5E84}" type="slidenum">
              <a:rPr lang="en-US" sz="900" smtClean="0"/>
              <a:t>15</a:t>
            </a:fld>
            <a:endParaRPr lang="en-US" sz="900" dirty="0"/>
          </a:p>
        </p:txBody>
      </p:sp>
      <p:graphicFrame>
        <p:nvGraphicFramePr>
          <p:cNvPr id="7" name="Table 6">
            <a:extLst>
              <a:ext uri="{FF2B5EF4-FFF2-40B4-BE49-F238E27FC236}">
                <a16:creationId xmlns:a16="http://schemas.microsoft.com/office/drawing/2014/main" id="{7502B22C-0925-F140-A719-F6BBB06D153D}"/>
              </a:ext>
            </a:extLst>
          </p:cNvPr>
          <p:cNvGraphicFramePr>
            <a:graphicFrameLocks noGrp="1"/>
          </p:cNvGraphicFramePr>
          <p:nvPr/>
        </p:nvGraphicFramePr>
        <p:xfrm>
          <a:off x="320548" y="915307"/>
          <a:ext cx="4287075" cy="2838450"/>
        </p:xfrm>
        <a:graphic>
          <a:graphicData uri="http://schemas.openxmlformats.org/drawingml/2006/table">
            <a:tbl>
              <a:tblPr>
                <a:tableStyleId>{5C22544A-7EE6-4342-B048-85BDC9FD1C3A}</a:tableStyleId>
              </a:tblPr>
              <a:tblGrid>
                <a:gridCol w="384178">
                  <a:extLst>
                    <a:ext uri="{9D8B030D-6E8A-4147-A177-3AD203B41FA5}">
                      <a16:colId xmlns:a16="http://schemas.microsoft.com/office/drawing/2014/main" val="2869525565"/>
                    </a:ext>
                  </a:extLst>
                </a:gridCol>
                <a:gridCol w="2815848">
                  <a:extLst>
                    <a:ext uri="{9D8B030D-6E8A-4147-A177-3AD203B41FA5}">
                      <a16:colId xmlns:a16="http://schemas.microsoft.com/office/drawing/2014/main" val="3625337498"/>
                    </a:ext>
                  </a:extLst>
                </a:gridCol>
                <a:gridCol w="1087049">
                  <a:extLst>
                    <a:ext uri="{9D8B030D-6E8A-4147-A177-3AD203B41FA5}">
                      <a16:colId xmlns:a16="http://schemas.microsoft.com/office/drawing/2014/main" val="435254079"/>
                    </a:ext>
                  </a:extLst>
                </a:gridCol>
              </a:tblGrid>
              <a:tr h="177800">
                <a:tc>
                  <a:txBody>
                    <a:bodyPr/>
                    <a:lstStyle/>
                    <a:p>
                      <a:pPr algn="r" fontAlgn="b"/>
                      <a:r>
                        <a:rPr lang="en-US" sz="1800" b="1" u="none" strike="noStrike">
                          <a:effectLst/>
                          <a:latin typeface="Calibri" panose="020F0502020204030204" pitchFamily="34" charset="0"/>
                          <a:cs typeface="Calibri" panose="020F0502020204030204" pitchFamily="34" charset="0"/>
                        </a:rPr>
                        <a:t> </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Southern and Eastern Africa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 </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265044482"/>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Madagascar</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141896355"/>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a:effectLst/>
                          <a:latin typeface="Calibri" panose="020F0502020204030204" pitchFamily="34" charset="0"/>
                          <a:cs typeface="Calibri" panose="020F0502020204030204" pitchFamily="34" charset="0"/>
                        </a:rPr>
                        <a:t>Malawi</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688320659"/>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Mozambique</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564467139"/>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Namibia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263355632"/>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Tanzania</a:t>
                      </a:r>
                      <a:r>
                        <a:rPr lang="en-US" sz="1800" u="none" strike="noStrike" dirty="0">
                          <a:effectLst/>
                          <a:latin typeface="Calibri" panose="020F0502020204030204" pitchFamily="34" charset="0"/>
                          <a:cs typeface="Calibri" panose="020F0502020204030204" pitchFamily="34" charset="0"/>
                        </a:rPr>
                        <a:t> (United Republic)</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249345795"/>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Uganda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679247465"/>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Zambia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415686829"/>
                  </a:ext>
                </a:extLst>
              </a:tr>
              <a:tr h="247559">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Zanzibar</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990313395"/>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Zimbabwe</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791202440"/>
                  </a:ext>
                </a:extLst>
              </a:tr>
            </a:tbl>
          </a:graphicData>
        </a:graphic>
      </p:graphicFrame>
      <p:graphicFrame>
        <p:nvGraphicFramePr>
          <p:cNvPr id="8" name="Table 7">
            <a:extLst>
              <a:ext uri="{FF2B5EF4-FFF2-40B4-BE49-F238E27FC236}">
                <a16:creationId xmlns:a16="http://schemas.microsoft.com/office/drawing/2014/main" id="{53AE630D-439A-8F48-9256-A86A059B6765}"/>
              </a:ext>
            </a:extLst>
          </p:cNvPr>
          <p:cNvGraphicFramePr>
            <a:graphicFrameLocks noGrp="1"/>
          </p:cNvGraphicFramePr>
          <p:nvPr/>
        </p:nvGraphicFramePr>
        <p:xfrm>
          <a:off x="4880676" y="1225948"/>
          <a:ext cx="3990191" cy="3122295"/>
        </p:xfrm>
        <a:graphic>
          <a:graphicData uri="http://schemas.openxmlformats.org/drawingml/2006/table">
            <a:tbl>
              <a:tblPr>
                <a:tableStyleId>{5C22544A-7EE6-4342-B048-85BDC9FD1C3A}</a:tableStyleId>
              </a:tblPr>
              <a:tblGrid>
                <a:gridCol w="357573">
                  <a:extLst>
                    <a:ext uri="{9D8B030D-6E8A-4147-A177-3AD203B41FA5}">
                      <a16:colId xmlns:a16="http://schemas.microsoft.com/office/drawing/2014/main" val="2536202246"/>
                    </a:ext>
                  </a:extLst>
                </a:gridCol>
                <a:gridCol w="2620848">
                  <a:extLst>
                    <a:ext uri="{9D8B030D-6E8A-4147-A177-3AD203B41FA5}">
                      <a16:colId xmlns:a16="http://schemas.microsoft.com/office/drawing/2014/main" val="4289584216"/>
                    </a:ext>
                  </a:extLst>
                </a:gridCol>
                <a:gridCol w="1011770">
                  <a:extLst>
                    <a:ext uri="{9D8B030D-6E8A-4147-A177-3AD203B41FA5}">
                      <a16:colId xmlns:a16="http://schemas.microsoft.com/office/drawing/2014/main" val="2560051999"/>
                    </a:ext>
                  </a:extLst>
                </a:gridCol>
              </a:tblGrid>
              <a:tr h="277790">
                <a:tc>
                  <a:txBody>
                    <a:bodyPr/>
                    <a:lstStyle/>
                    <a:p>
                      <a:pPr algn="r" fontAlgn="b"/>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Western Africa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 </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450558505"/>
                  </a:ext>
                </a:extLst>
              </a:tr>
              <a:tr h="27779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Burkina Faso</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198099786"/>
                  </a:ext>
                </a:extLst>
              </a:tr>
              <a:tr h="27779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Côte d'Ivoire</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568044863"/>
                  </a:ext>
                </a:extLst>
              </a:tr>
              <a:tr h="27779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Gambia</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2017181991"/>
                  </a:ext>
                </a:extLst>
              </a:tr>
              <a:tr h="27779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Ghana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220476841"/>
                  </a:ext>
                </a:extLst>
              </a:tr>
              <a:tr h="27779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Guinea</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446737157"/>
                  </a:ext>
                </a:extLst>
              </a:tr>
              <a:tr h="27779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Guinea-Bissau</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543403975"/>
                  </a:ext>
                </a:extLst>
              </a:tr>
              <a:tr h="27779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Liberia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758504688"/>
                  </a:ext>
                </a:extLst>
              </a:tr>
              <a:tr h="27779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Mali</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690727978"/>
                  </a:ext>
                </a:extLst>
              </a:tr>
              <a:tr h="27779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Nigeria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967607575"/>
                  </a:ext>
                </a:extLst>
              </a:tr>
              <a:tr h="27779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Senegal</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152575526"/>
                  </a:ext>
                </a:extLst>
              </a:tr>
            </a:tbl>
          </a:graphicData>
        </a:graphic>
      </p:graphicFrame>
      <p:graphicFrame>
        <p:nvGraphicFramePr>
          <p:cNvPr id="9" name="Table 8">
            <a:extLst>
              <a:ext uri="{FF2B5EF4-FFF2-40B4-BE49-F238E27FC236}">
                <a16:creationId xmlns:a16="http://schemas.microsoft.com/office/drawing/2014/main" id="{BAC05E22-7D47-4941-B09D-615666D029EA}"/>
              </a:ext>
            </a:extLst>
          </p:cNvPr>
          <p:cNvGraphicFramePr>
            <a:graphicFrameLocks noGrp="1"/>
          </p:cNvGraphicFramePr>
          <p:nvPr/>
        </p:nvGraphicFramePr>
        <p:xfrm>
          <a:off x="320549" y="3883026"/>
          <a:ext cx="4287075" cy="2838450"/>
        </p:xfrm>
        <a:graphic>
          <a:graphicData uri="http://schemas.openxmlformats.org/drawingml/2006/table">
            <a:tbl>
              <a:tblPr>
                <a:tableStyleId>{5C22544A-7EE6-4342-B048-85BDC9FD1C3A}</a:tableStyleId>
              </a:tblPr>
              <a:tblGrid>
                <a:gridCol w="384178">
                  <a:extLst>
                    <a:ext uri="{9D8B030D-6E8A-4147-A177-3AD203B41FA5}">
                      <a16:colId xmlns:a16="http://schemas.microsoft.com/office/drawing/2014/main" val="1547167145"/>
                    </a:ext>
                  </a:extLst>
                </a:gridCol>
                <a:gridCol w="2815848">
                  <a:extLst>
                    <a:ext uri="{9D8B030D-6E8A-4147-A177-3AD203B41FA5}">
                      <a16:colId xmlns:a16="http://schemas.microsoft.com/office/drawing/2014/main" val="3760640907"/>
                    </a:ext>
                  </a:extLst>
                </a:gridCol>
                <a:gridCol w="1087049">
                  <a:extLst>
                    <a:ext uri="{9D8B030D-6E8A-4147-A177-3AD203B41FA5}">
                      <a16:colId xmlns:a16="http://schemas.microsoft.com/office/drawing/2014/main" val="3721188112"/>
                    </a:ext>
                  </a:extLst>
                </a:gridCol>
              </a:tblGrid>
              <a:tr h="177800">
                <a:tc>
                  <a:txBody>
                    <a:bodyPr/>
                    <a:lstStyle/>
                    <a:p>
                      <a:pPr algn="r" fontAlgn="b"/>
                      <a:r>
                        <a:rPr lang="en-US" sz="1800" u="none" strike="noStrike">
                          <a:effectLst/>
                          <a:latin typeface="Calibri" panose="020F0502020204030204" pitchFamily="34" charset="0"/>
                          <a:cs typeface="Calibri" panose="020F0502020204030204" pitchFamily="34" charset="0"/>
                        </a:rPr>
                        <a:t> </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Central Africa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 </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909578491"/>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Benin</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436119687"/>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Burundi</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483955340"/>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Cabo Verde</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a:t>
                      </a:r>
                      <a:r>
                        <a:rPr lang="en-US" sz="1800" i="0" u="none" strike="noStrike" dirty="0">
                          <a:effectLst/>
                          <a:latin typeface="Calibri" panose="020F0502020204030204" pitchFamily="34" charset="0"/>
                          <a:cs typeface="Calibri" panose="020F0502020204030204" pitchFamily="34" charset="0"/>
                        </a:rPr>
                        <a:t>multi</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441571732"/>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Cameroon</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793424387"/>
                  </a:ext>
                </a:extLst>
              </a:tr>
              <a:tr h="190500">
                <a:tc>
                  <a:txBody>
                    <a:bodyPr/>
                    <a:lstStyle/>
                    <a:p>
                      <a:pPr algn="r" fontAlgn="b"/>
                      <a:r>
                        <a:rPr lang="en-US" sz="1800" b="1" u="none" strike="noStrike">
                          <a:effectLst/>
                          <a:latin typeface="Calibri" panose="020F0502020204030204" pitchFamily="34" charset="0"/>
                          <a:cs typeface="Calibri" panose="020F0502020204030204" pitchFamily="34" charset="0"/>
                        </a:rPr>
                        <a:t>*</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Central African Republic</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469045088"/>
                  </a:ext>
                </a:extLst>
              </a:tr>
              <a:tr h="190500">
                <a:tc>
                  <a:txBody>
                    <a:bodyPr/>
                    <a:lstStyle/>
                    <a:p>
                      <a:pPr algn="r" fontAlgn="b"/>
                      <a:r>
                        <a:rPr lang="en-US" sz="1800" b="1" u="none" strike="noStrike">
                          <a:effectLst/>
                          <a:latin typeface="Calibri" panose="020F0502020204030204" pitchFamily="34" charset="0"/>
                          <a:cs typeface="Calibri" panose="020F0502020204030204" pitchFamily="34" charset="0"/>
                        </a:rPr>
                        <a:t>*</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Congo</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770908303"/>
                  </a:ext>
                </a:extLst>
              </a:tr>
              <a:tr h="190500">
                <a:tc>
                  <a:txBody>
                    <a:bodyPr/>
                    <a:lstStyle/>
                    <a:p>
                      <a:pPr algn="r" fontAlgn="b"/>
                      <a:r>
                        <a:rPr lang="en-US" sz="1800" b="1" u="none" strike="noStrike">
                          <a:effectLst/>
                          <a:latin typeface="Calibri" panose="020F0502020204030204" pitchFamily="34" charset="0"/>
                          <a:cs typeface="Calibri" panose="020F0502020204030204" pitchFamily="34" charset="0"/>
                        </a:rPr>
                        <a:t>*</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Congo (Democratic Republic)</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333519448"/>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Sao Tome and Principe</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a:t>
                      </a:r>
                      <a:r>
                        <a:rPr lang="en-US" sz="1800" i="0" u="none" strike="noStrike" dirty="0">
                          <a:effectLst/>
                          <a:latin typeface="Calibri" panose="020F0502020204030204" pitchFamily="34" charset="0"/>
                          <a:cs typeface="Calibri" panose="020F0502020204030204" pitchFamily="34" charset="0"/>
                        </a:rPr>
                        <a:t>multi</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2624250999"/>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Togo</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671956326"/>
                  </a:ext>
                </a:extLst>
              </a:tr>
            </a:tbl>
          </a:graphicData>
        </a:graphic>
      </p:graphicFrame>
      <p:graphicFrame>
        <p:nvGraphicFramePr>
          <p:cNvPr id="11" name="Table 10">
            <a:extLst>
              <a:ext uri="{FF2B5EF4-FFF2-40B4-BE49-F238E27FC236}">
                <a16:creationId xmlns:a16="http://schemas.microsoft.com/office/drawing/2014/main" id="{54946859-194C-E440-B615-2364D83B52D8}"/>
              </a:ext>
            </a:extLst>
          </p:cNvPr>
          <p:cNvGraphicFramePr>
            <a:graphicFrameLocks noGrp="1"/>
          </p:cNvGraphicFramePr>
          <p:nvPr/>
        </p:nvGraphicFramePr>
        <p:xfrm>
          <a:off x="4880676" y="4734561"/>
          <a:ext cx="3990191" cy="1986915"/>
        </p:xfrm>
        <a:graphic>
          <a:graphicData uri="http://schemas.openxmlformats.org/drawingml/2006/table">
            <a:tbl>
              <a:tblPr>
                <a:tableStyleId>{5C22544A-7EE6-4342-B048-85BDC9FD1C3A}</a:tableStyleId>
              </a:tblPr>
              <a:tblGrid>
                <a:gridCol w="357573">
                  <a:extLst>
                    <a:ext uri="{9D8B030D-6E8A-4147-A177-3AD203B41FA5}">
                      <a16:colId xmlns:a16="http://schemas.microsoft.com/office/drawing/2014/main" val="3592589315"/>
                    </a:ext>
                  </a:extLst>
                </a:gridCol>
                <a:gridCol w="2620848">
                  <a:extLst>
                    <a:ext uri="{9D8B030D-6E8A-4147-A177-3AD203B41FA5}">
                      <a16:colId xmlns:a16="http://schemas.microsoft.com/office/drawing/2014/main" val="1910745791"/>
                    </a:ext>
                  </a:extLst>
                </a:gridCol>
                <a:gridCol w="1011770">
                  <a:extLst>
                    <a:ext uri="{9D8B030D-6E8A-4147-A177-3AD203B41FA5}">
                      <a16:colId xmlns:a16="http://schemas.microsoft.com/office/drawing/2014/main" val="772119140"/>
                    </a:ext>
                  </a:extLst>
                </a:gridCol>
              </a:tblGrid>
              <a:tr h="131948">
                <a:tc>
                  <a:txBody>
                    <a:bodyPr/>
                    <a:lstStyle/>
                    <a:p>
                      <a:pPr algn="r" fontAlgn="b"/>
                      <a:r>
                        <a:rPr lang="en-US" sz="1800" u="none" strike="noStrike">
                          <a:effectLst/>
                          <a:latin typeface="Calibri" panose="020F0502020204030204" pitchFamily="34" charset="0"/>
                          <a:cs typeface="Calibri" panose="020F0502020204030204" pitchFamily="34" charset="0"/>
                        </a:rPr>
                        <a:t> </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Middle East &amp; North Africa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 </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220987198"/>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Djibouti</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a:t>
                      </a:r>
                      <a:r>
                        <a:rPr lang="en-US" sz="1800" i="1" u="none" strike="noStrike" dirty="0">
                          <a:effectLst/>
                          <a:latin typeface="Calibri" panose="020F0502020204030204" pitchFamily="34" charset="0"/>
                          <a:cs typeface="Calibri" panose="020F0502020204030204" pitchFamily="34" charset="0"/>
                        </a:rPr>
                        <a:t>multi</a:t>
                      </a:r>
                      <a:endParaRPr lang="en-US" sz="1800" b="0" i="1"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400465347"/>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Eritrea</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779783029"/>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Morocco</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657934260"/>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Somalia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923251357"/>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South Sudan</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225157828"/>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Sudan</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4180457961"/>
                  </a:ext>
                </a:extLst>
              </a:tr>
            </a:tbl>
          </a:graphicData>
        </a:graphic>
      </p:graphicFrame>
      <p:graphicFrame>
        <p:nvGraphicFramePr>
          <p:cNvPr id="12" name="Table 11">
            <a:extLst>
              <a:ext uri="{FF2B5EF4-FFF2-40B4-BE49-F238E27FC236}">
                <a16:creationId xmlns:a16="http://schemas.microsoft.com/office/drawing/2014/main" id="{8DA08693-E04D-EA43-8672-DA1933404EEB}"/>
              </a:ext>
            </a:extLst>
          </p:cNvPr>
          <p:cNvGraphicFramePr>
            <a:graphicFrameLocks noGrp="1"/>
          </p:cNvGraphicFramePr>
          <p:nvPr/>
        </p:nvGraphicFramePr>
        <p:xfrm>
          <a:off x="4883149" y="271940"/>
          <a:ext cx="3987718" cy="567690"/>
        </p:xfrm>
        <a:graphic>
          <a:graphicData uri="http://schemas.openxmlformats.org/drawingml/2006/table">
            <a:tbl>
              <a:tblPr>
                <a:tableStyleId>{5C22544A-7EE6-4342-B048-85BDC9FD1C3A}</a:tableStyleId>
              </a:tblPr>
              <a:tblGrid>
                <a:gridCol w="1339603">
                  <a:extLst>
                    <a:ext uri="{9D8B030D-6E8A-4147-A177-3AD203B41FA5}">
                      <a16:colId xmlns:a16="http://schemas.microsoft.com/office/drawing/2014/main" val="2973882265"/>
                    </a:ext>
                  </a:extLst>
                </a:gridCol>
                <a:gridCol w="2648115">
                  <a:extLst>
                    <a:ext uri="{9D8B030D-6E8A-4147-A177-3AD203B41FA5}">
                      <a16:colId xmlns:a16="http://schemas.microsoft.com/office/drawing/2014/main" val="2586043477"/>
                    </a:ext>
                  </a:extLst>
                </a:gridCol>
              </a:tblGrid>
              <a:tr h="272252">
                <a:tc>
                  <a:txBody>
                    <a:bodyPr/>
                    <a:lstStyle/>
                    <a:p>
                      <a:pPr algn="l" fontAlgn="b"/>
                      <a:r>
                        <a:rPr lang="en-US" sz="1800" b="1" u="none" strike="noStrike" dirty="0">
                          <a:effectLst/>
                        </a:rPr>
                        <a:t>Window 1</a:t>
                      </a:r>
                      <a:endParaRPr lang="en-US" sz="1800" b="1" i="0" u="none" strike="noStrike" dirty="0">
                        <a:solidFill>
                          <a:srgbClr val="FFFFFF"/>
                        </a:solidFill>
                        <a:effectLst/>
                        <a:latin typeface="Calibri" panose="020F0502020204030204" pitchFamily="34" charset="0"/>
                      </a:endParaRPr>
                    </a:p>
                  </a:txBody>
                  <a:tcPr marL="9525" marR="9525" marT="9525" marB="0" anchor="b"/>
                </a:tc>
                <a:tc>
                  <a:txBody>
                    <a:bodyPr/>
                    <a:lstStyle/>
                    <a:p>
                      <a:pPr algn="l" fontAlgn="b"/>
                      <a:r>
                        <a:rPr lang="en-US" sz="1800" b="1" u="none" strike="noStrike" dirty="0">
                          <a:effectLst/>
                        </a:rPr>
                        <a:t>DUE 23 March 2020</a:t>
                      </a:r>
                      <a:endParaRPr lang="en-US" sz="1800" b="1" i="0" u="none" strike="noStrike" dirty="0">
                        <a:solidFill>
                          <a:srgbClr val="FFFFFF"/>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75256685"/>
                  </a:ext>
                </a:extLst>
              </a:tr>
              <a:tr h="272252">
                <a:tc>
                  <a:txBody>
                    <a:bodyPr/>
                    <a:lstStyle/>
                    <a:p>
                      <a:pPr algn="l" fontAlgn="b"/>
                      <a:r>
                        <a:rPr lang="en-US" sz="1800" b="1" i="0" u="none" strike="noStrike" dirty="0">
                          <a:solidFill>
                            <a:schemeClr val="tx1"/>
                          </a:solidFill>
                          <a:effectLst/>
                          <a:latin typeface="Calibri" panose="020F0502020204030204" pitchFamily="34" charset="0"/>
                        </a:rPr>
                        <a:t>Window 2</a:t>
                      </a:r>
                    </a:p>
                  </a:txBody>
                  <a:tcPr marL="9525" marR="9525" marT="9525" marB="0" anchor="b"/>
                </a:tc>
                <a:tc>
                  <a:txBody>
                    <a:bodyPr/>
                    <a:lstStyle/>
                    <a:p>
                      <a:pPr algn="l" fontAlgn="b"/>
                      <a:r>
                        <a:rPr lang="en-US" sz="1800" b="1" i="0" u="none" strike="noStrike" dirty="0">
                          <a:solidFill>
                            <a:schemeClr val="tx1"/>
                          </a:solidFill>
                          <a:effectLst/>
                          <a:latin typeface="Calibri" panose="020F0502020204030204" pitchFamily="34" charset="0"/>
                        </a:rPr>
                        <a:t>DUE 25 MAY 2020</a:t>
                      </a:r>
                    </a:p>
                  </a:txBody>
                  <a:tcPr marL="9525" marR="9525" marT="9525" marB="0" anchor="b"/>
                </a:tc>
                <a:extLst>
                  <a:ext uri="{0D108BD9-81ED-4DB2-BD59-A6C34878D82A}">
                    <a16:rowId xmlns:a16="http://schemas.microsoft.com/office/drawing/2014/main" val="22613443"/>
                  </a:ext>
                </a:extLst>
              </a:tr>
            </a:tbl>
          </a:graphicData>
        </a:graphic>
      </p:graphicFrame>
      <p:sp>
        <p:nvSpPr>
          <p:cNvPr id="13" name="Title 1">
            <a:extLst>
              <a:ext uri="{FF2B5EF4-FFF2-40B4-BE49-F238E27FC236}">
                <a16:creationId xmlns:a16="http://schemas.microsoft.com/office/drawing/2014/main" id="{66713488-B190-504D-94B8-EB94567E64FB}"/>
              </a:ext>
            </a:extLst>
          </p:cNvPr>
          <p:cNvSpPr txBox="1">
            <a:spLocks/>
          </p:cNvSpPr>
          <p:nvPr/>
        </p:nvSpPr>
        <p:spPr>
          <a:xfrm>
            <a:off x="320548" y="132706"/>
            <a:ext cx="3800846" cy="84615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 sz="2000" b="1" dirty="0">
                <a:solidFill>
                  <a:srgbClr val="FF0000"/>
                </a:solidFill>
                <a:latin typeface="Arial"/>
                <a:ea typeface="Arial"/>
                <a:cs typeface="Arial"/>
                <a:sym typeface="Arial"/>
              </a:rPr>
              <a:t>Global Fund proposal windows (estimated)</a:t>
            </a:r>
            <a:endParaRPr lang="en-GB" sz="2000" b="1" dirty="0">
              <a:solidFill>
                <a:srgbClr val="FF0000"/>
              </a:solidFill>
            </a:endParaRPr>
          </a:p>
        </p:txBody>
      </p:sp>
    </p:spTree>
    <p:extLst>
      <p:ext uri="{BB962C8B-B14F-4D97-AF65-F5344CB8AC3E}">
        <p14:creationId xmlns:p14="http://schemas.microsoft.com/office/powerpoint/2010/main" val="1784364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DECE02-91E9-D34F-B429-AFB53714E473}"/>
              </a:ext>
            </a:extLst>
          </p:cNvPr>
          <p:cNvSpPr>
            <a:spLocks noGrp="1"/>
          </p:cNvSpPr>
          <p:nvPr>
            <p:ph type="sldNum" sz="quarter" idx="12"/>
          </p:nvPr>
        </p:nvSpPr>
        <p:spPr/>
        <p:txBody>
          <a:bodyPr/>
          <a:lstStyle/>
          <a:p>
            <a:fld id="{32C06E81-A944-274A-846E-05FC98FE5E84}" type="slidenum">
              <a:rPr lang="en-US" smtClean="0"/>
              <a:t>16</a:t>
            </a:fld>
            <a:endParaRPr lang="en-US"/>
          </a:p>
        </p:txBody>
      </p:sp>
      <p:graphicFrame>
        <p:nvGraphicFramePr>
          <p:cNvPr id="4" name="Table 3">
            <a:extLst>
              <a:ext uri="{FF2B5EF4-FFF2-40B4-BE49-F238E27FC236}">
                <a16:creationId xmlns:a16="http://schemas.microsoft.com/office/drawing/2014/main" id="{581E561C-4989-7B48-9541-B5B701797ABC}"/>
              </a:ext>
            </a:extLst>
          </p:cNvPr>
          <p:cNvGraphicFramePr>
            <a:graphicFrameLocks noGrp="1"/>
          </p:cNvGraphicFramePr>
          <p:nvPr/>
        </p:nvGraphicFramePr>
        <p:xfrm>
          <a:off x="427429" y="1082799"/>
          <a:ext cx="4227698" cy="1693545"/>
        </p:xfrm>
        <a:graphic>
          <a:graphicData uri="http://schemas.openxmlformats.org/drawingml/2006/table">
            <a:tbl>
              <a:tblPr>
                <a:tableStyleId>{5C22544A-7EE6-4342-B048-85BDC9FD1C3A}</a:tableStyleId>
              </a:tblPr>
              <a:tblGrid>
                <a:gridCol w="378857">
                  <a:extLst>
                    <a:ext uri="{9D8B030D-6E8A-4147-A177-3AD203B41FA5}">
                      <a16:colId xmlns:a16="http://schemas.microsoft.com/office/drawing/2014/main" val="206701806"/>
                    </a:ext>
                  </a:extLst>
                </a:gridCol>
                <a:gridCol w="2776848">
                  <a:extLst>
                    <a:ext uri="{9D8B030D-6E8A-4147-A177-3AD203B41FA5}">
                      <a16:colId xmlns:a16="http://schemas.microsoft.com/office/drawing/2014/main" val="2139430829"/>
                    </a:ext>
                  </a:extLst>
                </a:gridCol>
                <a:gridCol w="1071993">
                  <a:extLst>
                    <a:ext uri="{9D8B030D-6E8A-4147-A177-3AD203B41FA5}">
                      <a16:colId xmlns:a16="http://schemas.microsoft.com/office/drawing/2014/main" val="3333975658"/>
                    </a:ext>
                  </a:extLst>
                </a:gridCol>
              </a:tblGrid>
              <a:tr h="177800">
                <a:tc>
                  <a:txBody>
                    <a:bodyPr/>
                    <a:lstStyle/>
                    <a:p>
                      <a:pPr algn="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dirty="0">
                          <a:effectLst/>
                        </a:rPr>
                        <a:t>Eastern Europe &amp; Central Asia</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a:effectLst/>
                        </a:rPr>
                        <a:t> </a:t>
                      </a:r>
                      <a:endParaRPr lang="en-US" sz="1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74093781"/>
                  </a:ext>
                </a:extLst>
              </a:tr>
              <a:tr h="190500">
                <a:tc>
                  <a:txBody>
                    <a:bodyPr/>
                    <a:lstStyle/>
                    <a:p>
                      <a:pPr algn="r" fontAlgn="b"/>
                      <a:r>
                        <a:rPr lang="en-US" sz="1800" u="none" strike="noStrike">
                          <a:effectLst/>
                        </a:rPr>
                        <a:t>*</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a:effectLst/>
                        </a:rPr>
                        <a:t>Azerbaijan</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2  HIV/TB</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98422674"/>
                  </a:ext>
                </a:extLst>
              </a:tr>
              <a:tr h="190500">
                <a:tc>
                  <a:txBody>
                    <a:bodyPr/>
                    <a:lstStyle/>
                    <a:p>
                      <a:pPr algn="r" fontAlgn="b"/>
                      <a:r>
                        <a:rPr lang="en-US" sz="1800" u="none" strike="noStrike">
                          <a:effectLst/>
                        </a:rPr>
                        <a:t>*</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Kyrgyzstan</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1 HIV/TB</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98710761"/>
                  </a:ext>
                </a:extLst>
              </a:tr>
              <a:tr h="190500">
                <a:tc>
                  <a:txBody>
                    <a:bodyPr/>
                    <a:lstStyle/>
                    <a:p>
                      <a:pPr algn="r" fontAlgn="b"/>
                      <a:r>
                        <a:rPr lang="en-US" sz="1800" u="none" strike="noStrike">
                          <a:effectLst/>
                        </a:rPr>
                        <a:t>*</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a:effectLst/>
                        </a:rPr>
                        <a:t>Moldova</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1 HIV/TB</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94830476"/>
                  </a:ext>
                </a:extLst>
              </a:tr>
              <a:tr h="190500">
                <a:tc>
                  <a:txBody>
                    <a:bodyPr/>
                    <a:lstStyle/>
                    <a:p>
                      <a:pPr algn="r" fontAlgn="b"/>
                      <a:r>
                        <a:rPr lang="en-US" sz="1800" u="none" strike="noStrike">
                          <a:effectLst/>
                        </a:rPr>
                        <a:t>*</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a:effectLst/>
                        </a:rPr>
                        <a:t>Ukraine</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1 HIV/TB</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09862049"/>
                  </a:ext>
                </a:extLst>
              </a:tr>
            </a:tbl>
          </a:graphicData>
        </a:graphic>
      </p:graphicFrame>
      <p:graphicFrame>
        <p:nvGraphicFramePr>
          <p:cNvPr id="6" name="Table 5">
            <a:extLst>
              <a:ext uri="{FF2B5EF4-FFF2-40B4-BE49-F238E27FC236}">
                <a16:creationId xmlns:a16="http://schemas.microsoft.com/office/drawing/2014/main" id="{A569AF47-B721-6047-BA19-053C88165E07}"/>
              </a:ext>
            </a:extLst>
          </p:cNvPr>
          <p:cNvGraphicFramePr>
            <a:graphicFrameLocks noGrp="1"/>
          </p:cNvGraphicFramePr>
          <p:nvPr/>
        </p:nvGraphicFramePr>
        <p:xfrm>
          <a:off x="4902199" y="702994"/>
          <a:ext cx="4137630" cy="4815840"/>
        </p:xfrm>
        <a:graphic>
          <a:graphicData uri="http://schemas.openxmlformats.org/drawingml/2006/table">
            <a:tbl>
              <a:tblPr>
                <a:tableStyleId>{5C22544A-7EE6-4342-B048-85BDC9FD1C3A}</a:tableStyleId>
              </a:tblPr>
              <a:tblGrid>
                <a:gridCol w="370786">
                  <a:extLst>
                    <a:ext uri="{9D8B030D-6E8A-4147-A177-3AD203B41FA5}">
                      <a16:colId xmlns:a16="http://schemas.microsoft.com/office/drawing/2014/main" val="1874564578"/>
                    </a:ext>
                  </a:extLst>
                </a:gridCol>
                <a:gridCol w="2876359">
                  <a:extLst>
                    <a:ext uri="{9D8B030D-6E8A-4147-A177-3AD203B41FA5}">
                      <a16:colId xmlns:a16="http://schemas.microsoft.com/office/drawing/2014/main" val="1499322099"/>
                    </a:ext>
                  </a:extLst>
                </a:gridCol>
                <a:gridCol w="890485">
                  <a:extLst>
                    <a:ext uri="{9D8B030D-6E8A-4147-A177-3AD203B41FA5}">
                      <a16:colId xmlns:a16="http://schemas.microsoft.com/office/drawing/2014/main" val="1048223519"/>
                    </a:ext>
                  </a:extLst>
                </a:gridCol>
              </a:tblGrid>
              <a:tr h="177800">
                <a:tc>
                  <a:txBody>
                    <a:bodyPr/>
                    <a:lstStyle/>
                    <a:p>
                      <a:pPr algn="r" fontAlgn="b"/>
                      <a:r>
                        <a:rPr lang="en-US" sz="1800" u="none" strike="noStrike">
                          <a:effectLst/>
                          <a:latin typeface="Calibri" panose="020F0502020204030204" pitchFamily="34" charset="0"/>
                          <a:cs typeface="Calibri" panose="020F0502020204030204" pitchFamily="34" charset="0"/>
                        </a:rPr>
                        <a:t> </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South &amp; Southeast Asia</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 </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895632512"/>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Pakistan</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864292372"/>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Afghanistan</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971040690"/>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Bangladesh</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930305087"/>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Cambodia</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2736845908"/>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India</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531845627"/>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Indonesia</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4055289969"/>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Lao (Peoples Democratic Republic)</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699479483"/>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Mongolia</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2656569545"/>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Myanmar</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253641783"/>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Papua New Guinea</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4063615513"/>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Philippines</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371726990"/>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Solomon Islands</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289481882"/>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Thailand</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 </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447780045"/>
                  </a:ext>
                </a:extLst>
              </a:tr>
              <a:tr h="190500">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Timor-Leste</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520037718"/>
                  </a:ext>
                </a:extLst>
              </a:tr>
              <a:tr h="190500">
                <a:tc>
                  <a:txBody>
                    <a:bodyPr/>
                    <a:lstStyle/>
                    <a:p>
                      <a:pPr algn="r" fontAlgn="b"/>
                      <a:r>
                        <a:rPr lang="en-US" sz="1800" u="none" strike="noStrike">
                          <a:effectLst/>
                          <a:latin typeface="Calibri" panose="020F0502020204030204" pitchFamily="34" charset="0"/>
                          <a:cs typeface="Calibri" panose="020F0502020204030204" pitchFamily="34" charset="0"/>
                        </a:rPr>
                        <a:t>*</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Viet Nam</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2 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058401765"/>
                  </a:ext>
                </a:extLst>
              </a:tr>
            </a:tbl>
          </a:graphicData>
        </a:graphic>
      </p:graphicFrame>
      <p:graphicFrame>
        <p:nvGraphicFramePr>
          <p:cNvPr id="7" name="Table 6">
            <a:extLst>
              <a:ext uri="{FF2B5EF4-FFF2-40B4-BE49-F238E27FC236}">
                <a16:creationId xmlns:a16="http://schemas.microsoft.com/office/drawing/2014/main" id="{B979C96C-A1A3-A64A-A4E2-122BB5561D1B}"/>
              </a:ext>
            </a:extLst>
          </p:cNvPr>
          <p:cNvGraphicFramePr>
            <a:graphicFrameLocks noGrp="1"/>
          </p:cNvGraphicFramePr>
          <p:nvPr/>
        </p:nvGraphicFramePr>
        <p:xfrm>
          <a:off x="427429" y="3624860"/>
          <a:ext cx="4227698" cy="675188"/>
        </p:xfrm>
        <a:graphic>
          <a:graphicData uri="http://schemas.openxmlformats.org/drawingml/2006/table">
            <a:tbl>
              <a:tblPr>
                <a:tableStyleId>{5C22544A-7EE6-4342-B048-85BDC9FD1C3A}</a:tableStyleId>
              </a:tblPr>
              <a:tblGrid>
                <a:gridCol w="378857">
                  <a:extLst>
                    <a:ext uri="{9D8B030D-6E8A-4147-A177-3AD203B41FA5}">
                      <a16:colId xmlns:a16="http://schemas.microsoft.com/office/drawing/2014/main" val="43212298"/>
                    </a:ext>
                  </a:extLst>
                </a:gridCol>
                <a:gridCol w="2776848">
                  <a:extLst>
                    <a:ext uri="{9D8B030D-6E8A-4147-A177-3AD203B41FA5}">
                      <a16:colId xmlns:a16="http://schemas.microsoft.com/office/drawing/2014/main" val="111733099"/>
                    </a:ext>
                  </a:extLst>
                </a:gridCol>
                <a:gridCol w="1071993">
                  <a:extLst>
                    <a:ext uri="{9D8B030D-6E8A-4147-A177-3AD203B41FA5}">
                      <a16:colId xmlns:a16="http://schemas.microsoft.com/office/drawing/2014/main" val="2495499357"/>
                    </a:ext>
                  </a:extLst>
                </a:gridCol>
              </a:tblGrid>
              <a:tr h="198995">
                <a:tc>
                  <a:txBody>
                    <a:bodyPr/>
                    <a:lstStyle/>
                    <a:p>
                      <a:pPr algn="r" fontAlgn="b"/>
                      <a:r>
                        <a:rPr lang="en-US" sz="1800" u="none" strike="noStrike">
                          <a:effectLst/>
                          <a:latin typeface="Calibri" panose="020F0502020204030204" pitchFamily="34" charset="0"/>
                          <a:cs typeface="Calibri" panose="020F0502020204030204" pitchFamily="34" charset="0"/>
                        </a:rPr>
                        <a:t> </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b="1" u="none" strike="noStrike" dirty="0">
                          <a:effectLst/>
                          <a:latin typeface="Calibri" panose="020F0502020204030204" pitchFamily="34" charset="0"/>
                          <a:cs typeface="Calibri" panose="020F0502020204030204" pitchFamily="34" charset="0"/>
                        </a:rPr>
                        <a:t>Latin America &amp; Caribbean</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 </a:t>
                      </a:r>
                      <a:endParaRPr lang="en-US" sz="1800" b="1"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1031570762"/>
                  </a:ext>
                </a:extLst>
              </a:tr>
              <a:tr h="391343">
                <a:tc>
                  <a:txBody>
                    <a:bodyPr/>
                    <a:lstStyle/>
                    <a:p>
                      <a:pPr algn="r" fontAlgn="b"/>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a:effectLst/>
                          <a:latin typeface="Calibri" panose="020F0502020204030204" pitchFamily="34" charset="0"/>
                          <a:cs typeface="Calibri" panose="020F0502020204030204" pitchFamily="34" charset="0"/>
                        </a:rPr>
                        <a:t>Haiti</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cs typeface="Calibri" panose="020F0502020204030204" pitchFamily="34" charset="0"/>
                        </a:rPr>
                        <a:t>1 HIV/TB</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tc>
                <a:extLst>
                  <a:ext uri="{0D108BD9-81ED-4DB2-BD59-A6C34878D82A}">
                    <a16:rowId xmlns:a16="http://schemas.microsoft.com/office/drawing/2014/main" val="3532322886"/>
                  </a:ext>
                </a:extLst>
              </a:tr>
            </a:tbl>
          </a:graphicData>
        </a:graphic>
      </p:graphicFrame>
      <p:graphicFrame>
        <p:nvGraphicFramePr>
          <p:cNvPr id="8" name="Table 7">
            <a:extLst>
              <a:ext uri="{FF2B5EF4-FFF2-40B4-BE49-F238E27FC236}">
                <a16:creationId xmlns:a16="http://schemas.microsoft.com/office/drawing/2014/main" id="{E6185E8F-3C83-724D-9AA2-A1041C52DA52}"/>
              </a:ext>
            </a:extLst>
          </p:cNvPr>
          <p:cNvGraphicFramePr>
            <a:graphicFrameLocks noGrp="1"/>
          </p:cNvGraphicFramePr>
          <p:nvPr/>
        </p:nvGraphicFramePr>
        <p:xfrm>
          <a:off x="667409" y="5788661"/>
          <a:ext cx="3987718" cy="567690"/>
        </p:xfrm>
        <a:graphic>
          <a:graphicData uri="http://schemas.openxmlformats.org/drawingml/2006/table">
            <a:tbl>
              <a:tblPr>
                <a:tableStyleId>{5C22544A-7EE6-4342-B048-85BDC9FD1C3A}</a:tableStyleId>
              </a:tblPr>
              <a:tblGrid>
                <a:gridCol w="1339603">
                  <a:extLst>
                    <a:ext uri="{9D8B030D-6E8A-4147-A177-3AD203B41FA5}">
                      <a16:colId xmlns:a16="http://schemas.microsoft.com/office/drawing/2014/main" val="2973882265"/>
                    </a:ext>
                  </a:extLst>
                </a:gridCol>
                <a:gridCol w="2648115">
                  <a:extLst>
                    <a:ext uri="{9D8B030D-6E8A-4147-A177-3AD203B41FA5}">
                      <a16:colId xmlns:a16="http://schemas.microsoft.com/office/drawing/2014/main" val="2586043477"/>
                    </a:ext>
                  </a:extLst>
                </a:gridCol>
              </a:tblGrid>
              <a:tr h="272252">
                <a:tc>
                  <a:txBody>
                    <a:bodyPr/>
                    <a:lstStyle/>
                    <a:p>
                      <a:pPr algn="l" fontAlgn="b"/>
                      <a:r>
                        <a:rPr lang="en-US" sz="1800" b="1" u="none" strike="noStrike" dirty="0">
                          <a:effectLst/>
                        </a:rPr>
                        <a:t>Window 1</a:t>
                      </a:r>
                      <a:endParaRPr lang="en-US" sz="1800" b="1" i="0" u="none" strike="noStrike" dirty="0">
                        <a:solidFill>
                          <a:srgbClr val="FFFFFF"/>
                        </a:solidFill>
                        <a:effectLst/>
                        <a:latin typeface="Calibri" panose="020F0502020204030204" pitchFamily="34" charset="0"/>
                      </a:endParaRPr>
                    </a:p>
                  </a:txBody>
                  <a:tcPr marL="9525" marR="9525" marT="9525" marB="0" anchor="b"/>
                </a:tc>
                <a:tc>
                  <a:txBody>
                    <a:bodyPr/>
                    <a:lstStyle/>
                    <a:p>
                      <a:pPr algn="l" fontAlgn="b"/>
                      <a:r>
                        <a:rPr lang="en-US" sz="1800" b="1" u="none" strike="noStrike" dirty="0">
                          <a:effectLst/>
                        </a:rPr>
                        <a:t>DUE 23 March 2020</a:t>
                      </a:r>
                      <a:endParaRPr lang="en-US" sz="1800" b="1" i="0" u="none" strike="noStrike" dirty="0">
                        <a:solidFill>
                          <a:srgbClr val="FFFFFF"/>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75256685"/>
                  </a:ext>
                </a:extLst>
              </a:tr>
              <a:tr h="272252">
                <a:tc>
                  <a:txBody>
                    <a:bodyPr/>
                    <a:lstStyle/>
                    <a:p>
                      <a:pPr algn="l" fontAlgn="b"/>
                      <a:r>
                        <a:rPr lang="en-US" sz="1800" b="1" i="0" u="none" strike="noStrike" dirty="0">
                          <a:solidFill>
                            <a:schemeClr val="tx1"/>
                          </a:solidFill>
                          <a:effectLst/>
                          <a:latin typeface="Calibri" panose="020F0502020204030204" pitchFamily="34" charset="0"/>
                        </a:rPr>
                        <a:t>Window 2</a:t>
                      </a:r>
                    </a:p>
                  </a:txBody>
                  <a:tcPr marL="9525" marR="9525" marT="9525" marB="0" anchor="b"/>
                </a:tc>
                <a:tc>
                  <a:txBody>
                    <a:bodyPr/>
                    <a:lstStyle/>
                    <a:p>
                      <a:pPr algn="l" fontAlgn="b"/>
                      <a:r>
                        <a:rPr lang="en-US" sz="1800" b="1" i="0" u="none" strike="noStrike" dirty="0">
                          <a:solidFill>
                            <a:schemeClr val="tx1"/>
                          </a:solidFill>
                          <a:effectLst/>
                          <a:latin typeface="Calibri" panose="020F0502020204030204" pitchFamily="34" charset="0"/>
                        </a:rPr>
                        <a:t>DUE 25 MAY 2020</a:t>
                      </a:r>
                    </a:p>
                  </a:txBody>
                  <a:tcPr marL="9525" marR="9525" marT="9525" marB="0" anchor="b"/>
                </a:tc>
                <a:extLst>
                  <a:ext uri="{0D108BD9-81ED-4DB2-BD59-A6C34878D82A}">
                    <a16:rowId xmlns:a16="http://schemas.microsoft.com/office/drawing/2014/main" val="22613443"/>
                  </a:ext>
                </a:extLst>
              </a:tr>
            </a:tbl>
          </a:graphicData>
        </a:graphic>
      </p:graphicFrame>
      <p:sp>
        <p:nvSpPr>
          <p:cNvPr id="9" name="Title 1">
            <a:extLst>
              <a:ext uri="{FF2B5EF4-FFF2-40B4-BE49-F238E27FC236}">
                <a16:creationId xmlns:a16="http://schemas.microsoft.com/office/drawing/2014/main" id="{C87D75C2-89A5-DB40-9C3C-B94F7F2F57F8}"/>
              </a:ext>
            </a:extLst>
          </p:cNvPr>
          <p:cNvSpPr txBox="1">
            <a:spLocks/>
          </p:cNvSpPr>
          <p:nvPr/>
        </p:nvSpPr>
        <p:spPr>
          <a:xfrm>
            <a:off x="320548" y="132706"/>
            <a:ext cx="3800846" cy="84615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 sz="2000" b="1" dirty="0">
                <a:solidFill>
                  <a:srgbClr val="FF0000"/>
                </a:solidFill>
                <a:latin typeface="Arial"/>
                <a:ea typeface="Arial"/>
                <a:cs typeface="Arial"/>
                <a:sym typeface="Arial"/>
              </a:rPr>
              <a:t>Global Fund proposal windows (estimated)</a:t>
            </a:r>
            <a:endParaRPr lang="en-GB" sz="2000" b="1" dirty="0">
              <a:solidFill>
                <a:srgbClr val="FF0000"/>
              </a:solidFill>
            </a:endParaRPr>
          </a:p>
        </p:txBody>
      </p:sp>
    </p:spTree>
    <p:extLst>
      <p:ext uri="{BB962C8B-B14F-4D97-AF65-F5344CB8AC3E}">
        <p14:creationId xmlns:p14="http://schemas.microsoft.com/office/powerpoint/2010/main" val="1821824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86A94-639D-B44E-B087-3EAB1183149C}"/>
              </a:ext>
            </a:extLst>
          </p:cNvPr>
          <p:cNvSpPr>
            <a:spLocks noGrp="1"/>
          </p:cNvSpPr>
          <p:nvPr>
            <p:ph type="title"/>
          </p:nvPr>
        </p:nvSpPr>
        <p:spPr>
          <a:xfrm>
            <a:off x="628650" y="365126"/>
            <a:ext cx="7886700" cy="632401"/>
          </a:xfrm>
        </p:spPr>
        <p:txBody>
          <a:bodyPr>
            <a:normAutofit/>
          </a:bodyPr>
          <a:lstStyle/>
          <a:p>
            <a:r>
              <a:rPr lang="en-US" sz="3200" dirty="0"/>
              <a:t>GF Operational Policy Manual on co-financing</a:t>
            </a:r>
            <a:endParaRPr lang="en-GB" sz="3200" dirty="0"/>
          </a:p>
        </p:txBody>
      </p:sp>
      <p:sp>
        <p:nvSpPr>
          <p:cNvPr id="3" name="Content Placeholder 2">
            <a:extLst>
              <a:ext uri="{FF2B5EF4-FFF2-40B4-BE49-F238E27FC236}">
                <a16:creationId xmlns:a16="http://schemas.microsoft.com/office/drawing/2014/main" id="{8E7DA123-A9F3-5645-A64A-0B9CB33DF6AD}"/>
              </a:ext>
            </a:extLst>
          </p:cNvPr>
          <p:cNvSpPr>
            <a:spLocks noGrp="1"/>
          </p:cNvSpPr>
          <p:nvPr>
            <p:ph idx="1"/>
          </p:nvPr>
        </p:nvSpPr>
        <p:spPr>
          <a:xfrm>
            <a:off x="628650" y="997528"/>
            <a:ext cx="7886700" cy="5723948"/>
          </a:xfrm>
        </p:spPr>
        <p:txBody>
          <a:bodyPr>
            <a:normAutofit/>
          </a:bodyPr>
          <a:lstStyle/>
          <a:p>
            <a:r>
              <a:rPr lang="en-US" sz="1400" dirty="0"/>
              <a:t>GF Operational Policy Manual:  </a:t>
            </a:r>
            <a:r>
              <a:rPr lang="en-US" sz="1400" u="sng" dirty="0">
                <a:hlinkClick r:id="rId2"/>
              </a:rPr>
              <a:t>https://www.theglobalfund.org/media/3266/core_operationalpolicy_manual_en.pdf</a:t>
            </a:r>
            <a:r>
              <a:rPr lang="en-US" sz="1400" dirty="0"/>
              <a:t> </a:t>
            </a:r>
          </a:p>
          <a:p>
            <a:r>
              <a:rPr lang="en-US" sz="1400" dirty="0"/>
              <a:t>v. Co-Financing requirements: The applicant is responsible for coordination of discussions to ensure compliance with the co-financing requirements. As such, the relevant increase in co-financing of the disease program and/or related RSSH investments, based on the country income level, must be assessed and discussed in the context of the Global Fund’s additional support. Country discussions on co-financing must include the appropriate stakeholders, such as the Ministry of Finance. Commitments to access the co-financing incentive should specify the specific timing of investments, specific activities financed and how realization of commitments will be verified and reported to the Global Fund. For detailed guidance on </a:t>
            </a:r>
            <a:r>
              <a:rPr lang="en-US" sz="1400" dirty="0" err="1"/>
              <a:t>cofinancing</a:t>
            </a:r>
            <a:r>
              <a:rPr lang="en-US" sz="1400" dirty="0"/>
              <a:t> requirements, please refer to the OPN on Co-financing. [Page 45]</a:t>
            </a:r>
          </a:p>
          <a:p>
            <a:r>
              <a:rPr lang="en-US" sz="1400" dirty="0"/>
              <a:t>18. Partial or full exemptions must be approved by the Head, Grant Management Division through a memo (standardized memo template [link forthcoming]) and may be granted prior to communication of the allocation, during country dialogue, at the time of review of the funding request, at grant making and/or during grant implementation. The Head, Grant Management Division, may seek guidance from the GAC on the request for exemption. Once approved, the exemption applies for the duration of the implementation period. If a full exemption is granted, the applicant has access to the total allocation, including the funding that would be provided as co-financing incentive. If a partial exemption is sought and granted, the country will be reviewed and monitored for the approved lower level of requirements, as outlined in the memo seeking the partial exemption. Exemptions will be communicated by the Country Team to the CCM and country stakeholders through a ‘management letter’. All exemptions will be reported to the Board and captured in the relevant GAC Report to the Board (See Annex-2). [Page 135]</a:t>
            </a:r>
          </a:p>
          <a:p>
            <a:r>
              <a:rPr lang="en-US" sz="1400" dirty="0"/>
              <a:t>25. Co-financing of Global Fund supported disease programs and RSSH, as applicable, will be agreed upon during the country dialogue and/or grant making. In addition to the minimum additional investments to access the co-financing incentive, overall co-financing commitments should take into account funding need, existing commitments, fiscal space, sustainability and transition considerations; as applicable. [Page 136]</a:t>
            </a:r>
          </a:p>
          <a:p>
            <a:pPr marL="0" indent="0">
              <a:buNone/>
            </a:pPr>
            <a:endParaRPr lang="en-US" sz="1400" dirty="0"/>
          </a:p>
          <a:p>
            <a:endParaRPr lang="en-GB" sz="1400" dirty="0"/>
          </a:p>
        </p:txBody>
      </p:sp>
      <p:sp>
        <p:nvSpPr>
          <p:cNvPr id="4" name="Slide Number Placeholder 3">
            <a:extLst>
              <a:ext uri="{FF2B5EF4-FFF2-40B4-BE49-F238E27FC236}">
                <a16:creationId xmlns:a16="http://schemas.microsoft.com/office/drawing/2014/main" id="{658F4554-6757-3341-AC9D-D640F3D503AC}"/>
              </a:ext>
            </a:extLst>
          </p:cNvPr>
          <p:cNvSpPr>
            <a:spLocks noGrp="1"/>
          </p:cNvSpPr>
          <p:nvPr>
            <p:ph type="sldNum" sz="quarter" idx="12"/>
          </p:nvPr>
        </p:nvSpPr>
        <p:spPr/>
        <p:txBody>
          <a:bodyPr/>
          <a:lstStyle/>
          <a:p>
            <a:fld id="{32C06E81-A944-274A-846E-05FC98FE5E84}" type="slidenum">
              <a:rPr lang="en-US" smtClean="0"/>
              <a:t>17</a:t>
            </a:fld>
            <a:endParaRPr lang="en-US"/>
          </a:p>
        </p:txBody>
      </p:sp>
    </p:spTree>
    <p:extLst>
      <p:ext uri="{BB962C8B-B14F-4D97-AF65-F5344CB8AC3E}">
        <p14:creationId xmlns:p14="http://schemas.microsoft.com/office/powerpoint/2010/main" val="363853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370840" y="1866285"/>
            <a:ext cx="8262520" cy="2144603"/>
          </a:xfr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p>
            <a:pPr algn="l" fontAlgn="auto">
              <a:spcAft>
                <a:spcPts val="0"/>
              </a:spcAft>
              <a:defRPr/>
            </a:pPr>
            <a:r>
              <a:rPr lang="en-US" sz="3600" b="1" dirty="0">
                <a:latin typeface="Arial" panose="020B0604020202020204" pitchFamily="34" charset="0"/>
                <a:ea typeface="Arial Black" charset="0"/>
                <a:cs typeface="Arial" panose="020B0604020202020204" pitchFamily="34" charset="0"/>
              </a:rPr>
              <a:t>WHAT SHOULD CIVIL SOCIETY BE ADVOCATING FOR?</a:t>
            </a:r>
            <a:br>
              <a:rPr lang="en-US" sz="3600" b="1" dirty="0">
                <a:solidFill>
                  <a:srgbClr val="EF3E42"/>
                </a:solidFill>
                <a:latin typeface="Arial" panose="020B0604020202020204" pitchFamily="34" charset="0"/>
                <a:ea typeface="Arial Black" charset="0"/>
                <a:cs typeface="Arial" panose="020B0604020202020204" pitchFamily="34" charset="0"/>
              </a:rPr>
            </a:br>
            <a:r>
              <a:rPr lang="en-US" sz="3600" b="1" dirty="0">
                <a:solidFill>
                  <a:srgbClr val="EF3E42"/>
                </a:solidFill>
                <a:latin typeface="Arial" panose="020B0604020202020204" pitchFamily="34" charset="0"/>
                <a:ea typeface="Arial Black" charset="0"/>
                <a:cs typeface="Arial" panose="020B0604020202020204" pitchFamily="34" charset="0"/>
              </a:rPr>
              <a:t>A NEW STANDARD OF CARE FOR DR-TB</a:t>
            </a:r>
            <a:endParaRPr lang="en-US" sz="3600" dirty="0">
              <a:latin typeface="Arial" panose="020B0604020202020204" pitchFamily="34" charset="0"/>
              <a:ea typeface="Arial Black" charset="0"/>
              <a:cs typeface="Arial" panose="020B0604020202020204" pitchFamily="34" charset="0"/>
            </a:endParaRPr>
          </a:p>
        </p:txBody>
      </p:sp>
      <p:sp>
        <p:nvSpPr>
          <p:cNvPr id="5" name="Rectangle 3"/>
          <p:cNvSpPr>
            <a:spLocks noGrp="1" noChangeArrowheads="1"/>
          </p:cNvSpPr>
          <p:nvPr>
            <p:ph type="subTitle" idx="1"/>
          </p:nvPr>
        </p:nvSpPr>
        <p:spPr>
          <a:xfrm>
            <a:off x="370840" y="4297680"/>
            <a:ext cx="3358012" cy="1627288"/>
          </a:xfrm>
          <a:noFill/>
          <a:effectLst>
            <a:glow rad="228600">
              <a:schemeClr val="accent4">
                <a:satMod val="175000"/>
                <a:alpha val="40000"/>
              </a:schemeClr>
            </a:glow>
          </a:effectLst>
        </p:spPr>
        <p:txBody>
          <a:bodyPr rtlCol="0">
            <a:normAutofit/>
          </a:bodyPr>
          <a:lstStyle/>
          <a:p>
            <a:pPr algn="l" fontAlgn="auto">
              <a:lnSpc>
                <a:spcPct val="100000"/>
              </a:lnSpc>
              <a:spcBef>
                <a:spcPct val="10000"/>
              </a:spcBef>
              <a:defRPr/>
            </a:pPr>
            <a:r>
              <a:rPr lang="en-US" sz="2000" dirty="0">
                <a:latin typeface="Arial" panose="020B0604020202020204" pitchFamily="34" charset="0"/>
                <a:ea typeface="Arial Black" charset="0"/>
                <a:cs typeface="Arial" panose="020B0604020202020204" pitchFamily="34" charset="0"/>
              </a:rPr>
              <a:t>Lindsay McKenna, MPH</a:t>
            </a:r>
          </a:p>
          <a:p>
            <a:pPr algn="l" fontAlgn="auto">
              <a:lnSpc>
                <a:spcPct val="100000"/>
              </a:lnSpc>
              <a:spcBef>
                <a:spcPct val="10000"/>
              </a:spcBef>
              <a:buFont typeface="Arial" pitchFamily="34" charset="0"/>
              <a:buNone/>
              <a:defRPr/>
            </a:pPr>
            <a:r>
              <a:rPr lang="en-US" sz="2000" dirty="0">
                <a:solidFill>
                  <a:schemeClr val="tx1"/>
                </a:solidFill>
                <a:latin typeface="Arial" panose="020B0604020202020204" pitchFamily="34" charset="0"/>
                <a:ea typeface="Arial Black" charset="0"/>
                <a:cs typeface="Arial" panose="020B0604020202020204" pitchFamily="34" charset="0"/>
              </a:rPr>
              <a:t>Treatment Action Group</a:t>
            </a:r>
          </a:p>
          <a:p>
            <a:pPr algn="l" fontAlgn="auto">
              <a:lnSpc>
                <a:spcPct val="100000"/>
              </a:lnSpc>
              <a:spcBef>
                <a:spcPct val="10000"/>
              </a:spcBef>
              <a:buFont typeface="Arial" pitchFamily="34" charset="0"/>
              <a:buNone/>
              <a:defRPr/>
            </a:pPr>
            <a:r>
              <a:rPr lang="en-US" sz="2000" dirty="0">
                <a:latin typeface="Arial" panose="020B0604020202020204" pitchFamily="34" charset="0"/>
                <a:ea typeface="Arial Black" charset="0"/>
                <a:cs typeface="Arial" panose="020B0604020202020204" pitchFamily="34" charset="0"/>
              </a:rPr>
              <a:t>13 November 2019</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0096" y="398980"/>
            <a:ext cx="1807464" cy="631500"/>
          </a:xfrm>
          <a:prstGeom prst="rect">
            <a:avLst/>
          </a:prstGeom>
        </p:spPr>
      </p:pic>
      <p:sp>
        <p:nvSpPr>
          <p:cNvPr id="7" name="TextBox 6"/>
          <p:cNvSpPr txBox="1"/>
          <p:nvPr/>
        </p:nvSpPr>
        <p:spPr>
          <a:xfrm>
            <a:off x="6260921" y="1030480"/>
            <a:ext cx="2505814" cy="253916"/>
          </a:xfrm>
          <a:prstGeom prst="rect">
            <a:avLst/>
          </a:prstGeom>
          <a:noFill/>
        </p:spPr>
        <p:txBody>
          <a:bodyPr wrap="none" rtlCol="0">
            <a:spAutoFit/>
          </a:bodyPr>
          <a:lstStyle/>
          <a:p>
            <a:r>
              <a:rPr lang="en-US" sz="1050" b="1" dirty="0" err="1">
                <a:solidFill>
                  <a:srgbClr val="EF3E42"/>
                </a:solidFill>
                <a:latin typeface="Arial Black" charset="0"/>
                <a:ea typeface="Arial Black" charset="0"/>
                <a:cs typeface="Arial Black" charset="0"/>
              </a:rPr>
              <a:t>www.treatmentactiongroup.org</a:t>
            </a:r>
            <a:endParaRPr lang="en-US" sz="1050" b="1" dirty="0">
              <a:solidFill>
                <a:srgbClr val="EF3E42"/>
              </a:solidFill>
              <a:latin typeface="Arial Black" charset="0"/>
              <a:ea typeface="Arial Black" charset="0"/>
              <a:cs typeface="Arial Black" charset="0"/>
            </a:endParaRPr>
          </a:p>
        </p:txBody>
      </p:sp>
      <p:sp>
        <p:nvSpPr>
          <p:cNvPr id="12" name="Rectangle 11"/>
          <p:cNvSpPr/>
          <p:nvPr/>
        </p:nvSpPr>
        <p:spPr>
          <a:xfrm>
            <a:off x="9011920" y="429768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9011920" y="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7132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342453" y="317604"/>
            <a:ext cx="8279674" cy="670560"/>
          </a:xfr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rmAutofit/>
          </a:bodyPr>
          <a:lstStyle/>
          <a:p>
            <a:pPr algn="l" fontAlgn="auto">
              <a:spcAft>
                <a:spcPts val="0"/>
              </a:spcAft>
              <a:defRPr/>
            </a:pPr>
            <a:r>
              <a:rPr lang="en-US" sz="3600" b="1" dirty="0">
                <a:latin typeface="Arial" panose="020B0604020202020204" pitchFamily="34" charset="0"/>
                <a:ea typeface="Arial Black" charset="0"/>
                <a:cs typeface="Arial" panose="020B0604020202020204" pitchFamily="34" charset="0"/>
              </a:rPr>
              <a:t>ORDER OF EVENTS</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5955983"/>
            <a:ext cx="1676400" cy="585707"/>
          </a:xfrm>
          <a:prstGeom prst="rect">
            <a:avLst/>
          </a:prstGeom>
        </p:spPr>
      </p:pic>
      <p:sp>
        <p:nvSpPr>
          <p:cNvPr id="10" name="Rectangle 9"/>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02EC014-CD35-6442-8054-B33D837A1BB6}"/>
              </a:ext>
            </a:extLst>
          </p:cNvPr>
          <p:cNvPicPr>
            <a:picLocks noChangeAspect="1"/>
          </p:cNvPicPr>
          <p:nvPr/>
        </p:nvPicPr>
        <p:blipFill>
          <a:blip r:embed="rId3"/>
          <a:stretch>
            <a:fillRect/>
          </a:stretch>
        </p:blipFill>
        <p:spPr>
          <a:xfrm>
            <a:off x="2693023" y="1919026"/>
            <a:ext cx="1729929" cy="2367413"/>
          </a:xfrm>
          <a:prstGeom prst="rect">
            <a:avLst/>
          </a:prstGeom>
          <a:ln>
            <a:solidFill>
              <a:schemeClr val="tx1"/>
            </a:solidFill>
          </a:ln>
        </p:spPr>
      </p:pic>
      <p:sp>
        <p:nvSpPr>
          <p:cNvPr id="7" name="TextBox 6">
            <a:extLst>
              <a:ext uri="{FF2B5EF4-FFF2-40B4-BE49-F238E27FC236}">
                <a16:creationId xmlns:a16="http://schemas.microsoft.com/office/drawing/2014/main" id="{79F35747-335D-2642-8389-77005C6F5D01}"/>
              </a:ext>
            </a:extLst>
          </p:cNvPr>
          <p:cNvSpPr txBox="1"/>
          <p:nvPr/>
        </p:nvSpPr>
        <p:spPr>
          <a:xfrm>
            <a:off x="2949714" y="4419565"/>
            <a:ext cx="1211538"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August 2018</a:t>
            </a:r>
          </a:p>
        </p:txBody>
      </p:sp>
      <p:pic>
        <p:nvPicPr>
          <p:cNvPr id="8" name="Picture 7">
            <a:extLst>
              <a:ext uri="{FF2B5EF4-FFF2-40B4-BE49-F238E27FC236}">
                <a16:creationId xmlns:a16="http://schemas.microsoft.com/office/drawing/2014/main" id="{571951B2-BFBE-3543-A8B3-8317805C22E7}"/>
              </a:ext>
            </a:extLst>
          </p:cNvPr>
          <p:cNvPicPr>
            <a:picLocks noChangeAspect="1"/>
          </p:cNvPicPr>
          <p:nvPr/>
        </p:nvPicPr>
        <p:blipFill>
          <a:blip r:embed="rId4"/>
          <a:stretch>
            <a:fillRect/>
          </a:stretch>
        </p:blipFill>
        <p:spPr>
          <a:xfrm>
            <a:off x="6784587" y="1942776"/>
            <a:ext cx="1638659" cy="2367413"/>
          </a:xfrm>
          <a:prstGeom prst="rect">
            <a:avLst/>
          </a:prstGeom>
          <a:ln>
            <a:solidFill>
              <a:schemeClr val="tx1"/>
            </a:solidFill>
          </a:ln>
        </p:spPr>
      </p:pic>
      <p:sp>
        <p:nvSpPr>
          <p:cNvPr id="12" name="TextBox 11">
            <a:extLst>
              <a:ext uri="{FF2B5EF4-FFF2-40B4-BE49-F238E27FC236}">
                <a16:creationId xmlns:a16="http://schemas.microsoft.com/office/drawing/2014/main" id="{A3FB509D-E647-B643-B1B3-E7067C9D7249}"/>
              </a:ext>
            </a:extLst>
          </p:cNvPr>
          <p:cNvSpPr txBox="1"/>
          <p:nvPr/>
        </p:nvSpPr>
        <p:spPr>
          <a:xfrm>
            <a:off x="6996156" y="4401383"/>
            <a:ext cx="1147618"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March 2019</a:t>
            </a:r>
          </a:p>
        </p:txBody>
      </p:sp>
      <p:pic>
        <p:nvPicPr>
          <p:cNvPr id="13" name="Picture 12">
            <a:extLst>
              <a:ext uri="{FF2B5EF4-FFF2-40B4-BE49-F238E27FC236}">
                <a16:creationId xmlns:a16="http://schemas.microsoft.com/office/drawing/2014/main" id="{2116BF31-C897-8542-841B-D648B4E26BF4}"/>
              </a:ext>
            </a:extLst>
          </p:cNvPr>
          <p:cNvPicPr>
            <a:picLocks noChangeAspect="1"/>
          </p:cNvPicPr>
          <p:nvPr/>
        </p:nvPicPr>
        <p:blipFill>
          <a:blip r:embed="rId5"/>
          <a:stretch>
            <a:fillRect/>
          </a:stretch>
        </p:blipFill>
        <p:spPr>
          <a:xfrm>
            <a:off x="401830" y="2051461"/>
            <a:ext cx="2223103" cy="2223103"/>
          </a:xfrm>
          <a:prstGeom prst="rect">
            <a:avLst/>
          </a:prstGeom>
        </p:spPr>
      </p:pic>
      <p:sp>
        <p:nvSpPr>
          <p:cNvPr id="14" name="TextBox 13">
            <a:extLst>
              <a:ext uri="{FF2B5EF4-FFF2-40B4-BE49-F238E27FC236}">
                <a16:creationId xmlns:a16="http://schemas.microsoft.com/office/drawing/2014/main" id="{EEBC734D-6FB1-884F-B729-75FAB0BC9AB3}"/>
              </a:ext>
            </a:extLst>
          </p:cNvPr>
          <p:cNvSpPr txBox="1"/>
          <p:nvPr/>
        </p:nvSpPr>
        <p:spPr>
          <a:xfrm>
            <a:off x="731726" y="4401382"/>
            <a:ext cx="1507417"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July 2018</a:t>
            </a:r>
          </a:p>
        </p:txBody>
      </p:sp>
      <p:pic>
        <p:nvPicPr>
          <p:cNvPr id="17" name="Picture 16">
            <a:extLst>
              <a:ext uri="{FF2B5EF4-FFF2-40B4-BE49-F238E27FC236}">
                <a16:creationId xmlns:a16="http://schemas.microsoft.com/office/drawing/2014/main" id="{2992A384-14A4-124E-871A-CF5F7BB0FDD8}"/>
              </a:ext>
            </a:extLst>
          </p:cNvPr>
          <p:cNvPicPr>
            <a:picLocks noChangeAspect="1"/>
          </p:cNvPicPr>
          <p:nvPr/>
        </p:nvPicPr>
        <p:blipFill>
          <a:blip r:embed="rId6"/>
          <a:stretch>
            <a:fillRect/>
          </a:stretch>
        </p:blipFill>
        <p:spPr>
          <a:xfrm>
            <a:off x="4788995" y="1941288"/>
            <a:ext cx="1673074" cy="2367413"/>
          </a:xfrm>
          <a:prstGeom prst="rect">
            <a:avLst/>
          </a:prstGeom>
          <a:ln>
            <a:solidFill>
              <a:schemeClr val="tx1"/>
            </a:solidFill>
          </a:ln>
        </p:spPr>
      </p:pic>
      <p:sp>
        <p:nvSpPr>
          <p:cNvPr id="18" name="TextBox 17">
            <a:extLst>
              <a:ext uri="{FF2B5EF4-FFF2-40B4-BE49-F238E27FC236}">
                <a16:creationId xmlns:a16="http://schemas.microsoft.com/office/drawing/2014/main" id="{7EEF7401-6EC3-7F43-B2F3-D4DD86C9E0A2}"/>
              </a:ext>
            </a:extLst>
          </p:cNvPr>
          <p:cNvSpPr txBox="1"/>
          <p:nvPr/>
        </p:nvSpPr>
        <p:spPr>
          <a:xfrm>
            <a:off x="4871823" y="4407914"/>
            <a:ext cx="1507417"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December 2018</a:t>
            </a:r>
          </a:p>
        </p:txBody>
      </p:sp>
      <p:sp>
        <p:nvSpPr>
          <p:cNvPr id="19" name="Rectangle 18">
            <a:extLst>
              <a:ext uri="{FF2B5EF4-FFF2-40B4-BE49-F238E27FC236}">
                <a16:creationId xmlns:a16="http://schemas.microsoft.com/office/drawing/2014/main" id="{7CDCDAB1-9E9B-DF4F-A9D8-31BEA9F8E699}"/>
              </a:ext>
            </a:extLst>
          </p:cNvPr>
          <p:cNvSpPr/>
          <p:nvPr/>
        </p:nvSpPr>
        <p:spPr>
          <a:xfrm>
            <a:off x="391774" y="5771782"/>
            <a:ext cx="5510261" cy="738664"/>
          </a:xfrm>
          <a:prstGeom prst="rect">
            <a:avLst/>
          </a:prstGeom>
        </p:spPr>
        <p:txBody>
          <a:bodyPr wrap="square">
            <a:spAutoFit/>
          </a:bodyPr>
          <a:lstStyle/>
          <a:p>
            <a:r>
              <a:rPr lang="en-US" sz="1400" i="1" dirty="0"/>
              <a:t>WHO consolidated guidelines on drug-resistant tuberculosis treatment</a:t>
            </a:r>
            <a:r>
              <a:rPr lang="en-US" sz="1400" dirty="0"/>
              <a:t>:</a:t>
            </a:r>
          </a:p>
          <a:p>
            <a:r>
              <a:rPr lang="en-US" sz="1400" dirty="0">
                <a:hlinkClick r:id="rId7"/>
              </a:rPr>
              <a:t>https://www.who.int/tb/publications/2019/consolidated-guidelines-drug-resistant-TB-treatment/en/</a:t>
            </a:r>
            <a:endParaRPr lang="en-US" sz="1400" dirty="0"/>
          </a:p>
        </p:txBody>
      </p:sp>
    </p:spTree>
    <p:extLst>
      <p:ext uri="{BB962C8B-B14F-4D97-AF65-F5344CB8AC3E}">
        <p14:creationId xmlns:p14="http://schemas.microsoft.com/office/powerpoint/2010/main" val="2309397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hape 54"/>
          <p:cNvSpPr>
            <a:spLocks noGrp="1"/>
          </p:cNvSpPr>
          <p:nvPr>
            <p:ph type="ctrTitle"/>
          </p:nvPr>
        </p:nvSpPr>
        <p:spPr>
          <a:xfrm>
            <a:off x="2778209" y="4657040"/>
            <a:ext cx="6625884" cy="1274304"/>
          </a:xfrm>
        </p:spPr>
        <p:txBody>
          <a:bodyPr vert="horz" lIns="91425" tIns="91425" rIns="91425" bIns="91425" rtlCol="0" anchor="b">
            <a:noAutofit/>
          </a:bodyPr>
          <a:lstStyle/>
          <a:p>
            <a:pPr algn="l"/>
            <a:br>
              <a:rPr lang="en-GB" sz="2000" b="1" dirty="0">
                <a:solidFill>
                  <a:srgbClr val="FF0000"/>
                </a:solidFill>
                <a:latin typeface="+mn-lt"/>
              </a:rPr>
            </a:br>
            <a:br>
              <a:rPr lang="en-GB" sz="1050" b="1" dirty="0">
                <a:solidFill>
                  <a:srgbClr val="FF0000"/>
                </a:solidFill>
                <a:latin typeface="+mn-lt"/>
              </a:rPr>
            </a:br>
            <a:r>
              <a:rPr lang="en-GB" sz="2800" b="1" dirty="0">
                <a:latin typeface="+mn-lt"/>
              </a:rPr>
              <a:t>The GFATM procurement cliff</a:t>
            </a:r>
            <a:br>
              <a:rPr lang="en-GB" sz="2000" b="1" dirty="0">
                <a:solidFill>
                  <a:srgbClr val="FF0000"/>
                </a:solidFill>
                <a:latin typeface="+mn-lt"/>
              </a:rPr>
            </a:br>
            <a:br>
              <a:rPr lang="en-GB" sz="2000" b="1" dirty="0">
                <a:solidFill>
                  <a:srgbClr val="FF0000"/>
                </a:solidFill>
                <a:latin typeface="+mn-lt"/>
              </a:rPr>
            </a:br>
            <a:endParaRPr lang="en-GB" sz="2000" b="1" dirty="0">
              <a:solidFill>
                <a:srgbClr val="FF0000"/>
              </a:solidFill>
              <a:latin typeface="+mn-lt"/>
            </a:endParaRPr>
          </a:p>
        </p:txBody>
      </p:sp>
      <p:sp>
        <p:nvSpPr>
          <p:cNvPr id="55" name="Shape 55"/>
          <p:cNvSpPr txBox="1">
            <a:spLocks noGrp="1"/>
          </p:cNvSpPr>
          <p:nvPr>
            <p:ph type="subTitle" idx="1"/>
          </p:nvPr>
        </p:nvSpPr>
        <p:spPr>
          <a:xfrm>
            <a:off x="2778209" y="5282467"/>
            <a:ext cx="7359481" cy="1717378"/>
          </a:xfrm>
        </p:spPr>
        <p:txBody>
          <a:bodyPr vert="horz" lIns="91425" tIns="91425" rIns="91425" bIns="91425" rtlCol="0">
            <a:noAutofit/>
          </a:bodyPr>
          <a:lstStyle/>
          <a:p>
            <a:pPr algn="l">
              <a:spcBef>
                <a:spcPts val="0"/>
              </a:spcBef>
              <a:defRPr/>
            </a:pPr>
            <a:r>
              <a:rPr lang="en-GB" sz="2000" dirty="0"/>
              <a:t>Sharonann Lynch</a:t>
            </a:r>
          </a:p>
          <a:p>
            <a:pPr algn="l">
              <a:spcBef>
                <a:spcPts val="0"/>
              </a:spcBef>
              <a:defRPr/>
            </a:pPr>
            <a:r>
              <a:rPr lang="en-GB" sz="2000" dirty="0"/>
              <a:t>HIV &amp; TB Policy Advisor</a:t>
            </a:r>
          </a:p>
          <a:p>
            <a:pPr algn="l">
              <a:spcBef>
                <a:spcPts val="0"/>
              </a:spcBef>
              <a:defRPr/>
            </a:pPr>
            <a:r>
              <a:rPr lang="en-GB" sz="2000" dirty="0"/>
              <a:t>MSF Access Campaign</a:t>
            </a:r>
          </a:p>
          <a:p>
            <a:pPr algn="l">
              <a:spcBef>
                <a:spcPts val="0"/>
              </a:spcBef>
              <a:defRPr/>
            </a:pPr>
            <a:endParaRPr lang="en-GB" sz="2000" dirty="0"/>
          </a:p>
          <a:p>
            <a:pPr algn="l">
              <a:spcBef>
                <a:spcPts val="0"/>
              </a:spcBef>
              <a:defRPr/>
            </a:pPr>
            <a:endParaRPr lang="en-GB" sz="2000" dirty="0"/>
          </a:p>
        </p:txBody>
      </p:sp>
      <p:pic>
        <p:nvPicPr>
          <p:cNvPr id="4" name="Picture 30" descr="MSF_International_logo_colour_RGB.jpg"/>
          <p:cNvPicPr>
            <a:picLocks noChangeAspect="1"/>
          </p:cNvPicPr>
          <p:nvPr/>
        </p:nvPicPr>
        <p:blipFill>
          <a:blip r:embed="rId3" cstate="print"/>
          <a:srcRect/>
          <a:stretch>
            <a:fillRect/>
          </a:stretch>
        </p:blipFill>
        <p:spPr bwMode="auto">
          <a:xfrm>
            <a:off x="264986" y="5091577"/>
            <a:ext cx="2422219" cy="1264774"/>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32C06E81-A944-274A-846E-05FC98FE5E84}" type="slidenum">
              <a:rPr lang="en-US" smtClean="0"/>
              <a:t>2</a:t>
            </a:fld>
            <a:endParaRPr lang="en-US" dirty="0"/>
          </a:p>
        </p:txBody>
      </p:sp>
      <p:pic>
        <p:nvPicPr>
          <p:cNvPr id="7" name="Picture 6"/>
          <p:cNvPicPr>
            <a:picLocks noChangeAspect="1"/>
          </p:cNvPicPr>
          <p:nvPr/>
        </p:nvPicPr>
        <p:blipFill>
          <a:blip r:embed="rId4"/>
          <a:stretch>
            <a:fillRect/>
          </a:stretch>
        </p:blipFill>
        <p:spPr>
          <a:xfrm>
            <a:off x="743287" y="74359"/>
            <a:ext cx="7968662" cy="4160017"/>
          </a:xfrm>
          <a:prstGeom prst="rect">
            <a:avLst/>
          </a:prstGeom>
          <a:ln w="38100">
            <a:solidFill>
              <a:schemeClr val="tx1"/>
            </a:solidFill>
            <a:prstDash val="dash"/>
          </a:ln>
        </p:spPr>
      </p:pic>
    </p:spTree>
    <p:extLst>
      <p:ext uri="{BB962C8B-B14F-4D97-AF65-F5344CB8AC3E}">
        <p14:creationId xmlns:p14="http://schemas.microsoft.com/office/powerpoint/2010/main" val="67719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A5F3E1D-C599-F440-96ED-34CDC5E1D91C}"/>
              </a:ext>
            </a:extLst>
          </p:cNvPr>
          <p:cNvSpPr txBox="1">
            <a:spLocks noChangeArrowheads="1"/>
          </p:cNvSpPr>
          <p:nvPr/>
        </p:nvSpPr>
        <p:spPr>
          <a:xfrm>
            <a:off x="190006" y="317603"/>
            <a:ext cx="8502732" cy="92930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EF3E42"/>
                </a:solidFill>
                <a:latin typeface="Arial" panose="020B0604020202020204" pitchFamily="34" charset="0"/>
                <a:ea typeface="Arial Black" charset="0"/>
                <a:cs typeface="Arial" panose="020B0604020202020204" pitchFamily="34" charset="0"/>
              </a:rPr>
              <a:t>RANKING TB MEDICINES: </a:t>
            </a:r>
          </a:p>
          <a:p>
            <a:pPr>
              <a:defRPr/>
            </a:pPr>
            <a:r>
              <a:rPr lang="en-US" sz="3600" b="1" dirty="0">
                <a:latin typeface="Arial" panose="020B0604020202020204" pitchFamily="34" charset="0"/>
                <a:ea typeface="Arial Black" charset="0"/>
                <a:cs typeface="Arial" panose="020B0604020202020204" pitchFamily="34" charset="0"/>
              </a:rPr>
              <a:t>BALANCING EFFICACY &amp; SAFETY</a:t>
            </a:r>
          </a:p>
        </p:txBody>
      </p:sp>
      <p:pic>
        <p:nvPicPr>
          <p:cNvPr id="7" name="Picture 6">
            <a:extLst>
              <a:ext uri="{FF2B5EF4-FFF2-40B4-BE49-F238E27FC236}">
                <a16:creationId xmlns:a16="http://schemas.microsoft.com/office/drawing/2014/main" id="{13C3E3D8-4188-B442-9AAA-B4F349E944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5955983"/>
            <a:ext cx="1676400" cy="585707"/>
          </a:xfrm>
          <a:prstGeom prst="rect">
            <a:avLst/>
          </a:prstGeom>
        </p:spPr>
      </p:pic>
      <p:sp>
        <p:nvSpPr>
          <p:cNvPr id="8" name="Rectangle 7">
            <a:extLst>
              <a:ext uri="{FF2B5EF4-FFF2-40B4-BE49-F238E27FC236}">
                <a16:creationId xmlns:a16="http://schemas.microsoft.com/office/drawing/2014/main" id="{79F99BBF-9880-9846-BB8E-9C1AF08321A5}"/>
              </a:ext>
            </a:extLst>
          </p:cNvPr>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06BD81-C7B1-3648-B5DC-F1712D01F965}"/>
              </a:ext>
            </a:extLst>
          </p:cNvPr>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1F772FAE-7A40-A94B-90F5-9823C37B0E5C}"/>
              </a:ext>
            </a:extLst>
          </p:cNvPr>
          <p:cNvPicPr>
            <a:picLocks noChangeAspect="1"/>
          </p:cNvPicPr>
          <p:nvPr/>
        </p:nvPicPr>
        <p:blipFill>
          <a:blip r:embed="rId3"/>
          <a:stretch>
            <a:fillRect/>
          </a:stretch>
        </p:blipFill>
        <p:spPr>
          <a:xfrm>
            <a:off x="332510" y="1518958"/>
            <a:ext cx="5964118" cy="5184001"/>
          </a:xfrm>
          <a:prstGeom prst="rect">
            <a:avLst/>
          </a:prstGeom>
          <a:ln>
            <a:solidFill>
              <a:schemeClr val="tx1"/>
            </a:solidFill>
          </a:ln>
        </p:spPr>
      </p:pic>
      <p:sp>
        <p:nvSpPr>
          <p:cNvPr id="11" name="Right Arrow 10">
            <a:extLst>
              <a:ext uri="{FF2B5EF4-FFF2-40B4-BE49-F238E27FC236}">
                <a16:creationId xmlns:a16="http://schemas.microsoft.com/office/drawing/2014/main" id="{C10C3DBF-72A8-7547-9D65-2EB8489F283F}"/>
              </a:ext>
            </a:extLst>
          </p:cNvPr>
          <p:cNvSpPr/>
          <p:nvPr/>
        </p:nvSpPr>
        <p:spPr>
          <a:xfrm rot="10800000">
            <a:off x="6471920" y="2387542"/>
            <a:ext cx="1520042" cy="380010"/>
          </a:xfrm>
          <a:prstGeom prst="rightArrow">
            <a:avLst/>
          </a:prstGeom>
          <a:solidFill>
            <a:srgbClr val="EF3E42"/>
          </a:solidFill>
          <a:ln>
            <a:solidFill>
              <a:srgbClr val="EF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F3E42"/>
              </a:solidFill>
            </a:endParaRPr>
          </a:p>
        </p:txBody>
      </p:sp>
      <p:sp>
        <p:nvSpPr>
          <p:cNvPr id="12" name="Right Arrow 11">
            <a:extLst>
              <a:ext uri="{FF2B5EF4-FFF2-40B4-BE49-F238E27FC236}">
                <a16:creationId xmlns:a16="http://schemas.microsoft.com/office/drawing/2014/main" id="{48A9F6B1-889A-6E4B-8D09-59A78E45C624}"/>
              </a:ext>
            </a:extLst>
          </p:cNvPr>
          <p:cNvSpPr/>
          <p:nvPr/>
        </p:nvSpPr>
        <p:spPr>
          <a:xfrm rot="10800000">
            <a:off x="6486038" y="3235891"/>
            <a:ext cx="1520042" cy="380010"/>
          </a:xfrm>
          <a:prstGeom prst="rightArrow">
            <a:avLst/>
          </a:prstGeom>
          <a:solidFill>
            <a:srgbClr val="EF3E42"/>
          </a:solidFill>
          <a:ln>
            <a:solidFill>
              <a:srgbClr val="EF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F3E42"/>
              </a:solidFill>
            </a:endParaRPr>
          </a:p>
        </p:txBody>
      </p:sp>
      <p:sp>
        <p:nvSpPr>
          <p:cNvPr id="13" name="Right Arrow 12">
            <a:extLst>
              <a:ext uri="{FF2B5EF4-FFF2-40B4-BE49-F238E27FC236}">
                <a16:creationId xmlns:a16="http://schemas.microsoft.com/office/drawing/2014/main" id="{A1EACAE5-2FEB-5847-8078-441165D12119}"/>
              </a:ext>
            </a:extLst>
          </p:cNvPr>
          <p:cNvSpPr/>
          <p:nvPr/>
        </p:nvSpPr>
        <p:spPr>
          <a:xfrm rot="10800000">
            <a:off x="6471920" y="3931335"/>
            <a:ext cx="1520042" cy="380010"/>
          </a:xfrm>
          <a:prstGeom prst="rightArrow">
            <a:avLst/>
          </a:prstGeom>
          <a:solidFill>
            <a:srgbClr val="EF3E42"/>
          </a:solidFill>
          <a:ln>
            <a:solidFill>
              <a:srgbClr val="EF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F3E42"/>
              </a:solidFill>
            </a:endParaRPr>
          </a:p>
        </p:txBody>
      </p:sp>
    </p:spTree>
    <p:extLst>
      <p:ext uri="{BB962C8B-B14F-4D97-AF65-F5344CB8AC3E}">
        <p14:creationId xmlns:p14="http://schemas.microsoft.com/office/powerpoint/2010/main" val="10012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6E6BFBB8-7011-F34A-8F09-17DC43FE9454}"/>
              </a:ext>
            </a:extLst>
          </p:cNvPr>
          <p:cNvSpPr txBox="1"/>
          <p:nvPr/>
        </p:nvSpPr>
        <p:spPr>
          <a:xfrm>
            <a:off x="262591" y="1385350"/>
            <a:ext cx="8061960" cy="4801314"/>
          </a:xfrm>
          <a:prstGeom prst="rect">
            <a:avLst/>
          </a:prstGeom>
          <a:noFill/>
        </p:spPr>
        <p:txBody>
          <a:bodyPr wrap="square" rtlCol="0">
            <a:spAutoFit/>
          </a:bodyPr>
          <a:lstStyle/>
          <a:p>
            <a:pPr marL="514350" indent="-514350">
              <a:buFont typeface="+mj-lt"/>
              <a:buAutoNum type="arabicPeriod"/>
            </a:pPr>
            <a:r>
              <a:rPr lang="en-US" dirty="0">
                <a:solidFill>
                  <a:srgbClr val="EF3E42"/>
                </a:solidFill>
                <a:latin typeface="Arial" panose="020B0604020202020204" pitchFamily="34" charset="0"/>
                <a:cs typeface="Arial" panose="020B0604020202020204" pitchFamily="34" charset="0"/>
              </a:rPr>
              <a:t>All-oral</a:t>
            </a:r>
            <a:r>
              <a:rPr lang="en-US" dirty="0">
                <a:latin typeface="Arial" panose="020B0604020202020204" pitchFamily="34" charset="0"/>
                <a:cs typeface="Arial" panose="020B0604020202020204" pitchFamily="34" charset="0"/>
              </a:rPr>
              <a:t> regimens that contain all three strongly recommended group A drugs (</a:t>
            </a:r>
            <a:r>
              <a:rPr lang="en-US" dirty="0" err="1">
                <a:latin typeface="Arial" panose="020B0604020202020204" pitchFamily="34" charset="0"/>
                <a:cs typeface="Arial" panose="020B0604020202020204" pitchFamily="34" charset="0"/>
              </a:rPr>
              <a:t>bedaquiline</a:t>
            </a:r>
            <a:r>
              <a:rPr lang="en-US" dirty="0">
                <a:latin typeface="Arial" panose="020B0604020202020204" pitchFamily="34" charset="0"/>
                <a:cs typeface="Arial" panose="020B0604020202020204" pitchFamily="34" charset="0"/>
              </a:rPr>
              <a:t>, linezolid, and levofloxacin [or moxifloxacin], along with both group B drugs (clofazimine and </a:t>
            </a:r>
            <a:r>
              <a:rPr lang="en-US" dirty="0" err="1">
                <a:latin typeface="Arial" panose="020B0604020202020204" pitchFamily="34" charset="0"/>
                <a:cs typeface="Arial" panose="020B0604020202020204" pitchFamily="34" charset="0"/>
              </a:rPr>
              <a:t>cycloserine</a:t>
            </a:r>
            <a:r>
              <a:rPr lang="en-US" dirty="0">
                <a:latin typeface="Arial" panose="020B0604020202020204" pitchFamily="34" charset="0"/>
                <a:cs typeface="Arial" panose="020B0604020202020204" pitchFamily="34" charset="0"/>
              </a:rPr>
              <a:t>) for </a:t>
            </a:r>
            <a:r>
              <a:rPr lang="en-US" dirty="0">
                <a:solidFill>
                  <a:srgbClr val="EF3E42"/>
                </a:solidFill>
                <a:latin typeface="Arial" panose="020B0604020202020204" pitchFamily="34" charset="0"/>
                <a:cs typeface="Arial" panose="020B0604020202020204" pitchFamily="34" charset="0"/>
              </a:rPr>
              <a:t>18-20 months</a:t>
            </a:r>
            <a:r>
              <a:rPr lang="en-US" dirty="0">
                <a:latin typeface="Arial" panose="020B0604020202020204" pitchFamily="34" charset="0"/>
                <a:cs typeface="Arial" panose="020B0604020202020204" pitchFamily="34" charset="0"/>
              </a:rPr>
              <a:t>;</a:t>
            </a:r>
          </a:p>
          <a:p>
            <a:pPr marL="342900" indent="-342900">
              <a:buFont typeface="+mj-lt"/>
              <a:buAutoNum type="arabicPeriod"/>
            </a:pPr>
            <a:endParaRPr lang="en-US" dirty="0">
              <a:latin typeface="Arial" panose="020B0604020202020204" pitchFamily="34" charset="0"/>
              <a:cs typeface="Arial" panose="020B0604020202020204" pitchFamily="34" charset="0"/>
            </a:endParaRPr>
          </a:p>
          <a:p>
            <a:pPr marL="514350" indent="-514350">
              <a:buFont typeface="+mj-lt"/>
              <a:buAutoNum type="arabicPeriod"/>
            </a:pPr>
            <a:r>
              <a:rPr lang="en-US" dirty="0">
                <a:solidFill>
                  <a:srgbClr val="EF3E42"/>
                </a:solidFill>
                <a:latin typeface="Arial" panose="020B0604020202020204" pitchFamily="34" charset="0"/>
                <a:cs typeface="Arial" panose="020B0604020202020204" pitchFamily="34" charset="0"/>
              </a:rPr>
              <a:t>All-oral</a:t>
            </a:r>
            <a:r>
              <a:rPr lang="en-US" dirty="0">
                <a:latin typeface="Arial" panose="020B0604020202020204" pitchFamily="34" charset="0"/>
                <a:cs typeface="Arial" panose="020B0604020202020204" pitchFamily="34" charset="0"/>
              </a:rPr>
              <a:t> shorter regimens consisting of 4-5 medications and that contain the group A drugs and group B drugs or group C drugs, but administered for </a:t>
            </a:r>
            <a:r>
              <a:rPr lang="en-US" dirty="0">
                <a:solidFill>
                  <a:srgbClr val="EF3E42"/>
                </a:solidFill>
                <a:latin typeface="Arial" panose="020B0604020202020204" pitchFamily="34" charset="0"/>
                <a:cs typeface="Arial" panose="020B0604020202020204" pitchFamily="34" charset="0"/>
              </a:rPr>
              <a:t>9-12 months</a:t>
            </a:r>
            <a:r>
              <a:rPr lang="en-US" dirty="0">
                <a:latin typeface="Arial" panose="020B0604020202020204" pitchFamily="34" charset="0"/>
                <a:cs typeface="Arial" panose="020B0604020202020204" pitchFamily="34" charset="0"/>
              </a:rPr>
              <a:t> (“modified shorter regimens”) under operational research conditions;</a:t>
            </a:r>
          </a:p>
          <a:p>
            <a:pPr marL="342900" indent="-342900">
              <a:buFont typeface="+mj-lt"/>
              <a:buAutoNum type="arabicPeriod"/>
            </a:pPr>
            <a:endParaRPr lang="en-US" dirty="0">
              <a:latin typeface="Arial" panose="020B0604020202020204" pitchFamily="34" charset="0"/>
              <a:cs typeface="Arial" panose="020B0604020202020204" pitchFamily="34" charset="0"/>
            </a:endParaRPr>
          </a:p>
          <a:p>
            <a:pPr marL="514350" indent="-514350">
              <a:buFont typeface="+mj-lt"/>
              <a:buAutoNum type="arabicPeriod"/>
            </a:pPr>
            <a:r>
              <a:rPr lang="en-US" dirty="0">
                <a:latin typeface="Arial" panose="020B0604020202020204" pitchFamily="34" charset="0"/>
                <a:cs typeface="Arial" panose="020B0604020202020204" pitchFamily="34" charset="0"/>
              </a:rPr>
              <a:t>Standardized </a:t>
            </a:r>
            <a:r>
              <a:rPr lang="en-US" dirty="0">
                <a:solidFill>
                  <a:srgbClr val="EF3E42"/>
                </a:solidFill>
                <a:latin typeface="Arial" panose="020B0604020202020204" pitchFamily="34" charset="0"/>
                <a:cs typeface="Arial" panose="020B0604020202020204" pitchFamily="34" charset="0"/>
              </a:rPr>
              <a:t>9-11 month </a:t>
            </a:r>
            <a:r>
              <a:rPr lang="en-US" dirty="0">
                <a:latin typeface="Arial" panose="020B0604020202020204" pitchFamily="34" charset="0"/>
                <a:cs typeface="Arial" panose="020B0604020202020204" pitchFamily="34" charset="0"/>
              </a:rPr>
              <a:t>shorter regimen</a:t>
            </a:r>
            <a:r>
              <a:rPr lang="en-US" dirty="0">
                <a:solidFill>
                  <a:srgbClr val="EF3E42"/>
                </a:solidFill>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first recommended in 2016, but given with </a:t>
            </a:r>
            <a:r>
              <a:rPr lang="en-US" dirty="0">
                <a:solidFill>
                  <a:srgbClr val="EF3E42"/>
                </a:solidFill>
                <a:latin typeface="Arial" panose="020B0604020202020204" pitchFamily="34" charset="0"/>
                <a:cs typeface="Arial" panose="020B0604020202020204" pitchFamily="34" charset="0"/>
              </a:rPr>
              <a:t>amikacin</a:t>
            </a:r>
            <a:r>
              <a:rPr lang="en-US" dirty="0">
                <a:latin typeface="Arial" panose="020B0604020202020204" pitchFamily="34" charset="0"/>
                <a:cs typeface="Arial" panose="020B0604020202020204" pitchFamily="34" charset="0"/>
              </a:rPr>
              <a:t> instead of kanamycin and accompanied by baseline testing and routine monitoring for hearing loss.</a:t>
            </a:r>
          </a:p>
          <a:p>
            <a:pPr marL="514350" indent="-514350">
              <a:buFont typeface="+mj-lt"/>
              <a:buAutoNum type="arabicPeriod"/>
            </a:pPr>
            <a:endParaRPr lang="en-US" dirty="0">
              <a:latin typeface="Arial" panose="020B0604020202020204" pitchFamily="34" charset="0"/>
              <a:cs typeface="Arial" panose="020B0604020202020204" pitchFamily="34" charset="0"/>
            </a:endParaRPr>
          </a:p>
          <a:p>
            <a:r>
              <a:rPr lang="en-US" dirty="0">
                <a:solidFill>
                  <a:srgbClr val="EF3E42"/>
                </a:solidFill>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Standardized shorter regimen: 4 months of clofazimine, moxifloxacin (or levofloxacin), ethambutol, pyrazinamide, high dose isoniazid, ethionamide (or </a:t>
            </a:r>
            <a:r>
              <a:rPr lang="en-US" dirty="0" err="1">
                <a:latin typeface="Arial" panose="020B0604020202020204" pitchFamily="34" charset="0"/>
                <a:cs typeface="Arial" panose="020B0604020202020204" pitchFamily="34" charset="0"/>
              </a:rPr>
              <a:t>prothionamide</a:t>
            </a:r>
            <a:r>
              <a:rPr lang="en-US" dirty="0">
                <a:latin typeface="Arial" panose="020B0604020202020204" pitchFamily="34" charset="0"/>
                <a:cs typeface="Arial" panose="020B0604020202020204" pitchFamily="34" charset="0"/>
              </a:rPr>
              <a:t>), and </a:t>
            </a:r>
            <a:r>
              <a:rPr lang="en-US" dirty="0">
                <a:solidFill>
                  <a:srgbClr val="EF3E42"/>
                </a:solidFill>
                <a:latin typeface="Arial" panose="020B0604020202020204" pitchFamily="34" charset="0"/>
                <a:cs typeface="Arial" panose="020B0604020202020204" pitchFamily="34" charset="0"/>
              </a:rPr>
              <a:t>amikacin</a:t>
            </a:r>
            <a:r>
              <a:rPr lang="en-US" dirty="0">
                <a:latin typeface="Arial" panose="020B0604020202020204" pitchFamily="34" charset="0"/>
                <a:cs typeface="Arial" panose="020B0604020202020204" pitchFamily="34" charset="0"/>
              </a:rPr>
              <a:t>, followed by 5 months of clofazimine, moxifloxacin (or levofloxacin), ethambutol, and pyrazinamide. </a:t>
            </a:r>
          </a:p>
        </p:txBody>
      </p:sp>
      <p:sp>
        <p:nvSpPr>
          <p:cNvPr id="16" name="Rectangle 2">
            <a:extLst>
              <a:ext uri="{FF2B5EF4-FFF2-40B4-BE49-F238E27FC236}">
                <a16:creationId xmlns:a16="http://schemas.microsoft.com/office/drawing/2014/main" id="{25CF5CB0-DDDB-0347-9969-E319CAC8CBFE}"/>
              </a:ext>
            </a:extLst>
          </p:cNvPr>
          <p:cNvSpPr txBox="1">
            <a:spLocks noChangeArrowheads="1"/>
          </p:cNvSpPr>
          <p:nvPr/>
        </p:nvSpPr>
        <p:spPr>
          <a:xfrm>
            <a:off x="168828" y="316310"/>
            <a:ext cx="8365572" cy="92930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000" b="1" dirty="0">
                <a:latin typeface="Arial" panose="020B0604020202020204" pitchFamily="34" charset="0"/>
                <a:ea typeface="Arial Black" charset="0"/>
                <a:cs typeface="Arial" panose="020B0604020202020204" pitchFamily="34" charset="0"/>
              </a:rPr>
              <a:t>THE NEW STANDARD OF CARE FOR DR-TB:</a:t>
            </a:r>
          </a:p>
          <a:p>
            <a:pPr>
              <a:defRPr/>
            </a:pPr>
            <a:r>
              <a:rPr lang="en-US" sz="3000" b="1" dirty="0">
                <a:solidFill>
                  <a:srgbClr val="EF3E42"/>
                </a:solidFill>
                <a:latin typeface="Arial" panose="020B0604020202020204" pitchFamily="34" charset="0"/>
                <a:ea typeface="Arial Black" charset="0"/>
                <a:cs typeface="Arial" panose="020B0604020202020204" pitchFamily="34" charset="0"/>
              </a:rPr>
              <a:t>ALL ORAL REGIMENS</a:t>
            </a:r>
            <a:endParaRPr lang="en-US" sz="3000" dirty="0">
              <a:solidFill>
                <a:srgbClr val="EF3E42"/>
              </a:solidFill>
              <a:latin typeface="Arial" panose="020B0604020202020204" pitchFamily="34" charset="0"/>
              <a:ea typeface="Arial Black" charset="0"/>
              <a:cs typeface="Arial" panose="020B0604020202020204" pitchFamily="34" charset="0"/>
            </a:endParaRPr>
          </a:p>
        </p:txBody>
      </p:sp>
      <p:sp>
        <p:nvSpPr>
          <p:cNvPr id="5" name="TextBox 4">
            <a:extLst>
              <a:ext uri="{FF2B5EF4-FFF2-40B4-BE49-F238E27FC236}">
                <a16:creationId xmlns:a16="http://schemas.microsoft.com/office/drawing/2014/main" id="{2FC7ED1E-6AC0-2744-A6FA-7F0FF3C0A410}"/>
              </a:ext>
            </a:extLst>
          </p:cNvPr>
          <p:cNvSpPr txBox="1"/>
          <p:nvPr/>
        </p:nvSpPr>
        <p:spPr>
          <a:xfrm>
            <a:off x="3179882" y="6235070"/>
            <a:ext cx="5593278" cy="430887"/>
          </a:xfrm>
          <a:prstGeom prst="rect">
            <a:avLst/>
          </a:prstGeom>
          <a:noFill/>
        </p:spPr>
        <p:txBody>
          <a:bodyPr wrap="square" rtlCol="0">
            <a:spAutoFit/>
          </a:bodyPr>
          <a:lstStyle/>
          <a:p>
            <a:pPr algn="r"/>
            <a:r>
              <a:rPr lang="en-US" sz="2200" b="1" dirty="0">
                <a:solidFill>
                  <a:srgbClr val="EF3E42"/>
                </a:solidFill>
                <a:latin typeface="Arial" panose="020B0604020202020204" pitchFamily="34" charset="0"/>
                <a:cs typeface="Arial" panose="020B0604020202020204" pitchFamily="34" charset="0"/>
              </a:rPr>
              <a:t>…BY WORLD TB DAY 2020</a:t>
            </a:r>
          </a:p>
        </p:txBody>
      </p:sp>
    </p:spTree>
    <p:extLst>
      <p:ext uri="{BB962C8B-B14F-4D97-AF65-F5344CB8AC3E}">
        <p14:creationId xmlns:p14="http://schemas.microsoft.com/office/powerpoint/2010/main" val="471365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A5F3E1D-C599-F440-96ED-34CDC5E1D91C}"/>
              </a:ext>
            </a:extLst>
          </p:cNvPr>
          <p:cNvSpPr txBox="1">
            <a:spLocks noChangeArrowheads="1"/>
          </p:cNvSpPr>
          <p:nvPr/>
        </p:nvSpPr>
        <p:spPr>
          <a:xfrm>
            <a:off x="308756" y="317603"/>
            <a:ext cx="8689834" cy="92930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latin typeface="Arial" panose="020B0604020202020204" pitchFamily="34" charset="0"/>
                <a:ea typeface="Arial Black" charset="0"/>
                <a:cs typeface="Arial" panose="020B0604020202020204" pitchFamily="34" charset="0"/>
              </a:rPr>
              <a:t>FOOTNOTES AFFECTING IMPLEMENTATION</a:t>
            </a:r>
          </a:p>
        </p:txBody>
      </p:sp>
      <p:pic>
        <p:nvPicPr>
          <p:cNvPr id="7" name="Picture 6">
            <a:extLst>
              <a:ext uri="{FF2B5EF4-FFF2-40B4-BE49-F238E27FC236}">
                <a16:creationId xmlns:a16="http://schemas.microsoft.com/office/drawing/2014/main" id="{13C3E3D8-4188-B442-9AAA-B4F349E944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9880" y="6098487"/>
            <a:ext cx="1676400" cy="585707"/>
          </a:xfrm>
          <a:prstGeom prst="rect">
            <a:avLst/>
          </a:prstGeom>
        </p:spPr>
      </p:pic>
      <p:sp>
        <p:nvSpPr>
          <p:cNvPr id="8" name="Rectangle 7">
            <a:extLst>
              <a:ext uri="{FF2B5EF4-FFF2-40B4-BE49-F238E27FC236}">
                <a16:creationId xmlns:a16="http://schemas.microsoft.com/office/drawing/2014/main" id="{79F99BBF-9880-9846-BB8E-9C1AF08321A5}"/>
              </a:ext>
            </a:extLst>
          </p:cNvPr>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06BD81-C7B1-3648-B5DC-F1712D01F965}"/>
              </a:ext>
            </a:extLst>
          </p:cNvPr>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AC48A40-C448-B348-99C7-7D40574A2FAE}"/>
              </a:ext>
            </a:extLst>
          </p:cNvPr>
          <p:cNvPicPr>
            <a:picLocks noChangeAspect="1"/>
          </p:cNvPicPr>
          <p:nvPr/>
        </p:nvPicPr>
        <p:blipFill>
          <a:blip r:embed="rId3"/>
          <a:stretch>
            <a:fillRect/>
          </a:stretch>
        </p:blipFill>
        <p:spPr>
          <a:xfrm>
            <a:off x="579662" y="1393162"/>
            <a:ext cx="6675238" cy="4562821"/>
          </a:xfrm>
          <a:prstGeom prst="rect">
            <a:avLst/>
          </a:prstGeom>
          <a:ln>
            <a:solidFill>
              <a:schemeClr val="tx1"/>
            </a:solidFill>
          </a:ln>
        </p:spPr>
      </p:pic>
      <p:sp>
        <p:nvSpPr>
          <p:cNvPr id="5" name="TextBox 4">
            <a:extLst>
              <a:ext uri="{FF2B5EF4-FFF2-40B4-BE49-F238E27FC236}">
                <a16:creationId xmlns:a16="http://schemas.microsoft.com/office/drawing/2014/main" id="{E35B7217-DA7A-804F-97B5-5285F2C2E57A}"/>
              </a:ext>
            </a:extLst>
          </p:cNvPr>
          <p:cNvSpPr txBox="1"/>
          <p:nvPr/>
        </p:nvSpPr>
        <p:spPr>
          <a:xfrm>
            <a:off x="645703" y="1440662"/>
            <a:ext cx="6509902" cy="646331"/>
          </a:xfrm>
          <a:prstGeom prst="rect">
            <a:avLst/>
          </a:prstGeom>
          <a:solidFill>
            <a:schemeClr val="accent4">
              <a:lumMod val="20000"/>
              <a:lumOff val="80000"/>
            </a:schemeClr>
          </a:solidFill>
        </p:spPr>
        <p:txBody>
          <a:bodyPr wrap="square" rtlCol="0">
            <a:spAutoFit/>
          </a:bodyPr>
          <a:lstStyle/>
          <a:p>
            <a:r>
              <a:rPr lang="en-US" dirty="0">
                <a:latin typeface="Arial" panose="020B0604020202020204" pitchFamily="34" charset="0"/>
                <a:cs typeface="Arial" panose="020B0604020202020204" pitchFamily="34" charset="0"/>
              </a:rPr>
              <a:t>“Medicines in Group C are ranked by decreasing order of usual preference for use…”</a:t>
            </a:r>
          </a:p>
        </p:txBody>
      </p:sp>
      <p:sp>
        <p:nvSpPr>
          <p:cNvPr id="11" name="TextBox 10">
            <a:extLst>
              <a:ext uri="{FF2B5EF4-FFF2-40B4-BE49-F238E27FC236}">
                <a16:creationId xmlns:a16="http://schemas.microsoft.com/office/drawing/2014/main" id="{35B48C0D-6CAE-CD48-AB4F-11D277C12F71}"/>
              </a:ext>
            </a:extLst>
          </p:cNvPr>
          <p:cNvSpPr txBox="1"/>
          <p:nvPr/>
        </p:nvSpPr>
        <p:spPr>
          <a:xfrm>
            <a:off x="645702" y="5109759"/>
            <a:ext cx="6543158" cy="1200329"/>
          </a:xfrm>
          <a:prstGeom prst="rect">
            <a:avLst/>
          </a:prstGeom>
          <a:solidFill>
            <a:schemeClr val="accent4">
              <a:lumMod val="20000"/>
              <a:lumOff val="80000"/>
            </a:schemeClr>
          </a:solidFill>
        </p:spPr>
        <p:txBody>
          <a:bodyPr wrap="square" rtlCol="0">
            <a:spAutoFit/>
          </a:bodyPr>
          <a:lstStyle/>
          <a:p>
            <a:r>
              <a:rPr lang="en-US" dirty="0">
                <a:latin typeface="Arial" panose="020B0604020202020204" pitchFamily="34" charset="0"/>
                <a:cs typeface="Arial" panose="020B0604020202020204" pitchFamily="34" charset="0"/>
              </a:rPr>
              <a:t>“Amikacin and streptomycin are to be considered only if DST results confirm susceptibility and high-quality audiometry monitoring for hearing loss can be ensured…Kanamycin and capreomycin are no longer recommended…”</a:t>
            </a:r>
          </a:p>
        </p:txBody>
      </p:sp>
      <p:sp>
        <p:nvSpPr>
          <p:cNvPr id="12" name="TextBox 11">
            <a:extLst>
              <a:ext uri="{FF2B5EF4-FFF2-40B4-BE49-F238E27FC236}">
                <a16:creationId xmlns:a16="http://schemas.microsoft.com/office/drawing/2014/main" id="{76FA57F2-8D7C-B149-8A3E-23C9247231E7}"/>
              </a:ext>
            </a:extLst>
          </p:cNvPr>
          <p:cNvSpPr txBox="1"/>
          <p:nvPr/>
        </p:nvSpPr>
        <p:spPr>
          <a:xfrm>
            <a:off x="645702" y="2086318"/>
            <a:ext cx="6509902" cy="1200329"/>
          </a:xfrm>
          <a:prstGeom prst="rect">
            <a:avLst/>
          </a:prstGeom>
          <a:solidFill>
            <a:schemeClr val="accent4">
              <a:lumMod val="20000"/>
              <a:lumOff val="80000"/>
            </a:schemeClr>
          </a:solidFill>
        </p:spPr>
        <p:txBody>
          <a:bodyPr wrap="square" rtlCol="0">
            <a:spAutoFit/>
          </a:bodyPr>
          <a:lstStyle/>
          <a:p>
            <a:r>
              <a:rPr lang="en-US" dirty="0">
                <a:latin typeface="Arial" panose="020B0604020202020204" pitchFamily="34" charset="0"/>
                <a:cs typeface="Arial" panose="020B0604020202020204" pitchFamily="34" charset="0"/>
              </a:rPr>
              <a:t>“Evidence on the safety and effectiveness of </a:t>
            </a:r>
            <a:r>
              <a:rPr lang="en-US" dirty="0" err="1">
                <a:latin typeface="Arial" panose="020B0604020202020204" pitchFamily="34" charset="0"/>
                <a:cs typeface="Arial" panose="020B0604020202020204" pitchFamily="34" charset="0"/>
              </a:rPr>
              <a:t>bedaquiline</a:t>
            </a:r>
            <a:r>
              <a:rPr lang="en-US" dirty="0">
                <a:latin typeface="Arial" panose="020B0604020202020204" pitchFamily="34" charset="0"/>
                <a:cs typeface="Arial" panose="020B0604020202020204" pitchFamily="34" charset="0"/>
              </a:rPr>
              <a:t> use beyond 6 months…was insufficient for review. Use of </a:t>
            </a:r>
            <a:r>
              <a:rPr lang="en-US" dirty="0" err="1">
                <a:latin typeface="Arial" panose="020B0604020202020204" pitchFamily="34" charset="0"/>
                <a:cs typeface="Arial" panose="020B0604020202020204" pitchFamily="34" charset="0"/>
              </a:rPr>
              <a:t>bedaquiline</a:t>
            </a:r>
            <a:r>
              <a:rPr lang="en-US" dirty="0">
                <a:latin typeface="Arial" panose="020B0604020202020204" pitchFamily="34" charset="0"/>
                <a:cs typeface="Arial" panose="020B0604020202020204" pitchFamily="34" charset="0"/>
              </a:rPr>
              <a:t> beyond these limits should follow best practices in ”off-label” use.”</a:t>
            </a:r>
          </a:p>
        </p:txBody>
      </p:sp>
      <p:sp>
        <p:nvSpPr>
          <p:cNvPr id="13" name="TextBox 12">
            <a:extLst>
              <a:ext uri="{FF2B5EF4-FFF2-40B4-BE49-F238E27FC236}">
                <a16:creationId xmlns:a16="http://schemas.microsoft.com/office/drawing/2014/main" id="{E5518F33-8808-6544-8F67-B595F8DDD203}"/>
              </a:ext>
            </a:extLst>
          </p:cNvPr>
          <p:cNvSpPr txBox="1"/>
          <p:nvPr/>
        </p:nvSpPr>
        <p:spPr>
          <a:xfrm>
            <a:off x="645702" y="3266355"/>
            <a:ext cx="6509902" cy="1200329"/>
          </a:xfrm>
          <a:prstGeom prst="rect">
            <a:avLst/>
          </a:prstGeom>
          <a:solidFill>
            <a:schemeClr val="accent4">
              <a:lumMod val="20000"/>
              <a:lumOff val="80000"/>
            </a:schemeClr>
          </a:solidFill>
        </p:spPr>
        <p:txBody>
          <a:bodyPr wrap="square" rtlCol="0">
            <a:spAutoFit/>
          </a:bodyPr>
          <a:lstStyle/>
          <a:p>
            <a:r>
              <a:rPr lang="en-US" dirty="0">
                <a:latin typeface="Arial" panose="020B0604020202020204" pitchFamily="34" charset="0"/>
                <a:cs typeface="Arial" panose="020B0604020202020204" pitchFamily="34" charset="0"/>
              </a:rPr>
              <a:t>“Evidence on the safety and effectiveness of </a:t>
            </a:r>
            <a:r>
              <a:rPr lang="en-US" dirty="0" err="1">
                <a:latin typeface="Arial" panose="020B0604020202020204" pitchFamily="34" charset="0"/>
                <a:cs typeface="Arial" panose="020B0604020202020204" pitchFamily="34" charset="0"/>
              </a:rPr>
              <a:t>delamanid</a:t>
            </a:r>
            <a:r>
              <a:rPr lang="en-US" dirty="0">
                <a:latin typeface="Arial" panose="020B0604020202020204" pitchFamily="34" charset="0"/>
                <a:cs typeface="Arial" panose="020B0604020202020204" pitchFamily="34" charset="0"/>
              </a:rPr>
              <a:t> use beyond 6 months…was insufficient for review. Use of </a:t>
            </a:r>
            <a:r>
              <a:rPr lang="en-US" dirty="0" err="1">
                <a:latin typeface="Arial" panose="020B0604020202020204" pitchFamily="34" charset="0"/>
                <a:cs typeface="Arial" panose="020B0604020202020204" pitchFamily="34" charset="0"/>
              </a:rPr>
              <a:t>delamanid</a:t>
            </a:r>
            <a:r>
              <a:rPr lang="en-US" dirty="0">
                <a:latin typeface="Arial" panose="020B0604020202020204" pitchFamily="34" charset="0"/>
                <a:cs typeface="Arial" panose="020B0604020202020204" pitchFamily="34" charset="0"/>
              </a:rPr>
              <a:t> beyond these limits should follow best practices in ”off-label” use.”</a:t>
            </a:r>
          </a:p>
        </p:txBody>
      </p:sp>
      <p:sp>
        <p:nvSpPr>
          <p:cNvPr id="14" name="TextBox 13">
            <a:extLst>
              <a:ext uri="{FF2B5EF4-FFF2-40B4-BE49-F238E27FC236}">
                <a16:creationId xmlns:a16="http://schemas.microsoft.com/office/drawing/2014/main" id="{4CA9ACCC-59EE-0F47-BE3E-4D20031B6710}"/>
              </a:ext>
            </a:extLst>
          </p:cNvPr>
          <p:cNvSpPr txBox="1"/>
          <p:nvPr/>
        </p:nvSpPr>
        <p:spPr>
          <a:xfrm>
            <a:off x="645702" y="4468170"/>
            <a:ext cx="6509902" cy="646331"/>
          </a:xfrm>
          <a:prstGeom prst="rect">
            <a:avLst/>
          </a:prstGeom>
          <a:solidFill>
            <a:schemeClr val="accent4">
              <a:lumMod val="20000"/>
              <a:lumOff val="80000"/>
            </a:schemeClr>
          </a:solidFill>
        </p:spPr>
        <p:txBody>
          <a:bodyPr wrap="square" rtlCol="0">
            <a:spAutoFit/>
          </a:bodyPr>
          <a:lstStyle/>
          <a:p>
            <a:r>
              <a:rPr lang="en-US" dirty="0">
                <a:latin typeface="Arial" panose="020B0604020202020204" pitchFamily="34" charset="0"/>
                <a:cs typeface="Arial" panose="020B0604020202020204" pitchFamily="34" charset="0"/>
              </a:rPr>
              <a:t>“Evidence on the concurrent use of </a:t>
            </a:r>
            <a:r>
              <a:rPr lang="en-US" dirty="0" err="1">
                <a:latin typeface="Arial" panose="020B0604020202020204" pitchFamily="34" charset="0"/>
                <a:cs typeface="Arial" panose="020B0604020202020204" pitchFamily="34" charset="0"/>
              </a:rPr>
              <a:t>bedaquiline</a:t>
            </a:r>
            <a:r>
              <a:rPr lang="en-US" dirty="0">
                <a:latin typeface="Arial" panose="020B0604020202020204" pitchFamily="34" charset="0"/>
                <a:cs typeface="Arial" panose="020B0604020202020204" pitchFamily="34" charset="0"/>
              </a:rPr>
              <a:t> and </a:t>
            </a:r>
            <a:r>
              <a:rPr lang="en-US" dirty="0" err="1">
                <a:latin typeface="Arial" panose="020B0604020202020204" pitchFamily="34" charset="0"/>
                <a:cs typeface="Arial" panose="020B0604020202020204" pitchFamily="34" charset="0"/>
              </a:rPr>
              <a:t>delamanid</a:t>
            </a:r>
            <a:r>
              <a:rPr lang="en-US" dirty="0">
                <a:latin typeface="Arial" panose="020B0604020202020204" pitchFamily="34" charset="0"/>
                <a:cs typeface="Arial" panose="020B0604020202020204" pitchFamily="34" charset="0"/>
              </a:rPr>
              <a:t> was insufficient for review.”</a:t>
            </a:r>
          </a:p>
        </p:txBody>
      </p:sp>
      <p:sp>
        <p:nvSpPr>
          <p:cNvPr id="6" name="Frame 5">
            <a:extLst>
              <a:ext uri="{FF2B5EF4-FFF2-40B4-BE49-F238E27FC236}">
                <a16:creationId xmlns:a16="http://schemas.microsoft.com/office/drawing/2014/main" id="{B311656C-1679-C14A-ADDE-B818469357B0}"/>
              </a:ext>
            </a:extLst>
          </p:cNvPr>
          <p:cNvSpPr/>
          <p:nvPr/>
        </p:nvSpPr>
        <p:spPr>
          <a:xfrm>
            <a:off x="213753" y="1658813"/>
            <a:ext cx="7350826" cy="3869665"/>
          </a:xfrm>
          <a:prstGeom prst="frame">
            <a:avLst/>
          </a:prstGeom>
          <a:solidFill>
            <a:srgbClr val="EF3E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6631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13" grpId="0" animBg="1"/>
      <p:bldP spid="14"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
            <a:extLst>
              <a:ext uri="{FF2B5EF4-FFF2-40B4-BE49-F238E27FC236}">
                <a16:creationId xmlns:a16="http://schemas.microsoft.com/office/drawing/2014/main" id="{25CF5CB0-DDDB-0347-9969-E319CAC8CBFE}"/>
              </a:ext>
            </a:extLst>
          </p:cNvPr>
          <p:cNvSpPr txBox="1">
            <a:spLocks noChangeArrowheads="1"/>
          </p:cNvSpPr>
          <p:nvPr/>
        </p:nvSpPr>
        <p:spPr>
          <a:xfrm>
            <a:off x="0" y="17941"/>
            <a:ext cx="8604332" cy="92930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2600" b="1" dirty="0">
                <a:latin typeface="Arial" panose="020B0604020202020204" pitchFamily="34" charset="0"/>
                <a:ea typeface="Arial Black" charset="0"/>
                <a:cs typeface="Arial" panose="020B0604020202020204" pitchFamily="34" charset="0"/>
              </a:rPr>
              <a:t>WHAT DO ALL ORAL REGIMENS LOOK LIKE?</a:t>
            </a:r>
          </a:p>
          <a:p>
            <a:pPr>
              <a:defRPr/>
            </a:pPr>
            <a:r>
              <a:rPr lang="en-US" sz="2600" b="1" dirty="0">
                <a:solidFill>
                  <a:srgbClr val="EF3E42"/>
                </a:solidFill>
                <a:latin typeface="Arial" panose="020B0604020202020204" pitchFamily="34" charset="0"/>
                <a:ea typeface="Arial Black" charset="0"/>
                <a:cs typeface="Arial" panose="020B0604020202020204" pitchFamily="34" charset="0"/>
              </a:rPr>
              <a:t>WHAT DO THEY COST? </a:t>
            </a:r>
            <a:endParaRPr lang="en-US" sz="2600" dirty="0">
              <a:solidFill>
                <a:srgbClr val="EF3E42"/>
              </a:solidFill>
              <a:latin typeface="Arial" panose="020B0604020202020204" pitchFamily="34" charset="0"/>
              <a:ea typeface="Arial Black" charset="0"/>
              <a:cs typeface="Arial" panose="020B0604020202020204" pitchFamily="34" charset="0"/>
            </a:endParaRPr>
          </a:p>
        </p:txBody>
      </p:sp>
      <p:pic>
        <p:nvPicPr>
          <p:cNvPr id="9" name="Picture 8">
            <a:extLst>
              <a:ext uri="{FF2B5EF4-FFF2-40B4-BE49-F238E27FC236}">
                <a16:creationId xmlns:a16="http://schemas.microsoft.com/office/drawing/2014/main" id="{474A86CC-4306-6944-B1CC-D6809DD24355}"/>
              </a:ext>
            </a:extLst>
          </p:cNvPr>
          <p:cNvPicPr>
            <a:picLocks noChangeAspect="1"/>
          </p:cNvPicPr>
          <p:nvPr/>
        </p:nvPicPr>
        <p:blipFill>
          <a:blip r:embed="rId2"/>
          <a:stretch>
            <a:fillRect/>
          </a:stretch>
        </p:blipFill>
        <p:spPr>
          <a:xfrm>
            <a:off x="156969" y="901069"/>
            <a:ext cx="5738085" cy="5843021"/>
          </a:xfrm>
          <a:prstGeom prst="rect">
            <a:avLst/>
          </a:prstGeom>
        </p:spPr>
      </p:pic>
      <p:sp>
        <p:nvSpPr>
          <p:cNvPr id="14" name="Rectangle 13">
            <a:extLst>
              <a:ext uri="{FF2B5EF4-FFF2-40B4-BE49-F238E27FC236}">
                <a16:creationId xmlns:a16="http://schemas.microsoft.com/office/drawing/2014/main" id="{F881A5A7-E833-CE44-9F1A-31AC2CD7F603}"/>
              </a:ext>
            </a:extLst>
          </p:cNvPr>
          <p:cNvSpPr/>
          <p:nvPr/>
        </p:nvSpPr>
        <p:spPr>
          <a:xfrm>
            <a:off x="6285466" y="6282425"/>
            <a:ext cx="2701565" cy="461665"/>
          </a:xfrm>
          <a:prstGeom prst="rect">
            <a:avLst/>
          </a:prstGeom>
        </p:spPr>
        <p:txBody>
          <a:bodyPr wrap="square">
            <a:spAutoFit/>
          </a:bodyPr>
          <a:lstStyle/>
          <a:p>
            <a:r>
              <a:rPr lang="en-US" sz="1200" dirty="0">
                <a:latin typeface="Arial" panose="020B0604020202020204" pitchFamily="34" charset="0"/>
                <a:cs typeface="Arial" panose="020B0604020202020204" pitchFamily="34" charset="0"/>
                <a:hlinkClick r:id="rId3"/>
              </a:rPr>
              <a:t>https://www.msfaccess.org/dr-tb-drugs-under-microscope-6th-edition</a:t>
            </a:r>
            <a:r>
              <a:rPr lang="en-US" sz="1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5257425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
            <a:extLst>
              <a:ext uri="{FF2B5EF4-FFF2-40B4-BE49-F238E27FC236}">
                <a16:creationId xmlns:a16="http://schemas.microsoft.com/office/drawing/2014/main" id="{25CF5CB0-DDDB-0347-9969-E319CAC8CBFE}"/>
              </a:ext>
            </a:extLst>
          </p:cNvPr>
          <p:cNvSpPr txBox="1">
            <a:spLocks noChangeArrowheads="1"/>
          </p:cNvSpPr>
          <p:nvPr/>
        </p:nvSpPr>
        <p:spPr>
          <a:xfrm>
            <a:off x="168828" y="264818"/>
            <a:ext cx="8604332" cy="92930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4000" b="1" dirty="0">
                <a:latin typeface="Arial" panose="020B0604020202020204" pitchFamily="34" charset="0"/>
                <a:ea typeface="Arial Black" charset="0"/>
                <a:cs typeface="Arial" panose="020B0604020202020204" pitchFamily="34" charset="0"/>
              </a:rPr>
              <a:t>WHAT’S DRIVING THE COST OF ALL ORAL REGIMENS?</a:t>
            </a:r>
            <a:endParaRPr lang="en-US" sz="4000" dirty="0">
              <a:solidFill>
                <a:srgbClr val="EF3E42"/>
              </a:solidFill>
              <a:latin typeface="Arial" panose="020B0604020202020204" pitchFamily="34" charset="0"/>
              <a:ea typeface="Arial Black" charset="0"/>
              <a:cs typeface="Arial" panose="020B0604020202020204" pitchFamily="34" charset="0"/>
            </a:endParaRPr>
          </a:p>
        </p:txBody>
      </p:sp>
      <p:sp>
        <p:nvSpPr>
          <p:cNvPr id="3" name="Rectangle 2">
            <a:extLst>
              <a:ext uri="{FF2B5EF4-FFF2-40B4-BE49-F238E27FC236}">
                <a16:creationId xmlns:a16="http://schemas.microsoft.com/office/drawing/2014/main" id="{0F795C5B-E177-2740-B436-86830A90186B}"/>
              </a:ext>
            </a:extLst>
          </p:cNvPr>
          <p:cNvSpPr/>
          <p:nvPr/>
        </p:nvSpPr>
        <p:spPr>
          <a:xfrm>
            <a:off x="90312" y="4964524"/>
            <a:ext cx="5794719" cy="307777"/>
          </a:xfrm>
          <a:prstGeom prst="rect">
            <a:avLst/>
          </a:prstGeom>
        </p:spPr>
        <p:txBody>
          <a:bodyPr wrap="square">
            <a:spAutoFit/>
          </a:bodyPr>
          <a:lstStyle/>
          <a:p>
            <a:r>
              <a:rPr lang="en-US" sz="1400" dirty="0">
                <a:latin typeface="Arial" panose="020B0604020202020204" pitchFamily="34" charset="0"/>
                <a:cs typeface="Arial" panose="020B0604020202020204" pitchFamily="34" charset="0"/>
                <a:hlinkClick r:id="rId2"/>
              </a:rPr>
              <a:t>https://www.msfaccess.org/dr-tb-drugs-under-microscope-6th-edition</a:t>
            </a:r>
            <a:r>
              <a:rPr lang="en-US" sz="1400" dirty="0">
                <a:latin typeface="Arial" panose="020B0604020202020204" pitchFamily="34" charset="0"/>
                <a:cs typeface="Arial" panose="020B0604020202020204" pitchFamily="34" charset="0"/>
              </a:rPr>
              <a:t> </a:t>
            </a:r>
          </a:p>
        </p:txBody>
      </p:sp>
      <p:pic>
        <p:nvPicPr>
          <p:cNvPr id="2" name="Picture 1">
            <a:extLst>
              <a:ext uri="{FF2B5EF4-FFF2-40B4-BE49-F238E27FC236}">
                <a16:creationId xmlns:a16="http://schemas.microsoft.com/office/drawing/2014/main" id="{62236357-6A7F-BB4F-A0F5-F6158C995CA0}"/>
              </a:ext>
            </a:extLst>
          </p:cNvPr>
          <p:cNvPicPr>
            <a:picLocks noChangeAspect="1"/>
          </p:cNvPicPr>
          <p:nvPr/>
        </p:nvPicPr>
        <p:blipFill>
          <a:blip r:embed="rId3"/>
          <a:stretch>
            <a:fillRect/>
          </a:stretch>
        </p:blipFill>
        <p:spPr>
          <a:xfrm>
            <a:off x="90312" y="1940289"/>
            <a:ext cx="8847259" cy="2902644"/>
          </a:xfrm>
          <a:prstGeom prst="rect">
            <a:avLst/>
          </a:prstGeom>
        </p:spPr>
      </p:pic>
    </p:spTree>
    <p:extLst>
      <p:ext uri="{BB962C8B-B14F-4D97-AF65-F5344CB8AC3E}">
        <p14:creationId xmlns:p14="http://schemas.microsoft.com/office/powerpoint/2010/main" val="30681199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C798CF2-ABE2-224A-830F-728474909B06}"/>
              </a:ext>
            </a:extLst>
          </p:cNvPr>
          <p:cNvSpPr txBox="1"/>
          <p:nvPr/>
        </p:nvSpPr>
        <p:spPr>
          <a:xfrm>
            <a:off x="246057" y="505406"/>
            <a:ext cx="8489839" cy="5632311"/>
          </a:xfrm>
          <a:prstGeom prst="rect">
            <a:avLst/>
          </a:prstGeom>
          <a:solidFill>
            <a:schemeClr val="bg1"/>
          </a:solidFill>
        </p:spPr>
        <p:txBody>
          <a:bodyPr wrap="square" rtlCol="0">
            <a:spAutoFit/>
          </a:bodyPr>
          <a:lstStyle/>
          <a:p>
            <a:r>
              <a:rPr lang="en-US" sz="9000" dirty="0">
                <a:solidFill>
                  <a:srgbClr val="EF3E42"/>
                </a:solidFill>
                <a:latin typeface="Arial" panose="020B0604020202020204" pitchFamily="34" charset="0"/>
                <a:cs typeface="Arial" panose="020B0604020202020204" pitchFamily="34" charset="0"/>
              </a:rPr>
              <a:t>1</a:t>
            </a:r>
            <a:r>
              <a:rPr lang="en-US" sz="9000" dirty="0">
                <a:latin typeface="Arial" panose="020B0604020202020204" pitchFamily="34" charset="0"/>
                <a:cs typeface="Arial" panose="020B0604020202020204" pitchFamily="34" charset="0"/>
              </a:rPr>
              <a:t> YEAR</a:t>
            </a:r>
          </a:p>
          <a:p>
            <a:r>
              <a:rPr lang="en-US" sz="9000" dirty="0">
                <a:solidFill>
                  <a:srgbClr val="EF3E42"/>
                </a:solidFill>
                <a:latin typeface="Arial" panose="020B0604020202020204" pitchFamily="34" charset="0"/>
                <a:cs typeface="Arial" panose="020B0604020202020204" pitchFamily="34" charset="0"/>
              </a:rPr>
              <a:t>2</a:t>
            </a:r>
            <a:r>
              <a:rPr lang="en-US" sz="9000" dirty="0">
                <a:latin typeface="Arial" panose="020B0604020202020204" pitchFamily="34" charset="0"/>
                <a:cs typeface="Arial" panose="020B0604020202020204" pitchFamily="34" charset="0"/>
              </a:rPr>
              <a:t> MONTHS</a:t>
            </a:r>
          </a:p>
          <a:p>
            <a:r>
              <a:rPr lang="en-US" sz="9000" dirty="0">
                <a:solidFill>
                  <a:srgbClr val="EF3E42"/>
                </a:solidFill>
                <a:latin typeface="Arial" panose="020B0604020202020204" pitchFamily="34" charset="0"/>
                <a:cs typeface="Arial" panose="020B0604020202020204" pitchFamily="34" charset="0"/>
              </a:rPr>
              <a:t>26</a:t>
            </a:r>
            <a:r>
              <a:rPr lang="en-US" sz="9000" dirty="0">
                <a:latin typeface="Arial" panose="020B0604020202020204" pitchFamily="34" charset="0"/>
                <a:cs typeface="Arial" panose="020B0604020202020204" pitchFamily="34" charset="0"/>
              </a:rPr>
              <a:t> DAYS </a:t>
            </a:r>
          </a:p>
          <a:p>
            <a:r>
              <a:rPr lang="en-US" sz="9000" dirty="0">
                <a:latin typeface="Arial" panose="020B0604020202020204" pitchFamily="34" charset="0"/>
                <a:cs typeface="Arial" panose="020B0604020202020204" pitchFamily="34" charset="0"/>
              </a:rPr>
              <a:t>LATER </a:t>
            </a:r>
          </a:p>
        </p:txBody>
      </p:sp>
      <p:pic>
        <p:nvPicPr>
          <p:cNvPr id="5" name="Picture 4">
            <a:extLst>
              <a:ext uri="{FF2B5EF4-FFF2-40B4-BE49-F238E27FC236}">
                <a16:creationId xmlns:a16="http://schemas.microsoft.com/office/drawing/2014/main" id="{7E3FA0BE-D500-1E4A-830F-ABDE8DBBABEF}"/>
              </a:ext>
            </a:extLst>
          </p:cNvPr>
          <p:cNvPicPr>
            <a:picLocks noChangeAspect="1"/>
          </p:cNvPicPr>
          <p:nvPr/>
        </p:nvPicPr>
        <p:blipFill>
          <a:blip r:embed="rId2"/>
          <a:stretch>
            <a:fillRect/>
          </a:stretch>
        </p:blipFill>
        <p:spPr>
          <a:xfrm>
            <a:off x="5869825" y="3429000"/>
            <a:ext cx="2678099" cy="2678099"/>
          </a:xfrm>
          <a:prstGeom prst="rect">
            <a:avLst/>
          </a:prstGeom>
        </p:spPr>
      </p:pic>
      <p:sp>
        <p:nvSpPr>
          <p:cNvPr id="6" name="Rectangle 5">
            <a:extLst>
              <a:ext uri="{FF2B5EF4-FFF2-40B4-BE49-F238E27FC236}">
                <a16:creationId xmlns:a16="http://schemas.microsoft.com/office/drawing/2014/main" id="{09B336C2-389E-7C4C-BDE1-CD2E233CC43F}"/>
              </a:ext>
            </a:extLst>
          </p:cNvPr>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6AC6F77-035A-6943-8C85-69573C5C079B}"/>
              </a:ext>
            </a:extLst>
          </p:cNvPr>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47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AD21A8-660A-4A41-A59F-CF6A4BE85F67}"/>
              </a:ext>
            </a:extLst>
          </p:cNvPr>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04E2FFA-A488-1E45-B127-41B2F0B486F6}"/>
              </a:ext>
            </a:extLst>
          </p:cNvPr>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9A75B00-86D1-C248-B701-24447B2F28AA}"/>
              </a:ext>
            </a:extLst>
          </p:cNvPr>
          <p:cNvPicPr>
            <a:picLocks noChangeAspect="1"/>
          </p:cNvPicPr>
          <p:nvPr/>
        </p:nvPicPr>
        <p:blipFill>
          <a:blip r:embed="rId2"/>
          <a:stretch>
            <a:fillRect/>
          </a:stretch>
        </p:blipFill>
        <p:spPr>
          <a:xfrm>
            <a:off x="273132" y="1749975"/>
            <a:ext cx="5363772" cy="4297680"/>
          </a:xfrm>
          <a:prstGeom prst="rect">
            <a:avLst/>
          </a:prstGeom>
        </p:spPr>
      </p:pic>
      <p:sp>
        <p:nvSpPr>
          <p:cNvPr id="10" name="TextBox 9">
            <a:extLst>
              <a:ext uri="{FF2B5EF4-FFF2-40B4-BE49-F238E27FC236}">
                <a16:creationId xmlns:a16="http://schemas.microsoft.com/office/drawing/2014/main" id="{6833F433-5E46-8E4C-96F9-7EC9FED8A310}"/>
              </a:ext>
            </a:extLst>
          </p:cNvPr>
          <p:cNvSpPr txBox="1"/>
          <p:nvPr/>
        </p:nvSpPr>
        <p:spPr>
          <a:xfrm>
            <a:off x="5779407" y="2968829"/>
            <a:ext cx="3069046" cy="1569660"/>
          </a:xfrm>
          <a:prstGeom prst="rect">
            <a:avLst/>
          </a:prstGeom>
          <a:noFill/>
          <a:ln>
            <a:solidFill>
              <a:schemeClr val="tx1"/>
            </a:solidFill>
          </a:ln>
        </p:spPr>
        <p:txBody>
          <a:bodyPr wrap="square" rtlCol="0">
            <a:spAutoFit/>
          </a:bodyPr>
          <a:lstStyle/>
          <a:p>
            <a:pPr algn="ctr"/>
            <a:r>
              <a:rPr lang="en-US" sz="1600" b="1" i="1" dirty="0">
                <a:latin typeface="Arial" panose="020B0604020202020204" pitchFamily="34" charset="0"/>
                <a:cs typeface="Arial" panose="020B0604020202020204" pitchFamily="34" charset="0"/>
              </a:rPr>
              <a:t>“Seven countries (4/30 high TB burden) have &gt;95% of newly diagnosed RR-/MDR-TB patients started on all-oral regimens within one year of WHO guideline updates.”</a:t>
            </a:r>
          </a:p>
        </p:txBody>
      </p:sp>
      <p:sp>
        <p:nvSpPr>
          <p:cNvPr id="11" name="TextBox 10">
            <a:extLst>
              <a:ext uri="{FF2B5EF4-FFF2-40B4-BE49-F238E27FC236}">
                <a16:creationId xmlns:a16="http://schemas.microsoft.com/office/drawing/2014/main" id="{00091BA8-06F5-6D46-8FB3-3DFF70480048}"/>
              </a:ext>
            </a:extLst>
          </p:cNvPr>
          <p:cNvSpPr txBox="1"/>
          <p:nvPr/>
        </p:nvSpPr>
        <p:spPr>
          <a:xfrm>
            <a:off x="273132" y="141387"/>
            <a:ext cx="7813964" cy="1138773"/>
          </a:xfrm>
          <a:prstGeom prst="rect">
            <a:avLst/>
          </a:prstGeom>
          <a:noFill/>
        </p:spPr>
        <p:txBody>
          <a:bodyPr wrap="square" rtlCol="0">
            <a:spAutoFit/>
          </a:bodyPr>
          <a:lstStyle/>
          <a:p>
            <a:r>
              <a:rPr lang="en-US" sz="3400" b="1" dirty="0">
                <a:latin typeface="Arial" panose="020B0604020202020204" pitchFamily="34" charset="0"/>
                <a:cs typeface="Arial" panose="020B0604020202020204" pitchFamily="34" charset="0"/>
              </a:rPr>
              <a:t>WHAT DOES IMPLEMENTATION LOOK LIKE </a:t>
            </a:r>
            <a:r>
              <a:rPr lang="en-US" sz="3400" b="1" dirty="0">
                <a:solidFill>
                  <a:srgbClr val="EF3E42"/>
                </a:solidFill>
                <a:latin typeface="Arial" panose="020B0604020202020204" pitchFamily="34" charset="0"/>
                <a:cs typeface="Arial" panose="020B0604020202020204" pitchFamily="34" charset="0"/>
              </a:rPr>
              <a:t>1+</a:t>
            </a:r>
            <a:r>
              <a:rPr lang="en-US" sz="3400" b="1" dirty="0">
                <a:latin typeface="Arial" panose="020B0604020202020204" pitchFamily="34" charset="0"/>
                <a:cs typeface="Arial" panose="020B0604020202020204" pitchFamily="34" charset="0"/>
              </a:rPr>
              <a:t> YEARS LATER?</a:t>
            </a:r>
          </a:p>
        </p:txBody>
      </p:sp>
      <p:sp>
        <p:nvSpPr>
          <p:cNvPr id="12" name="Rectangle 11">
            <a:extLst>
              <a:ext uri="{FF2B5EF4-FFF2-40B4-BE49-F238E27FC236}">
                <a16:creationId xmlns:a16="http://schemas.microsoft.com/office/drawing/2014/main" id="{D9314F19-B5E3-244D-8C0A-D9A867DF48F3}"/>
              </a:ext>
            </a:extLst>
          </p:cNvPr>
          <p:cNvSpPr/>
          <p:nvPr/>
        </p:nvSpPr>
        <p:spPr>
          <a:xfrm>
            <a:off x="273132" y="6129680"/>
            <a:ext cx="2957861" cy="307777"/>
          </a:xfrm>
          <a:prstGeom prst="rect">
            <a:avLst/>
          </a:prstGeom>
        </p:spPr>
        <p:txBody>
          <a:bodyPr wrap="none">
            <a:spAutoFit/>
          </a:bodyPr>
          <a:lstStyle/>
          <a:p>
            <a:r>
              <a:rPr lang="en-US" sz="1400" dirty="0">
                <a:latin typeface="Arial" panose="020B0604020202020204" pitchFamily="34" charset="0"/>
                <a:cs typeface="Arial" panose="020B0604020202020204" pitchFamily="34" charset="0"/>
                <a:hlinkClick r:id="rId3"/>
              </a:rPr>
              <a:t>http://drtb-stat.org/global-snapshot/</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7216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E0FEC-1E8A-AE46-85D1-1C5C267DDF07}"/>
              </a:ext>
            </a:extLst>
          </p:cNvPr>
          <p:cNvSpPr>
            <a:spLocks noGrp="1"/>
          </p:cNvSpPr>
          <p:nvPr>
            <p:ph type="title"/>
          </p:nvPr>
        </p:nvSpPr>
        <p:spPr>
          <a:xfrm>
            <a:off x="273132" y="-47527"/>
            <a:ext cx="7886700" cy="1325563"/>
          </a:xfrm>
        </p:spPr>
        <p:txBody>
          <a:bodyPr/>
          <a:lstStyle/>
          <a:p>
            <a:r>
              <a:rPr lang="en-US" b="1" dirty="0">
                <a:solidFill>
                  <a:srgbClr val="EF3E42"/>
                </a:solidFill>
                <a:latin typeface="Arial" panose="020B0604020202020204" pitchFamily="34" charset="0"/>
                <a:cs typeface="Arial" panose="020B0604020202020204" pitchFamily="34" charset="0"/>
              </a:rPr>
              <a:t>WHAT TO PUSH FOR</a:t>
            </a:r>
          </a:p>
        </p:txBody>
      </p:sp>
      <p:sp>
        <p:nvSpPr>
          <p:cNvPr id="3" name="Content Placeholder 2">
            <a:extLst>
              <a:ext uri="{FF2B5EF4-FFF2-40B4-BE49-F238E27FC236}">
                <a16:creationId xmlns:a16="http://schemas.microsoft.com/office/drawing/2014/main" id="{FF047A8F-8AAD-494D-A51D-72C5EE8D8203}"/>
              </a:ext>
            </a:extLst>
          </p:cNvPr>
          <p:cNvSpPr>
            <a:spLocks noGrp="1"/>
          </p:cNvSpPr>
          <p:nvPr>
            <p:ph idx="1"/>
          </p:nvPr>
        </p:nvSpPr>
        <p:spPr>
          <a:xfrm>
            <a:off x="273132" y="1119991"/>
            <a:ext cx="8490858" cy="5134051"/>
          </a:xfrm>
        </p:spPr>
        <p:txBody>
          <a:bodyPr>
            <a:normAutofit fontScale="85000" lnSpcReduction="20000"/>
          </a:bodyPr>
          <a:lstStyle/>
          <a:p>
            <a:r>
              <a:rPr lang="en-US" dirty="0">
                <a:latin typeface="Arial" panose="020B0604020202020204" pitchFamily="34" charset="0"/>
                <a:cs typeface="Arial" panose="020B0604020202020204" pitchFamily="34" charset="0"/>
              </a:rPr>
              <a:t>National TB Programs to “make the switch” to all-oral regimens</a:t>
            </a:r>
          </a:p>
          <a:p>
            <a:r>
              <a:rPr lang="en-US" dirty="0">
                <a:latin typeface="Arial" panose="020B0604020202020204" pitchFamily="34" charset="0"/>
                <a:cs typeface="Arial" panose="020B0604020202020204" pitchFamily="34" charset="0"/>
              </a:rPr>
              <a:t>National TB Programs to use common sense when interpreting WHO guidelines </a:t>
            </a:r>
          </a:p>
          <a:p>
            <a:r>
              <a:rPr lang="en-US" dirty="0">
                <a:latin typeface="Arial" panose="020B0604020202020204" pitchFamily="34" charset="0"/>
                <a:cs typeface="Arial" panose="020B0604020202020204" pitchFamily="34" charset="0"/>
              </a:rPr>
              <a:t>National TB Programs to more rapidly implement guideline changes moving forward</a:t>
            </a:r>
          </a:p>
          <a:p>
            <a:r>
              <a:rPr lang="en-US" dirty="0">
                <a:latin typeface="Arial" panose="020B0604020202020204" pitchFamily="34" charset="0"/>
                <a:cs typeface="Arial" panose="020B0604020202020204" pitchFamily="34" charset="0"/>
              </a:rPr>
              <a:t>National TB Programs to contribute to the evidence-base to help inform optimal regimen duration and composition</a:t>
            </a:r>
          </a:p>
          <a:p>
            <a:r>
              <a:rPr lang="en-US" dirty="0">
                <a:latin typeface="Arial" panose="020B0604020202020204" pitchFamily="34" charset="0"/>
                <a:cs typeface="Arial" panose="020B0604020202020204" pitchFamily="34" charset="0"/>
              </a:rPr>
              <a:t>Donors to support National TB Programs to overcome barriers to more rapid implementation of guideline changes + to conduct operational and other research</a:t>
            </a:r>
          </a:p>
          <a:p>
            <a:r>
              <a:rPr lang="en-US" dirty="0">
                <a:latin typeface="Arial" panose="020B0604020202020204" pitchFamily="34" charset="0"/>
                <a:cs typeface="Arial" panose="020B0604020202020204" pitchFamily="34" charset="0"/>
              </a:rPr>
              <a:t>Access to TB medicines, especially </a:t>
            </a:r>
            <a:r>
              <a:rPr lang="en-US" dirty="0" err="1">
                <a:latin typeface="Arial" panose="020B0604020202020204" pitchFamily="34" charset="0"/>
                <a:cs typeface="Arial" panose="020B0604020202020204" pitchFamily="34" charset="0"/>
              </a:rPr>
              <a:t>bedaquiline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delamanid</a:t>
            </a:r>
            <a:r>
              <a:rPr lang="en-US" dirty="0">
                <a:latin typeface="Arial" panose="020B0604020202020204" pitchFamily="34" charset="0"/>
                <a:cs typeface="Arial" panose="020B0604020202020204" pitchFamily="34" charset="0"/>
              </a:rPr>
              <a:t>, and linezolid</a:t>
            </a:r>
          </a:p>
          <a:p>
            <a:r>
              <a:rPr lang="en-US" dirty="0">
                <a:latin typeface="Arial" panose="020B0604020202020204" pitchFamily="34" charset="0"/>
                <a:cs typeface="Arial" panose="020B0604020202020204" pitchFamily="34" charset="0"/>
              </a:rPr>
              <a:t>Access to drug-susceptibility testing (including for newer medicines) and tools necessary to monitor for side-effects of TB medicines</a:t>
            </a:r>
          </a:p>
        </p:txBody>
      </p:sp>
      <p:sp>
        <p:nvSpPr>
          <p:cNvPr id="4" name="Rectangle 3">
            <a:extLst>
              <a:ext uri="{FF2B5EF4-FFF2-40B4-BE49-F238E27FC236}">
                <a16:creationId xmlns:a16="http://schemas.microsoft.com/office/drawing/2014/main" id="{60B39B70-4EB5-5644-BDEB-1D9AA4EFB8C2}"/>
              </a:ext>
            </a:extLst>
          </p:cNvPr>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08BFABD-97EB-6A45-B675-49183542B265}"/>
              </a:ext>
            </a:extLst>
          </p:cNvPr>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BD31547-EE40-154B-82CB-9845AE2E71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5955983"/>
            <a:ext cx="1676400" cy="585707"/>
          </a:xfrm>
          <a:prstGeom prst="rect">
            <a:avLst/>
          </a:prstGeom>
        </p:spPr>
      </p:pic>
    </p:spTree>
    <p:extLst>
      <p:ext uri="{BB962C8B-B14F-4D97-AF65-F5344CB8AC3E}">
        <p14:creationId xmlns:p14="http://schemas.microsoft.com/office/powerpoint/2010/main" val="40333005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E0FEC-1E8A-AE46-85D1-1C5C267DDF07}"/>
              </a:ext>
            </a:extLst>
          </p:cNvPr>
          <p:cNvSpPr>
            <a:spLocks noGrp="1"/>
          </p:cNvSpPr>
          <p:nvPr>
            <p:ph type="title"/>
          </p:nvPr>
        </p:nvSpPr>
        <p:spPr>
          <a:xfrm>
            <a:off x="190005" y="-38652"/>
            <a:ext cx="8692738" cy="1325563"/>
          </a:xfrm>
        </p:spPr>
        <p:txBody>
          <a:bodyPr>
            <a:normAutofit/>
          </a:bodyPr>
          <a:lstStyle/>
          <a:p>
            <a:pPr algn="ctr"/>
            <a:r>
              <a:rPr lang="en-US" sz="3900" b="1" dirty="0">
                <a:solidFill>
                  <a:srgbClr val="EF3E42"/>
                </a:solidFill>
                <a:latin typeface="Arial" panose="020B0604020202020204" pitchFamily="34" charset="0"/>
                <a:cs typeface="Arial" panose="020B0604020202020204" pitchFamily="34" charset="0"/>
              </a:rPr>
              <a:t>“DIRECTLY OBSERVED TENDERS”</a:t>
            </a:r>
          </a:p>
        </p:txBody>
      </p:sp>
      <p:sp>
        <p:nvSpPr>
          <p:cNvPr id="3" name="Content Placeholder 2">
            <a:extLst>
              <a:ext uri="{FF2B5EF4-FFF2-40B4-BE49-F238E27FC236}">
                <a16:creationId xmlns:a16="http://schemas.microsoft.com/office/drawing/2014/main" id="{FF047A8F-8AAD-494D-A51D-72C5EE8D8203}"/>
              </a:ext>
            </a:extLst>
          </p:cNvPr>
          <p:cNvSpPr>
            <a:spLocks noGrp="1"/>
          </p:cNvSpPr>
          <p:nvPr>
            <p:ph idx="1"/>
          </p:nvPr>
        </p:nvSpPr>
        <p:spPr>
          <a:xfrm>
            <a:off x="521772" y="1258784"/>
            <a:ext cx="7886700" cy="4904510"/>
          </a:xfrm>
        </p:spPr>
        <p:txBody>
          <a:bodyPr>
            <a:noAutofit/>
          </a:bodyPr>
          <a:lstStyle/>
          <a:p>
            <a:r>
              <a:rPr lang="en-US" sz="2400" dirty="0">
                <a:latin typeface="Arial" panose="020B0604020202020204" pitchFamily="34" charset="0"/>
                <a:cs typeface="Arial" panose="020B0604020202020204" pitchFamily="34" charset="0"/>
              </a:rPr>
              <a:t>Are national drug tenders made public in your country?</a:t>
            </a:r>
          </a:p>
          <a:p>
            <a:r>
              <a:rPr lang="en-US" sz="2400" dirty="0">
                <a:latin typeface="Arial" panose="020B0604020202020204" pitchFamily="34" charset="0"/>
                <a:cs typeface="Arial" panose="020B0604020202020204" pitchFamily="34" charset="0"/>
              </a:rPr>
              <a:t>These documents offer early indications regarding the plans of National TB Programs.</a:t>
            </a:r>
          </a:p>
          <a:p>
            <a:r>
              <a:rPr lang="en-US" sz="2400" dirty="0">
                <a:latin typeface="Arial" panose="020B0604020202020204" pitchFamily="34" charset="0"/>
                <a:cs typeface="Arial" panose="020B0604020202020204" pitchFamily="34" charset="0"/>
              </a:rPr>
              <a:t>What medicines is your government procuring and in what quantities?</a:t>
            </a:r>
          </a:p>
          <a:p>
            <a:r>
              <a:rPr lang="en-US" sz="2400" dirty="0">
                <a:latin typeface="Arial" panose="020B0604020202020204" pitchFamily="34" charset="0"/>
                <a:cs typeface="Arial" panose="020B0604020202020204" pitchFamily="34" charset="0"/>
              </a:rPr>
              <a:t>Do these quantities match need?</a:t>
            </a:r>
          </a:p>
          <a:p>
            <a:r>
              <a:rPr lang="en-US" sz="2400" dirty="0">
                <a:latin typeface="Arial" panose="020B0604020202020204" pitchFamily="34" charset="0"/>
                <a:cs typeface="Arial" panose="020B0604020202020204" pitchFamily="34" charset="0"/>
              </a:rPr>
              <a:t>How much is the government willing to pay for these medicines and how does this compare to prices offered via the Global Drug Facility and/or to other governments?</a:t>
            </a:r>
          </a:p>
          <a:p>
            <a:r>
              <a:rPr lang="en-US" sz="2400" dirty="0">
                <a:latin typeface="Arial" panose="020B0604020202020204" pitchFamily="34" charset="0"/>
                <a:cs typeface="Arial" panose="020B0604020202020204" pitchFamily="34" charset="0"/>
              </a:rPr>
              <a:t>How can these data be leveraged to hold TB Programs accountable and to achieve lower drug prices?</a:t>
            </a:r>
          </a:p>
        </p:txBody>
      </p:sp>
      <p:sp>
        <p:nvSpPr>
          <p:cNvPr id="4" name="Rectangle 3">
            <a:extLst>
              <a:ext uri="{FF2B5EF4-FFF2-40B4-BE49-F238E27FC236}">
                <a16:creationId xmlns:a16="http://schemas.microsoft.com/office/drawing/2014/main" id="{60B39B70-4EB5-5644-BDEB-1D9AA4EFB8C2}"/>
              </a:ext>
            </a:extLst>
          </p:cNvPr>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08BFABD-97EB-6A45-B675-49183542B265}"/>
              </a:ext>
            </a:extLst>
          </p:cNvPr>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BD31547-EE40-154B-82CB-9845AE2E71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5955983"/>
            <a:ext cx="1676400" cy="585707"/>
          </a:xfrm>
          <a:prstGeom prst="rect">
            <a:avLst/>
          </a:prstGeom>
        </p:spPr>
      </p:pic>
    </p:spTree>
    <p:extLst>
      <p:ext uri="{BB962C8B-B14F-4D97-AF65-F5344CB8AC3E}">
        <p14:creationId xmlns:p14="http://schemas.microsoft.com/office/powerpoint/2010/main" val="35229729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E0FEC-1E8A-AE46-85D1-1C5C267DDF07}"/>
              </a:ext>
            </a:extLst>
          </p:cNvPr>
          <p:cNvSpPr>
            <a:spLocks noGrp="1"/>
          </p:cNvSpPr>
          <p:nvPr>
            <p:ph type="title"/>
          </p:nvPr>
        </p:nvSpPr>
        <p:spPr>
          <a:xfrm>
            <a:off x="190005" y="-38652"/>
            <a:ext cx="8692738" cy="1325563"/>
          </a:xfrm>
        </p:spPr>
        <p:txBody>
          <a:bodyPr>
            <a:normAutofit/>
          </a:bodyPr>
          <a:lstStyle/>
          <a:p>
            <a:r>
              <a:rPr lang="en-US" sz="3000" b="1" dirty="0">
                <a:solidFill>
                  <a:srgbClr val="EF3E42"/>
                </a:solidFill>
                <a:latin typeface="Arial" panose="020B0604020202020204" pitchFamily="34" charset="0"/>
                <a:cs typeface="Arial" panose="020B0604020202020204" pitchFamily="34" charset="0"/>
              </a:rPr>
              <a:t>HELPFUL RESOURCES</a:t>
            </a:r>
          </a:p>
        </p:txBody>
      </p:sp>
      <p:sp>
        <p:nvSpPr>
          <p:cNvPr id="4" name="Rectangle 3">
            <a:extLst>
              <a:ext uri="{FF2B5EF4-FFF2-40B4-BE49-F238E27FC236}">
                <a16:creationId xmlns:a16="http://schemas.microsoft.com/office/drawing/2014/main" id="{60B39B70-4EB5-5644-BDEB-1D9AA4EFB8C2}"/>
              </a:ext>
            </a:extLst>
          </p:cNvPr>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08BFABD-97EB-6A45-B675-49183542B265}"/>
              </a:ext>
            </a:extLst>
          </p:cNvPr>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BD31547-EE40-154B-82CB-9845AE2E71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5955983"/>
            <a:ext cx="1676400" cy="585707"/>
          </a:xfrm>
          <a:prstGeom prst="rect">
            <a:avLst/>
          </a:prstGeom>
        </p:spPr>
      </p:pic>
      <p:sp>
        <p:nvSpPr>
          <p:cNvPr id="7" name="Rectangle 6">
            <a:extLst>
              <a:ext uri="{FF2B5EF4-FFF2-40B4-BE49-F238E27FC236}">
                <a16:creationId xmlns:a16="http://schemas.microsoft.com/office/drawing/2014/main" id="{CCC1D35D-4ABB-894D-AEB9-9A97DC162617}"/>
              </a:ext>
            </a:extLst>
          </p:cNvPr>
          <p:cNvSpPr/>
          <p:nvPr/>
        </p:nvSpPr>
        <p:spPr>
          <a:xfrm>
            <a:off x="88524" y="4165229"/>
            <a:ext cx="6052632" cy="523220"/>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DR-TB Drugs Under the Microscope, 6th Edition</a:t>
            </a:r>
            <a:endParaRPr lang="en-US" sz="1400" dirty="0">
              <a:latin typeface="Arial" panose="020B0604020202020204" pitchFamily="34" charset="0"/>
              <a:cs typeface="Arial" panose="020B0604020202020204" pitchFamily="34" charset="0"/>
              <a:hlinkClick r:id="rId3"/>
            </a:endParaRPr>
          </a:p>
          <a:p>
            <a:r>
              <a:rPr lang="en-US" sz="1400" dirty="0">
                <a:latin typeface="Arial" panose="020B0604020202020204" pitchFamily="34" charset="0"/>
                <a:cs typeface="Arial" panose="020B0604020202020204" pitchFamily="34" charset="0"/>
                <a:hlinkClick r:id="rId4"/>
              </a:rPr>
              <a:t>https://www.msfaccess.org/dr-tb-drugs-under-microscope-6th-edition</a:t>
            </a:r>
            <a:r>
              <a:rPr lang="en-US" sz="1400" dirty="0">
                <a:latin typeface="Arial" panose="020B0604020202020204" pitchFamily="34" charset="0"/>
                <a:cs typeface="Arial" panose="020B0604020202020204" pitchFamily="34" charset="0"/>
              </a:rPr>
              <a:t> </a:t>
            </a:r>
          </a:p>
        </p:txBody>
      </p:sp>
      <p:pic>
        <p:nvPicPr>
          <p:cNvPr id="9" name="Picture 8">
            <a:extLst>
              <a:ext uri="{FF2B5EF4-FFF2-40B4-BE49-F238E27FC236}">
                <a16:creationId xmlns:a16="http://schemas.microsoft.com/office/drawing/2014/main" id="{C4A7DC51-E3DF-6B4C-BE86-4CBFE6EF5AF8}"/>
              </a:ext>
            </a:extLst>
          </p:cNvPr>
          <p:cNvPicPr>
            <a:picLocks noChangeAspect="1"/>
          </p:cNvPicPr>
          <p:nvPr/>
        </p:nvPicPr>
        <p:blipFill>
          <a:blip r:embed="rId5"/>
          <a:stretch>
            <a:fillRect/>
          </a:stretch>
        </p:blipFill>
        <p:spPr>
          <a:xfrm>
            <a:off x="2192667" y="1159626"/>
            <a:ext cx="2101711" cy="2931367"/>
          </a:xfrm>
          <a:prstGeom prst="rect">
            <a:avLst/>
          </a:prstGeom>
          <a:ln>
            <a:solidFill>
              <a:schemeClr val="tx1"/>
            </a:solidFill>
          </a:ln>
        </p:spPr>
      </p:pic>
      <p:sp>
        <p:nvSpPr>
          <p:cNvPr id="10" name="Rectangle 9">
            <a:extLst>
              <a:ext uri="{FF2B5EF4-FFF2-40B4-BE49-F238E27FC236}">
                <a16:creationId xmlns:a16="http://schemas.microsoft.com/office/drawing/2014/main" id="{3C7D063B-57D7-7F45-9941-4A600517D3AC}"/>
              </a:ext>
            </a:extLst>
          </p:cNvPr>
          <p:cNvSpPr/>
          <p:nvPr/>
        </p:nvSpPr>
        <p:spPr>
          <a:xfrm>
            <a:off x="82414" y="4659908"/>
            <a:ext cx="5297137" cy="523220"/>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Making the Switch:</a:t>
            </a:r>
            <a:endParaRPr lang="en-US" sz="1400" dirty="0">
              <a:latin typeface="Arial" panose="020B0604020202020204" pitchFamily="34" charset="0"/>
              <a:cs typeface="Arial" panose="020B0604020202020204" pitchFamily="34" charset="0"/>
              <a:hlinkClick r:id="rId3"/>
            </a:endParaRPr>
          </a:p>
          <a:p>
            <a:r>
              <a:rPr lang="en-US" sz="1400" dirty="0">
                <a:latin typeface="Arial" panose="020B0604020202020204" pitchFamily="34" charset="0"/>
                <a:cs typeface="Arial" panose="020B0604020202020204" pitchFamily="34" charset="0"/>
                <a:hlinkClick r:id="rId6"/>
              </a:rPr>
              <a:t>https://www.msfaccess.org/making-the-switch</a:t>
            </a:r>
            <a:endParaRPr lang="en-US" sz="1400" dirty="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99ABBA03-B81B-F041-9A49-0ED8D79B4789}"/>
              </a:ext>
            </a:extLst>
          </p:cNvPr>
          <p:cNvPicPr>
            <a:picLocks noChangeAspect="1"/>
          </p:cNvPicPr>
          <p:nvPr/>
        </p:nvPicPr>
        <p:blipFill>
          <a:blip r:embed="rId7"/>
          <a:stretch>
            <a:fillRect/>
          </a:stretch>
        </p:blipFill>
        <p:spPr>
          <a:xfrm>
            <a:off x="4353463" y="1159626"/>
            <a:ext cx="2260061" cy="2931367"/>
          </a:xfrm>
          <a:prstGeom prst="rect">
            <a:avLst/>
          </a:prstGeom>
          <a:ln>
            <a:solidFill>
              <a:schemeClr val="tx1"/>
            </a:solidFill>
          </a:ln>
        </p:spPr>
      </p:pic>
      <p:sp>
        <p:nvSpPr>
          <p:cNvPr id="14" name="Rectangle 13">
            <a:extLst>
              <a:ext uri="{FF2B5EF4-FFF2-40B4-BE49-F238E27FC236}">
                <a16:creationId xmlns:a16="http://schemas.microsoft.com/office/drawing/2014/main" id="{A2F9B414-3139-4941-82EE-3523BFEE2D9E}"/>
              </a:ext>
            </a:extLst>
          </p:cNvPr>
          <p:cNvSpPr/>
          <p:nvPr/>
        </p:nvSpPr>
        <p:spPr>
          <a:xfrm>
            <a:off x="82414" y="5190173"/>
            <a:ext cx="5918059" cy="954107"/>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Practice-based Recommendations for Implementing 2018 World Health Organization Recommendations on the Treatment of RR-/MDR-TB:</a:t>
            </a:r>
            <a:endParaRPr lang="en-US" sz="1400" dirty="0">
              <a:latin typeface="Arial" panose="020B0604020202020204" pitchFamily="34" charset="0"/>
              <a:cs typeface="Arial" panose="020B0604020202020204" pitchFamily="34" charset="0"/>
              <a:hlinkClick r:id="rId3"/>
            </a:endParaRPr>
          </a:p>
          <a:p>
            <a:r>
              <a:rPr lang="en-US" sz="1400" dirty="0">
                <a:latin typeface="Arial" panose="020B0604020202020204" pitchFamily="34" charset="0"/>
                <a:cs typeface="Arial" panose="020B0604020202020204" pitchFamily="34" charset="0"/>
                <a:hlinkClick r:id="rId8"/>
              </a:rPr>
              <a:t>http://www.tbonline.info/media/uploads/documents/practice_based_recommendations_who_rr_guidelines_august_2019.pdf</a:t>
            </a:r>
            <a:r>
              <a:rPr lang="en-US" sz="1400" dirty="0">
                <a:latin typeface="Arial" panose="020B0604020202020204" pitchFamily="34" charset="0"/>
                <a:cs typeface="Arial" panose="020B0604020202020204" pitchFamily="34" charset="0"/>
              </a:rPr>
              <a:t> </a:t>
            </a:r>
          </a:p>
        </p:txBody>
      </p:sp>
      <p:pic>
        <p:nvPicPr>
          <p:cNvPr id="15" name="Picture 14">
            <a:extLst>
              <a:ext uri="{FF2B5EF4-FFF2-40B4-BE49-F238E27FC236}">
                <a16:creationId xmlns:a16="http://schemas.microsoft.com/office/drawing/2014/main" id="{A401E40C-3C51-C24E-9539-3E28615179ED}"/>
              </a:ext>
            </a:extLst>
          </p:cNvPr>
          <p:cNvPicPr>
            <a:picLocks noChangeAspect="1"/>
          </p:cNvPicPr>
          <p:nvPr/>
        </p:nvPicPr>
        <p:blipFill>
          <a:blip r:embed="rId9"/>
          <a:stretch>
            <a:fillRect/>
          </a:stretch>
        </p:blipFill>
        <p:spPr>
          <a:xfrm>
            <a:off x="6684284" y="1159626"/>
            <a:ext cx="2283558" cy="2931367"/>
          </a:xfrm>
          <a:prstGeom prst="rect">
            <a:avLst/>
          </a:prstGeom>
        </p:spPr>
      </p:pic>
      <p:sp>
        <p:nvSpPr>
          <p:cNvPr id="16" name="Rectangle 15">
            <a:extLst>
              <a:ext uri="{FF2B5EF4-FFF2-40B4-BE49-F238E27FC236}">
                <a16:creationId xmlns:a16="http://schemas.microsoft.com/office/drawing/2014/main" id="{99B69731-1EAB-9348-A5EA-9010C4209849}"/>
              </a:ext>
            </a:extLst>
          </p:cNvPr>
          <p:cNvSpPr/>
          <p:nvPr/>
        </p:nvSpPr>
        <p:spPr>
          <a:xfrm>
            <a:off x="82413" y="6115698"/>
            <a:ext cx="5918059" cy="738664"/>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Know Your Rights:</a:t>
            </a:r>
            <a:endParaRPr lang="en-US" sz="1400" dirty="0">
              <a:latin typeface="Arial" panose="020B0604020202020204" pitchFamily="34" charset="0"/>
              <a:cs typeface="Arial" panose="020B0604020202020204" pitchFamily="34" charset="0"/>
              <a:hlinkClick r:id="rId3"/>
            </a:endParaRPr>
          </a:p>
          <a:p>
            <a:r>
              <a:rPr lang="en-US" sz="1400" dirty="0">
                <a:latin typeface="Arial" panose="020B0604020202020204" pitchFamily="34" charset="0"/>
                <a:cs typeface="Arial" panose="020B0604020202020204" pitchFamily="34" charset="0"/>
                <a:hlinkClick r:id="rId10"/>
              </a:rPr>
              <a:t>http://www.treatmentactiongroup.org/content/know-your-rights-tuberculosis-prevention-diagnosis-and-treatment-guide</a:t>
            </a:r>
            <a:r>
              <a:rPr lang="en-US" sz="1400" dirty="0">
                <a:latin typeface="Arial" panose="020B0604020202020204" pitchFamily="34" charset="0"/>
                <a:cs typeface="Arial" panose="020B0604020202020204" pitchFamily="34" charset="0"/>
              </a:rPr>
              <a:t> </a:t>
            </a:r>
          </a:p>
        </p:txBody>
      </p:sp>
      <p:pic>
        <p:nvPicPr>
          <p:cNvPr id="17" name="Picture 16">
            <a:extLst>
              <a:ext uri="{FF2B5EF4-FFF2-40B4-BE49-F238E27FC236}">
                <a16:creationId xmlns:a16="http://schemas.microsoft.com/office/drawing/2014/main" id="{AC8BF94C-0CA8-7342-B6CE-9044FFDA4FA8}"/>
              </a:ext>
            </a:extLst>
          </p:cNvPr>
          <p:cNvPicPr>
            <a:picLocks noChangeAspect="1"/>
          </p:cNvPicPr>
          <p:nvPr/>
        </p:nvPicPr>
        <p:blipFill>
          <a:blip r:embed="rId11"/>
          <a:stretch>
            <a:fillRect/>
          </a:stretch>
        </p:blipFill>
        <p:spPr>
          <a:xfrm>
            <a:off x="60828" y="1162860"/>
            <a:ext cx="2072000" cy="2928133"/>
          </a:xfrm>
          <a:prstGeom prst="rect">
            <a:avLst/>
          </a:prstGeom>
          <a:ln>
            <a:solidFill>
              <a:schemeClr val="tx1"/>
            </a:solidFill>
          </a:ln>
        </p:spPr>
      </p:pic>
    </p:spTree>
    <p:extLst>
      <p:ext uri="{BB962C8B-B14F-4D97-AF65-F5344CB8AC3E}">
        <p14:creationId xmlns:p14="http://schemas.microsoft.com/office/powerpoint/2010/main" val="37916402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 sz="3600" b="1" dirty="0">
                <a:solidFill>
                  <a:srgbClr val="FF0000"/>
                </a:solidFill>
                <a:latin typeface="Arial"/>
                <a:ea typeface="Arial"/>
                <a:cs typeface="Arial"/>
                <a:sym typeface="Arial"/>
              </a:rPr>
              <a:t>Co-financing of commodities</a:t>
            </a:r>
            <a:endParaRPr lang="en-GB" sz="3600" b="1" dirty="0">
              <a:solidFill>
                <a:srgbClr val="FF0000"/>
              </a:solidFill>
            </a:endParaRPr>
          </a:p>
        </p:txBody>
      </p:sp>
      <p:sp>
        <p:nvSpPr>
          <p:cNvPr id="3" name="Content Placeholder 2"/>
          <p:cNvSpPr>
            <a:spLocks noGrp="1"/>
          </p:cNvSpPr>
          <p:nvPr>
            <p:ph idx="1"/>
          </p:nvPr>
        </p:nvSpPr>
        <p:spPr>
          <a:xfrm>
            <a:off x="628650" y="1690690"/>
            <a:ext cx="7886700" cy="4486274"/>
          </a:xfrm>
        </p:spPr>
        <p:txBody>
          <a:bodyPr>
            <a:noAutofit/>
          </a:bodyPr>
          <a:lstStyle/>
          <a:p>
            <a:pPr marL="0" indent="0">
              <a:buNone/>
            </a:pPr>
            <a:r>
              <a:rPr lang="en" sz="2200" b="1" dirty="0">
                <a:solidFill>
                  <a:srgbClr val="000000"/>
                </a:solidFill>
              </a:rPr>
              <a:t>The Global Fund (GFATM) Sustainability, Transitions and Co-Financing policy</a:t>
            </a:r>
            <a:r>
              <a:rPr lang="en-US" sz="2200" b="1" dirty="0">
                <a:solidFill>
                  <a:srgbClr val="000000"/>
                </a:solidFill>
              </a:rPr>
              <a:t>’s</a:t>
            </a:r>
            <a:r>
              <a:rPr lang="en" sz="2200" b="1" dirty="0">
                <a:solidFill>
                  <a:srgbClr val="000000"/>
                </a:solidFill>
              </a:rPr>
              <a:t> co-financing requirements apply to ALL countries</a:t>
            </a:r>
            <a:r>
              <a:rPr lang="en-US" sz="2200" dirty="0">
                <a:solidFill>
                  <a:srgbClr val="000000"/>
                </a:solidFill>
              </a:rPr>
              <a:t>:</a:t>
            </a:r>
            <a:endParaRPr lang="en" sz="2200" dirty="0">
              <a:solidFill>
                <a:srgbClr val="000000"/>
              </a:solidFill>
            </a:endParaRPr>
          </a:p>
          <a:p>
            <a:pPr marL="514350" indent="-514350">
              <a:buAutoNum type="alphaLcParenR"/>
            </a:pPr>
            <a:r>
              <a:rPr lang="en" sz="2200" dirty="0">
                <a:solidFill>
                  <a:srgbClr val="000000"/>
                </a:solidFill>
              </a:rPr>
              <a:t>progressive and general increase in government expenditure on health;</a:t>
            </a:r>
          </a:p>
          <a:p>
            <a:pPr marL="0" indent="0">
              <a:buNone/>
            </a:pPr>
            <a:r>
              <a:rPr lang="en" sz="2200" dirty="0">
                <a:solidFill>
                  <a:srgbClr val="000000"/>
                </a:solidFill>
              </a:rPr>
              <a:t>b) increased co-financing (uptake) of GFATM supported programs, focusing on recurrent costs of key program components, including “recurrent human resource associated costs, </a:t>
            </a:r>
            <a:r>
              <a:rPr lang="en" sz="2200" b="1" dirty="0">
                <a:solidFill>
                  <a:srgbClr val="FF0000"/>
                </a:solidFill>
              </a:rPr>
              <a:t>procurement of essential drugs and commodities for the three diseases</a:t>
            </a:r>
            <a:r>
              <a:rPr lang="en" sz="2200" dirty="0">
                <a:solidFill>
                  <a:srgbClr val="000000"/>
                </a:solidFill>
              </a:rPr>
              <a:t>, and rights based programs for key and vulnerable populations, which are in line with epidemiological context and </a:t>
            </a:r>
            <a:r>
              <a:rPr lang="en" sz="2200" dirty="0">
                <a:solidFill>
                  <a:srgbClr val="FF0000"/>
                </a:solidFill>
              </a:rPr>
              <a:t>informed by evidence as appropriate</a:t>
            </a:r>
            <a:r>
              <a:rPr lang="en" sz="2200" dirty="0">
                <a:solidFill>
                  <a:srgbClr val="000000"/>
                </a:solidFill>
              </a:rPr>
              <a:t>”</a:t>
            </a:r>
            <a:endParaRPr lang="en-US" sz="2200" dirty="0">
              <a:solidFill>
                <a:srgbClr val="000000"/>
              </a:solidFill>
            </a:endParaRPr>
          </a:p>
          <a:p>
            <a:pPr marL="0" indent="0">
              <a:buNone/>
            </a:pPr>
            <a:endParaRPr lang="en" sz="2200" dirty="0">
              <a:solidFill>
                <a:srgbClr val="000000"/>
              </a:solidFill>
            </a:endParaRPr>
          </a:p>
          <a:p>
            <a:pPr marL="0" indent="0">
              <a:spcAft>
                <a:spcPts val="1600"/>
              </a:spcAft>
              <a:buNone/>
            </a:pPr>
            <a:r>
              <a:rPr lang="en-US" sz="2200" dirty="0"/>
              <a:t>[Of course, governments have been procuring some drugs themselves </a:t>
            </a:r>
            <a:r>
              <a:rPr lang="mr-IN" sz="2200" dirty="0"/>
              <a:t>–</a:t>
            </a:r>
            <a:r>
              <a:rPr lang="en-US" sz="2200" dirty="0"/>
              <a:t> especially for TB]</a:t>
            </a:r>
          </a:p>
          <a:p>
            <a:pPr marL="0" indent="0">
              <a:spcAft>
                <a:spcPts val="1600"/>
              </a:spcAft>
              <a:buNone/>
            </a:pPr>
            <a:endParaRPr lang="en" sz="2200" dirty="0"/>
          </a:p>
          <a:p>
            <a:endParaRPr lang="en-GB" sz="2200" dirty="0"/>
          </a:p>
        </p:txBody>
      </p:sp>
      <p:sp>
        <p:nvSpPr>
          <p:cNvPr id="4" name="Slide Number Placeholder 3"/>
          <p:cNvSpPr>
            <a:spLocks noGrp="1"/>
          </p:cNvSpPr>
          <p:nvPr>
            <p:ph type="sldNum" sz="quarter" idx="12"/>
          </p:nvPr>
        </p:nvSpPr>
        <p:spPr/>
        <p:txBody>
          <a:bodyPr/>
          <a:lstStyle/>
          <a:p>
            <a:fld id="{32C06E81-A944-274A-846E-05FC98FE5E84}" type="slidenum">
              <a:rPr lang="en-US" smtClean="0"/>
              <a:t>3</a:t>
            </a:fld>
            <a:endParaRPr lang="en-US"/>
          </a:p>
        </p:txBody>
      </p:sp>
    </p:spTree>
    <p:extLst>
      <p:ext uri="{BB962C8B-B14F-4D97-AF65-F5344CB8AC3E}">
        <p14:creationId xmlns:p14="http://schemas.microsoft.com/office/powerpoint/2010/main" val="822625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E0FEC-1E8A-AE46-85D1-1C5C267DDF07}"/>
              </a:ext>
            </a:extLst>
          </p:cNvPr>
          <p:cNvSpPr>
            <a:spLocks noGrp="1"/>
          </p:cNvSpPr>
          <p:nvPr>
            <p:ph type="title"/>
          </p:nvPr>
        </p:nvSpPr>
        <p:spPr>
          <a:xfrm>
            <a:off x="249382" y="365126"/>
            <a:ext cx="8562108" cy="1325563"/>
          </a:xfrm>
        </p:spPr>
        <p:txBody>
          <a:bodyPr>
            <a:normAutofit/>
          </a:bodyPr>
          <a:lstStyle/>
          <a:p>
            <a:r>
              <a:rPr lang="en-US" sz="4000" b="1" dirty="0">
                <a:solidFill>
                  <a:srgbClr val="EF3E42"/>
                </a:solidFill>
                <a:latin typeface="Arial" panose="020B0604020202020204" pitchFamily="34" charset="0"/>
                <a:cs typeface="Arial" panose="020B0604020202020204" pitchFamily="34" charset="0"/>
              </a:rPr>
              <a:t>WHAT TO BE READY FOR NEXT?</a:t>
            </a:r>
          </a:p>
        </p:txBody>
      </p:sp>
      <p:sp>
        <p:nvSpPr>
          <p:cNvPr id="3" name="Content Placeholder 2">
            <a:extLst>
              <a:ext uri="{FF2B5EF4-FFF2-40B4-BE49-F238E27FC236}">
                <a16:creationId xmlns:a16="http://schemas.microsoft.com/office/drawing/2014/main" id="{FF047A8F-8AAD-494D-A51D-72C5EE8D8203}"/>
              </a:ext>
            </a:extLst>
          </p:cNvPr>
          <p:cNvSpPr>
            <a:spLocks noGrp="1"/>
          </p:cNvSpPr>
          <p:nvPr>
            <p:ph idx="1"/>
          </p:nvPr>
        </p:nvSpPr>
        <p:spPr>
          <a:xfrm>
            <a:off x="4132613" y="1825625"/>
            <a:ext cx="4678877" cy="4351338"/>
          </a:xfrm>
        </p:spPr>
        <p:txBody>
          <a:bodyPr>
            <a:normAutofit/>
          </a:bodyPr>
          <a:lstStyle/>
          <a:p>
            <a:pPr marL="514350" indent="-514350">
              <a:buFont typeface="+mj-lt"/>
              <a:buAutoNum type="arabicPeriod"/>
            </a:pPr>
            <a:r>
              <a:rPr lang="en-US" dirty="0">
                <a:latin typeface="Arial" panose="020B0604020202020204" pitchFamily="34" charset="0"/>
                <a:cs typeface="Arial" panose="020B0604020202020204" pitchFamily="34" charset="0"/>
              </a:rPr>
              <a:t>Nix-TB (6mo </a:t>
            </a:r>
            <a:r>
              <a:rPr lang="en-US" dirty="0" err="1">
                <a:latin typeface="Arial" panose="020B0604020202020204" pitchFamily="34" charset="0"/>
                <a:cs typeface="Arial" panose="020B0604020202020204" pitchFamily="34" charset="0"/>
              </a:rPr>
              <a:t>B</a:t>
            </a:r>
            <a:r>
              <a:rPr lang="en-US" dirty="0" err="1">
                <a:solidFill>
                  <a:srgbClr val="EF3E42"/>
                </a:solidFill>
                <a:latin typeface="Arial" panose="020B0604020202020204" pitchFamily="34" charset="0"/>
                <a:cs typeface="Arial" panose="020B0604020202020204" pitchFamily="34" charset="0"/>
              </a:rPr>
              <a:t>Pa</a:t>
            </a:r>
            <a:r>
              <a:rPr lang="en-US" dirty="0" err="1">
                <a:latin typeface="Arial" panose="020B0604020202020204" pitchFamily="34" charset="0"/>
                <a:cs typeface="Arial" panose="020B0604020202020204" pitchFamily="34" charset="0"/>
              </a:rPr>
              <a:t>L</a:t>
            </a:r>
            <a:r>
              <a:rPr lang="en-US" dirty="0">
                <a:latin typeface="Arial" panose="020B0604020202020204" pitchFamily="34" charset="0"/>
                <a:cs typeface="Arial" panose="020B0604020202020204" pitchFamily="34" charset="0"/>
              </a:rPr>
              <a:t>) for XDR-TB and TI/NR MDR-TB</a:t>
            </a:r>
          </a:p>
          <a:p>
            <a:pPr marL="514350" indent="-514350">
              <a:buFont typeface="+mj-lt"/>
              <a:buAutoNum type="arabicPeriod"/>
            </a:pPr>
            <a:r>
              <a:rPr lang="en-US" dirty="0">
                <a:latin typeface="Arial" panose="020B0604020202020204" pitchFamily="34" charset="0"/>
                <a:cs typeface="Arial" panose="020B0604020202020204" pitchFamily="34" charset="0"/>
              </a:rPr>
              <a:t>All-oral shorter regimens for RR-/MDR-TB</a:t>
            </a:r>
          </a:p>
          <a:p>
            <a:pPr marL="514350" indent="-514350">
              <a:buFont typeface="+mj-lt"/>
              <a:buAutoNum type="arabicPeriod"/>
            </a:pPr>
            <a:r>
              <a:rPr lang="en-US" dirty="0">
                <a:latin typeface="Arial" panose="020B0604020202020204" pitchFamily="34" charset="0"/>
                <a:cs typeface="Arial" panose="020B0604020202020204" pitchFamily="34" charset="0"/>
              </a:rPr>
              <a:t>Concomitant use of </a:t>
            </a:r>
            <a:r>
              <a:rPr lang="en-US" dirty="0" err="1">
                <a:latin typeface="Arial" panose="020B0604020202020204" pitchFamily="34" charset="0"/>
                <a:cs typeface="Arial" panose="020B0604020202020204" pitchFamily="34" charset="0"/>
              </a:rPr>
              <a:t>bedaquiline</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delamanid</a:t>
            </a:r>
            <a:endParaRPr lang="en-US" dirty="0">
              <a:latin typeface="Arial" panose="020B0604020202020204" pitchFamily="34" charset="0"/>
              <a:cs typeface="Arial" panose="020B0604020202020204" pitchFamily="34" charset="0"/>
            </a:endParaRPr>
          </a:p>
          <a:p>
            <a:pPr marL="514350" indent="-514350">
              <a:buFont typeface="+mj-lt"/>
              <a:buAutoNum type="arabicPeriod"/>
            </a:pPr>
            <a:r>
              <a:rPr lang="en-US" dirty="0">
                <a:latin typeface="Arial" panose="020B0604020202020204" pitchFamily="34" charset="0"/>
                <a:cs typeface="Arial" panose="020B0604020202020204" pitchFamily="34" charset="0"/>
              </a:rPr>
              <a:t>“Extended use” of </a:t>
            </a:r>
            <a:r>
              <a:rPr lang="en-US" dirty="0" err="1">
                <a:latin typeface="Arial" panose="020B0604020202020204" pitchFamily="34" charset="0"/>
                <a:cs typeface="Arial" panose="020B0604020202020204" pitchFamily="34" charset="0"/>
              </a:rPr>
              <a:t>bedaquiline</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delamanid</a:t>
            </a: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8DA54196-0A6E-F14C-B3FD-536DE76CD77A}"/>
              </a:ext>
            </a:extLst>
          </p:cNvPr>
          <p:cNvPicPr>
            <a:picLocks noChangeAspect="1"/>
          </p:cNvPicPr>
          <p:nvPr/>
        </p:nvPicPr>
        <p:blipFill>
          <a:blip r:embed="rId2"/>
          <a:stretch>
            <a:fillRect/>
          </a:stretch>
        </p:blipFill>
        <p:spPr>
          <a:xfrm>
            <a:off x="1114351" y="2149433"/>
            <a:ext cx="2223103" cy="2223103"/>
          </a:xfrm>
          <a:prstGeom prst="rect">
            <a:avLst/>
          </a:prstGeom>
        </p:spPr>
      </p:pic>
      <p:sp>
        <p:nvSpPr>
          <p:cNvPr id="5" name="TextBox 4">
            <a:extLst>
              <a:ext uri="{FF2B5EF4-FFF2-40B4-BE49-F238E27FC236}">
                <a16:creationId xmlns:a16="http://schemas.microsoft.com/office/drawing/2014/main" id="{0FBE7242-EE5F-FF45-A52B-EB5E065ADD27}"/>
              </a:ext>
            </a:extLst>
          </p:cNvPr>
          <p:cNvSpPr txBox="1"/>
          <p:nvPr/>
        </p:nvSpPr>
        <p:spPr>
          <a:xfrm>
            <a:off x="1386842" y="4480724"/>
            <a:ext cx="1507417"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November 2019</a:t>
            </a:r>
          </a:p>
        </p:txBody>
      </p:sp>
      <p:sp>
        <p:nvSpPr>
          <p:cNvPr id="6" name="Rectangle 5">
            <a:extLst>
              <a:ext uri="{FF2B5EF4-FFF2-40B4-BE49-F238E27FC236}">
                <a16:creationId xmlns:a16="http://schemas.microsoft.com/office/drawing/2014/main" id="{1A425334-D784-ED42-B425-DAC88DA1F468}"/>
              </a:ext>
            </a:extLst>
          </p:cNvPr>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9C21E76-8083-DC45-9C14-C149ED742690}"/>
              </a:ext>
            </a:extLst>
          </p:cNvPr>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BDD36B9-2D8E-7C43-BD86-6EE11B5B62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0" y="5955983"/>
            <a:ext cx="1676400" cy="585707"/>
          </a:xfrm>
          <a:prstGeom prst="rect">
            <a:avLst/>
          </a:prstGeom>
        </p:spPr>
      </p:pic>
    </p:spTree>
    <p:extLst>
      <p:ext uri="{BB962C8B-B14F-4D97-AF65-F5344CB8AC3E}">
        <p14:creationId xmlns:p14="http://schemas.microsoft.com/office/powerpoint/2010/main" val="37178445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E0FEC-1E8A-AE46-85D1-1C5C267DDF07}"/>
              </a:ext>
            </a:extLst>
          </p:cNvPr>
          <p:cNvSpPr>
            <a:spLocks noGrp="1"/>
          </p:cNvSpPr>
          <p:nvPr>
            <p:ph type="title"/>
          </p:nvPr>
        </p:nvSpPr>
        <p:spPr>
          <a:xfrm>
            <a:off x="92299" y="1234757"/>
            <a:ext cx="8562108" cy="1325563"/>
          </a:xfrm>
        </p:spPr>
        <p:txBody>
          <a:bodyPr>
            <a:normAutofit/>
          </a:bodyPr>
          <a:lstStyle/>
          <a:p>
            <a:pPr algn="ctr"/>
            <a:r>
              <a:rPr lang="en-US" sz="4000" b="1" dirty="0">
                <a:solidFill>
                  <a:srgbClr val="EF3E42"/>
                </a:solidFill>
                <a:latin typeface="Arial" panose="020B0604020202020204" pitchFamily="34" charset="0"/>
                <a:cs typeface="Arial" panose="020B0604020202020204" pitchFamily="34" charset="0"/>
              </a:rPr>
              <a:t>THANK YOU</a:t>
            </a:r>
          </a:p>
        </p:txBody>
      </p:sp>
      <p:sp>
        <p:nvSpPr>
          <p:cNvPr id="3" name="Content Placeholder 2">
            <a:extLst>
              <a:ext uri="{FF2B5EF4-FFF2-40B4-BE49-F238E27FC236}">
                <a16:creationId xmlns:a16="http://schemas.microsoft.com/office/drawing/2014/main" id="{FF047A8F-8AAD-494D-A51D-72C5EE8D8203}"/>
              </a:ext>
            </a:extLst>
          </p:cNvPr>
          <p:cNvSpPr>
            <a:spLocks noGrp="1"/>
          </p:cNvSpPr>
          <p:nvPr>
            <p:ph idx="1"/>
          </p:nvPr>
        </p:nvSpPr>
        <p:spPr>
          <a:xfrm>
            <a:off x="674189" y="2560320"/>
            <a:ext cx="8098971" cy="734695"/>
          </a:xfrm>
        </p:spPr>
        <p:txBody>
          <a:bodyPr>
            <a:normAutofit/>
          </a:bodyPr>
          <a:lstStyle/>
          <a:p>
            <a:pPr marL="0" indent="0">
              <a:buNone/>
            </a:pPr>
            <a:r>
              <a:rPr lang="en-US" dirty="0" err="1">
                <a:latin typeface="Arial" panose="020B0604020202020204" pitchFamily="34" charset="0"/>
                <a:cs typeface="Arial" panose="020B0604020202020204" pitchFamily="34" charset="0"/>
              </a:rPr>
              <a:t>Lindsay.McKenna@treatmentactiongroup.org</a:t>
            </a:r>
            <a:endParaRPr lang="en-US"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A425334-D784-ED42-B425-DAC88DA1F468}"/>
              </a:ext>
            </a:extLst>
          </p:cNvPr>
          <p:cNvSpPr/>
          <p:nvPr/>
        </p:nvSpPr>
        <p:spPr>
          <a:xfrm>
            <a:off x="9011920" y="0"/>
            <a:ext cx="132080" cy="2560320"/>
          </a:xfrm>
          <a:prstGeom prst="rect">
            <a:avLst/>
          </a:prstGeom>
          <a:solidFill>
            <a:srgbClr val="EF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9C21E76-8083-DC45-9C14-C149ED742690}"/>
              </a:ext>
            </a:extLst>
          </p:cNvPr>
          <p:cNvSpPr/>
          <p:nvPr/>
        </p:nvSpPr>
        <p:spPr>
          <a:xfrm>
            <a:off x="9011920" y="2560320"/>
            <a:ext cx="132080" cy="4297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BDD36B9-2D8E-7C43-BD86-6EE11B5B6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5955983"/>
            <a:ext cx="1676400" cy="585707"/>
          </a:xfrm>
          <a:prstGeom prst="rect">
            <a:avLst/>
          </a:prstGeom>
        </p:spPr>
      </p:pic>
    </p:spTree>
    <p:extLst>
      <p:ext uri="{BB962C8B-B14F-4D97-AF65-F5344CB8AC3E}">
        <p14:creationId xmlns:p14="http://schemas.microsoft.com/office/powerpoint/2010/main" val="2508610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761508" y="5361332"/>
            <a:ext cx="661978" cy="174279"/>
          </a:xfrm>
          <a:prstGeom prst="rect">
            <a:avLst/>
          </a:prstGeom>
          <a:solidFill>
            <a:srgbClr val="FFFFFF"/>
          </a:solidFill>
          <a:ln w="3175" cap="flat">
            <a:noFill/>
            <a:miter lim="400000"/>
          </a:ln>
          <a:effectLst>
            <a:outerShdw blurRad="12700" dist="12700" dir="5400000" rotWithShape="0">
              <a:srgbClr val="FFFFFF">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ctr">
            <a:spAutoFit/>
          </a:bodyPr>
          <a:lstStyle/>
          <a:p>
            <a:pPr algn="ctr" defTabSz="260033" hangingPunct="0"/>
            <a:endParaRPr lang="uk-UA" sz="975">
              <a:solidFill>
                <a:srgbClr val="FFFFFF"/>
              </a:solidFill>
              <a:latin typeface="Helvetica Light"/>
              <a:ea typeface="Helvetica Light"/>
              <a:cs typeface="Helvetica Light"/>
              <a:sym typeface="Helvetica Light"/>
            </a:endParaRPr>
          </a:p>
        </p:txBody>
      </p:sp>
      <p:sp>
        <p:nvSpPr>
          <p:cNvPr id="7" name="Заголовок 1"/>
          <p:cNvSpPr txBox="1">
            <a:spLocks/>
          </p:cNvSpPr>
          <p:nvPr/>
        </p:nvSpPr>
        <p:spPr>
          <a:xfrm>
            <a:off x="1216778" y="2624696"/>
            <a:ext cx="6865611" cy="1458162"/>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100" b="1" dirty="0">
                <a:latin typeface="Arial" panose="020B0604020202020204" pitchFamily="34" charset="0"/>
                <a:cs typeface="Arial" panose="020B0604020202020204" pitchFamily="34" charset="0"/>
              </a:rPr>
              <a:t>WIDENING ACCESS TO NEW TB TREATMENT IN UKRAINE.</a:t>
            </a:r>
            <a:br>
              <a:rPr lang="ru-RU" sz="2100" b="1" dirty="0">
                <a:latin typeface="Arial" panose="020B0604020202020204" pitchFamily="34" charset="0"/>
                <a:cs typeface="Arial" panose="020B0604020202020204" pitchFamily="34" charset="0"/>
              </a:rPr>
            </a:br>
            <a:br>
              <a:rPr lang="ru-RU" sz="2100" b="1" dirty="0">
                <a:latin typeface="Arial" panose="020B0604020202020204" pitchFamily="34" charset="0"/>
                <a:cs typeface="Arial" panose="020B0604020202020204" pitchFamily="34" charset="0"/>
              </a:rPr>
            </a:br>
            <a:r>
              <a:rPr lang="ru-RU" sz="2100" b="1" dirty="0">
                <a:latin typeface="Arial" panose="020B0604020202020204" pitchFamily="34" charset="0"/>
                <a:cs typeface="Arial" panose="020B0604020202020204" pitchFamily="34" charset="0"/>
              </a:rPr>
              <a:t>«</a:t>
            </a:r>
            <a:r>
              <a:rPr lang="en-GB" sz="2100" b="1" dirty="0">
                <a:latin typeface="Arial" panose="020B0604020202020204" pitchFamily="34" charset="0"/>
                <a:cs typeface="Arial" panose="020B0604020202020204" pitchFamily="34" charset="0"/>
              </a:rPr>
              <a:t>100% LIFE</a:t>
            </a:r>
            <a:r>
              <a:rPr lang="ru-RU" sz="2100" b="1" dirty="0">
                <a:latin typeface="Arial" panose="020B0604020202020204" pitchFamily="34" charset="0"/>
                <a:cs typeface="Arial" panose="020B0604020202020204" pitchFamily="34" charset="0"/>
              </a:rPr>
              <a:t>»</a:t>
            </a:r>
            <a:r>
              <a:rPr lang="en-GB" sz="2100" b="1" dirty="0">
                <a:latin typeface="Arial" panose="020B0604020202020204" pitchFamily="34" charset="0"/>
                <a:cs typeface="Arial" panose="020B0604020202020204" pitchFamily="34" charset="0"/>
              </a:rPr>
              <a:t> ON THEIR EXPERIENCE</a:t>
            </a:r>
            <a:endParaRPr lang="en-US" sz="2100" b="1" dirty="0">
              <a:latin typeface="Arial" panose="020B0604020202020204" pitchFamily="34" charset="0"/>
              <a:cs typeface="Arial" panose="020B0604020202020204" pitchFamily="34" charset="0"/>
            </a:endParaRPr>
          </a:p>
        </p:txBody>
      </p:sp>
      <p:sp>
        <p:nvSpPr>
          <p:cNvPr id="8" name="Подзаголовок 2"/>
          <p:cNvSpPr txBox="1">
            <a:spLocks noChangeAspect="1"/>
          </p:cNvSpPr>
          <p:nvPr/>
        </p:nvSpPr>
        <p:spPr>
          <a:xfrm>
            <a:off x="1216779" y="4724833"/>
            <a:ext cx="5947508" cy="70238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800" b="1" dirty="0">
                <a:solidFill>
                  <a:srgbClr val="C00000"/>
                </a:solidFill>
                <a:latin typeface="Arial" pitchFamily="34" charset="0"/>
                <a:ea typeface="Arial Unicode MS" panose="020B0604020202020204" pitchFamily="34" charset="-128"/>
                <a:cs typeface="Arial" pitchFamily="34" charset="0"/>
              </a:rPr>
              <a:t>Vladislav </a:t>
            </a:r>
            <a:r>
              <a:rPr lang="en-GB" sz="1800" b="1" dirty="0" err="1">
                <a:solidFill>
                  <a:srgbClr val="C00000"/>
                </a:solidFill>
                <a:latin typeface="Arial" pitchFamily="34" charset="0"/>
                <a:ea typeface="Arial Unicode MS" panose="020B0604020202020204" pitchFamily="34" charset="-128"/>
                <a:cs typeface="Arial" pitchFamily="34" charset="0"/>
              </a:rPr>
              <a:t>Denisenko</a:t>
            </a:r>
            <a:endParaRPr lang="ru-RU" sz="1800" b="1" dirty="0">
              <a:solidFill>
                <a:srgbClr val="C00000"/>
              </a:solidFill>
              <a:latin typeface="Arial" pitchFamily="34" charset="0"/>
              <a:ea typeface="Arial Unicode MS" panose="020B0604020202020204" pitchFamily="34" charset="-128"/>
              <a:cs typeface="Arial" pitchFamily="34" charset="0"/>
            </a:endParaRPr>
          </a:p>
          <a:p>
            <a:pPr marL="0" indent="0">
              <a:buNone/>
            </a:pPr>
            <a:r>
              <a:rPr lang="en-GB" sz="1800" dirty="0">
                <a:solidFill>
                  <a:srgbClr val="C00000"/>
                </a:solidFill>
                <a:latin typeface="Arial" pitchFamily="34" charset="0"/>
                <a:ea typeface="Arial Unicode MS" panose="020B0604020202020204" pitchFamily="34" charset="-128"/>
                <a:cs typeface="Arial" pitchFamily="34" charset="0"/>
              </a:rPr>
              <a:t>Senior specialist in the advocacy department of the NGO “100% Life”</a:t>
            </a:r>
            <a:endParaRPr lang="en-US" sz="1800" b="1" dirty="0">
              <a:solidFill>
                <a:srgbClr val="C00000"/>
              </a:solidFill>
              <a:latin typeface="Arial" pitchFamily="34" charset="0"/>
              <a:ea typeface="Arial Unicode MS" panose="020B0604020202020204" pitchFamily="34" charset="-128"/>
              <a:cs typeface="Arial" pitchFamily="34" charset="0"/>
            </a:endParaRPr>
          </a:p>
        </p:txBody>
      </p:sp>
      <p:pic>
        <p:nvPicPr>
          <p:cNvPr id="9" name="Рисунок 8"/>
          <p:cNvPicPr>
            <a:picLocks noChangeAspect="1"/>
          </p:cNvPicPr>
          <p:nvPr/>
        </p:nvPicPr>
        <p:blipFill>
          <a:blip r:embed="rId2"/>
          <a:stretch>
            <a:fillRect/>
          </a:stretch>
        </p:blipFill>
        <p:spPr>
          <a:xfrm>
            <a:off x="1283443" y="4364401"/>
            <a:ext cx="6582923" cy="78889"/>
          </a:xfrm>
          <a:prstGeom prst="rect">
            <a:avLst/>
          </a:prstGeom>
        </p:spPr>
      </p:pic>
      <p:pic>
        <p:nvPicPr>
          <p:cNvPr id="11" name="Рисунок 10"/>
          <p:cNvPicPr>
            <a:picLocks noChangeAspect="1"/>
          </p:cNvPicPr>
          <p:nvPr/>
        </p:nvPicPr>
        <p:blipFill>
          <a:blip r:embed="rId3"/>
          <a:stretch>
            <a:fillRect/>
          </a:stretch>
        </p:blipFill>
        <p:spPr>
          <a:xfrm>
            <a:off x="1283444" y="1618761"/>
            <a:ext cx="1485409" cy="559240"/>
          </a:xfrm>
          <a:prstGeom prst="rect">
            <a:avLst/>
          </a:prstGeom>
        </p:spPr>
      </p:pic>
    </p:spTree>
    <p:extLst>
      <p:ext uri="{BB962C8B-B14F-4D97-AF65-F5344CB8AC3E}">
        <p14:creationId xmlns:p14="http://schemas.microsoft.com/office/powerpoint/2010/main" val="4282285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79727" y="1121509"/>
            <a:ext cx="5832648" cy="540059"/>
          </a:xfrm>
        </p:spPr>
        <p:txBody>
          <a:bodyPr>
            <a:noAutofit/>
          </a:bodyPr>
          <a:lstStyle/>
          <a:p>
            <a:pPr algn="l"/>
            <a:r>
              <a:rPr lang="en-GB" sz="2800" b="1" dirty="0">
                <a:solidFill>
                  <a:srgbClr val="C00000"/>
                </a:solidFill>
                <a:latin typeface="Arial" panose="020B0604020202020204" pitchFamily="34" charset="0"/>
                <a:cs typeface="Arial" panose="020B0604020202020204" pitchFamily="34" charset="0"/>
              </a:rPr>
              <a:t>New TB Drugs</a:t>
            </a:r>
            <a:endParaRPr lang="ru-RU" sz="2800" b="1" dirty="0">
              <a:solidFill>
                <a:srgbClr val="C00000"/>
              </a:solidFill>
              <a:latin typeface="Arial" panose="020B0604020202020204" pitchFamily="34" charset="0"/>
              <a:cs typeface="Arial" panose="020B0604020202020204" pitchFamily="34" charset="0"/>
            </a:endParaRPr>
          </a:p>
        </p:txBody>
      </p:sp>
      <p:sp>
        <p:nvSpPr>
          <p:cNvPr id="34" name="TextBox 33"/>
          <p:cNvSpPr txBox="1"/>
          <p:nvPr/>
        </p:nvSpPr>
        <p:spPr>
          <a:xfrm>
            <a:off x="737574" y="1845210"/>
            <a:ext cx="7398822" cy="334617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ctr">
            <a:spAutoFit/>
          </a:bodyPr>
          <a:lstStyle/>
          <a:p>
            <a:pPr marL="257175" indent="-257175">
              <a:lnSpc>
                <a:spcPct val="150000"/>
              </a:lnSpc>
              <a:spcBef>
                <a:spcPct val="20000"/>
              </a:spcBef>
              <a:spcAft>
                <a:spcPts val="450"/>
              </a:spcAft>
              <a:buFont typeface="Arial" panose="020B0604020202020204" pitchFamily="34" charset="0"/>
              <a:buChar char="•"/>
            </a:pPr>
            <a:r>
              <a:rPr lang="en-GB" sz="2400" b="1" dirty="0" err="1">
                <a:latin typeface="Arial" panose="020B0604020202020204" pitchFamily="34" charset="0"/>
                <a:cs typeface="Arial" panose="020B0604020202020204" pitchFamily="34" charset="0"/>
              </a:rPr>
              <a:t>Bedaquiline</a:t>
            </a:r>
            <a:r>
              <a:rPr lang="ru-RU" sz="2400" b="1" dirty="0">
                <a:latin typeface="Arial" panose="020B0604020202020204" pitchFamily="34" charset="0"/>
                <a:cs typeface="Arial" panose="020B0604020202020204" pitchFamily="34" charset="0"/>
              </a:rPr>
              <a:t> </a:t>
            </a:r>
            <a:r>
              <a:rPr lang="ru-RU" sz="2400" b="1" dirty="0">
                <a:solidFill>
                  <a:schemeClr val="bg1">
                    <a:lumMod val="50000"/>
                  </a:schemeClr>
                </a:solidFill>
                <a:latin typeface="Arial" panose="020B0604020202020204" pitchFamily="34" charset="0"/>
                <a:cs typeface="Arial" panose="020B0604020202020204" pitchFamily="34" charset="0"/>
              </a:rPr>
              <a:t>(</a:t>
            </a:r>
            <a:r>
              <a:rPr lang="en-GB" sz="2400" b="1" dirty="0">
                <a:solidFill>
                  <a:schemeClr val="bg1">
                    <a:lumMod val="50000"/>
                  </a:schemeClr>
                </a:solidFill>
                <a:latin typeface="Arial" panose="020B0604020202020204" pitchFamily="34" charset="0"/>
                <a:cs typeface="Arial" panose="020B0604020202020204" pitchFamily="34" charset="0"/>
              </a:rPr>
              <a:t>approved by the</a:t>
            </a:r>
            <a:r>
              <a:rPr lang="ru-RU" sz="2400" b="1" dirty="0">
                <a:solidFill>
                  <a:schemeClr val="bg1">
                    <a:lumMod val="50000"/>
                  </a:schemeClr>
                </a:solidFill>
                <a:latin typeface="Arial" panose="020B0604020202020204" pitchFamily="34" charset="0"/>
                <a:cs typeface="Arial" panose="020B0604020202020204" pitchFamily="34" charset="0"/>
              </a:rPr>
              <a:t> </a:t>
            </a:r>
            <a:r>
              <a:rPr lang="en-US" sz="2400" b="1" dirty="0">
                <a:solidFill>
                  <a:schemeClr val="bg1">
                    <a:lumMod val="50000"/>
                  </a:schemeClr>
                </a:solidFill>
                <a:latin typeface="Arial" panose="020B0604020202020204" pitchFamily="34" charset="0"/>
                <a:cs typeface="Arial" panose="020B0604020202020204" pitchFamily="34" charset="0"/>
              </a:rPr>
              <a:t>FDA</a:t>
            </a:r>
            <a:r>
              <a:rPr lang="ru-RU" sz="2400" b="1" dirty="0">
                <a:solidFill>
                  <a:schemeClr val="bg1">
                    <a:lumMod val="50000"/>
                  </a:schemeClr>
                </a:solidFill>
                <a:latin typeface="Arial" panose="020B0604020202020204" pitchFamily="34" charset="0"/>
                <a:cs typeface="Arial" panose="020B0604020202020204" pitchFamily="34" charset="0"/>
              </a:rPr>
              <a:t> </a:t>
            </a:r>
            <a:r>
              <a:rPr lang="en-GB" sz="2400" b="1" dirty="0">
                <a:solidFill>
                  <a:schemeClr val="bg1">
                    <a:lumMod val="50000"/>
                  </a:schemeClr>
                </a:solidFill>
                <a:latin typeface="Arial" panose="020B0604020202020204" pitchFamily="34" charset="0"/>
                <a:cs typeface="Arial" panose="020B0604020202020204" pitchFamily="34" charset="0"/>
              </a:rPr>
              <a:t>in</a:t>
            </a:r>
            <a:r>
              <a:rPr lang="ru-RU" sz="2400" b="1" dirty="0">
                <a:solidFill>
                  <a:schemeClr val="bg1">
                    <a:lumMod val="50000"/>
                  </a:schemeClr>
                </a:solidFill>
                <a:latin typeface="Arial" panose="020B0604020202020204" pitchFamily="34" charset="0"/>
                <a:cs typeface="Arial" panose="020B0604020202020204" pitchFamily="34" charset="0"/>
              </a:rPr>
              <a:t> 2012, </a:t>
            </a:r>
            <a:r>
              <a:rPr lang="en-GB" sz="2400" b="1" dirty="0">
                <a:solidFill>
                  <a:schemeClr val="bg1">
                    <a:lumMod val="50000"/>
                  </a:schemeClr>
                </a:solidFill>
                <a:latin typeface="Arial" panose="020B0604020202020204" pitchFamily="34" charset="0"/>
                <a:cs typeface="Arial" panose="020B0604020202020204" pitchFamily="34" charset="0"/>
              </a:rPr>
              <a:t>approved by the</a:t>
            </a:r>
            <a:r>
              <a:rPr lang="en-US" sz="2400" b="1" dirty="0">
                <a:solidFill>
                  <a:schemeClr val="bg1">
                    <a:lumMod val="50000"/>
                  </a:schemeClr>
                </a:solidFill>
                <a:latin typeface="Arial" panose="020B0604020202020204" pitchFamily="34" charset="0"/>
                <a:cs typeface="Arial" panose="020B0604020202020204" pitchFamily="34" charset="0"/>
              </a:rPr>
              <a:t> WHO</a:t>
            </a:r>
            <a:r>
              <a:rPr lang="ru-RU" sz="2400" b="1" dirty="0">
                <a:solidFill>
                  <a:schemeClr val="bg1">
                    <a:lumMod val="50000"/>
                  </a:schemeClr>
                </a:solidFill>
                <a:latin typeface="Arial" panose="020B0604020202020204" pitchFamily="34" charset="0"/>
                <a:cs typeface="Arial" panose="020B0604020202020204" pitchFamily="34" charset="0"/>
              </a:rPr>
              <a:t> </a:t>
            </a:r>
            <a:r>
              <a:rPr lang="en-GB" sz="2400" b="1" dirty="0">
                <a:solidFill>
                  <a:schemeClr val="bg1">
                    <a:lumMod val="50000"/>
                  </a:schemeClr>
                </a:solidFill>
                <a:latin typeface="Arial" panose="020B0604020202020204" pitchFamily="34" charset="0"/>
                <a:cs typeface="Arial" panose="020B0604020202020204" pitchFamily="34" charset="0"/>
              </a:rPr>
              <a:t>in</a:t>
            </a:r>
            <a:r>
              <a:rPr lang="ru-RU" sz="2400" b="1" dirty="0">
                <a:solidFill>
                  <a:schemeClr val="bg1">
                    <a:lumMod val="50000"/>
                  </a:schemeClr>
                </a:solidFill>
                <a:latin typeface="Arial" panose="020B0604020202020204" pitchFamily="34" charset="0"/>
                <a:cs typeface="Arial" panose="020B0604020202020204" pitchFamily="34" charset="0"/>
              </a:rPr>
              <a:t> 2013);</a:t>
            </a:r>
          </a:p>
          <a:p>
            <a:pPr marL="257175" indent="-257175">
              <a:lnSpc>
                <a:spcPct val="150000"/>
              </a:lnSpc>
              <a:spcBef>
                <a:spcPct val="20000"/>
              </a:spcBef>
              <a:spcAft>
                <a:spcPts val="450"/>
              </a:spcAft>
              <a:buFont typeface="Arial" panose="020B0604020202020204" pitchFamily="34" charset="0"/>
              <a:buChar char="•"/>
            </a:pPr>
            <a:r>
              <a:rPr lang="en-GB" sz="2400" b="1" dirty="0" err="1">
                <a:latin typeface="Arial" panose="020B0604020202020204" pitchFamily="34" charset="0"/>
                <a:cs typeface="Arial" panose="020B0604020202020204" pitchFamily="34" charset="0"/>
              </a:rPr>
              <a:t>Delamanid</a:t>
            </a:r>
            <a:r>
              <a:rPr lang="ru-RU" sz="2400" b="1" dirty="0">
                <a:latin typeface="Arial" panose="020B0604020202020204" pitchFamily="34" charset="0"/>
                <a:cs typeface="Arial" panose="020B0604020202020204" pitchFamily="34" charset="0"/>
              </a:rPr>
              <a:t> </a:t>
            </a:r>
            <a:r>
              <a:rPr lang="ru-RU" sz="2400" b="1" dirty="0">
                <a:solidFill>
                  <a:schemeClr val="bg1">
                    <a:lumMod val="50000"/>
                  </a:schemeClr>
                </a:solidFill>
                <a:latin typeface="Arial" panose="020B0604020202020204" pitchFamily="34" charset="0"/>
                <a:cs typeface="Arial" panose="020B0604020202020204" pitchFamily="34" charset="0"/>
              </a:rPr>
              <a:t>(</a:t>
            </a:r>
            <a:r>
              <a:rPr lang="en-GB" sz="2400" b="1" dirty="0">
                <a:solidFill>
                  <a:schemeClr val="bg1">
                    <a:lumMod val="50000"/>
                  </a:schemeClr>
                </a:solidFill>
                <a:latin typeface="Arial" panose="020B0604020202020204" pitchFamily="34" charset="0"/>
                <a:cs typeface="Arial" panose="020B0604020202020204" pitchFamily="34" charset="0"/>
              </a:rPr>
              <a:t>approved by the</a:t>
            </a:r>
            <a:r>
              <a:rPr lang="ru-RU" sz="2400" b="1" dirty="0">
                <a:solidFill>
                  <a:schemeClr val="bg1">
                    <a:lumMod val="50000"/>
                  </a:schemeClr>
                </a:solidFill>
                <a:latin typeface="Arial" panose="020B0604020202020204" pitchFamily="34" charset="0"/>
                <a:cs typeface="Arial" panose="020B0604020202020204" pitchFamily="34" charset="0"/>
              </a:rPr>
              <a:t> </a:t>
            </a:r>
            <a:r>
              <a:rPr lang="en-US" sz="2400" b="1" dirty="0">
                <a:solidFill>
                  <a:schemeClr val="bg1">
                    <a:lumMod val="50000"/>
                  </a:schemeClr>
                </a:solidFill>
                <a:latin typeface="Arial" panose="020B0604020202020204" pitchFamily="34" charset="0"/>
                <a:cs typeface="Arial" panose="020B0604020202020204" pitchFamily="34" charset="0"/>
              </a:rPr>
              <a:t>WHO</a:t>
            </a:r>
            <a:r>
              <a:rPr lang="ru-RU" sz="2400" b="1" dirty="0">
                <a:solidFill>
                  <a:schemeClr val="bg1">
                    <a:lumMod val="50000"/>
                  </a:schemeClr>
                </a:solidFill>
                <a:latin typeface="Arial" panose="020B0604020202020204" pitchFamily="34" charset="0"/>
                <a:cs typeface="Arial" panose="020B0604020202020204" pitchFamily="34" charset="0"/>
              </a:rPr>
              <a:t> </a:t>
            </a:r>
            <a:r>
              <a:rPr lang="en-GB" sz="2400" b="1" dirty="0">
                <a:solidFill>
                  <a:schemeClr val="bg1">
                    <a:lumMod val="50000"/>
                  </a:schemeClr>
                </a:solidFill>
                <a:latin typeface="Arial" panose="020B0604020202020204" pitchFamily="34" charset="0"/>
                <a:cs typeface="Arial" panose="020B0604020202020204" pitchFamily="34" charset="0"/>
              </a:rPr>
              <a:t>in </a:t>
            </a:r>
            <a:r>
              <a:rPr lang="ru-RU" sz="2400" b="1" dirty="0">
                <a:solidFill>
                  <a:schemeClr val="bg1">
                    <a:lumMod val="50000"/>
                  </a:schemeClr>
                </a:solidFill>
                <a:latin typeface="Arial" panose="020B0604020202020204" pitchFamily="34" charset="0"/>
                <a:cs typeface="Arial" panose="020B0604020202020204" pitchFamily="34" charset="0"/>
              </a:rPr>
              <a:t>2014);</a:t>
            </a:r>
          </a:p>
          <a:p>
            <a:pPr marL="257175" indent="-257175">
              <a:lnSpc>
                <a:spcPct val="150000"/>
              </a:lnSpc>
              <a:spcBef>
                <a:spcPct val="20000"/>
              </a:spcBef>
              <a:spcAft>
                <a:spcPts val="450"/>
              </a:spcAft>
              <a:buFont typeface="Arial" panose="020B0604020202020204" pitchFamily="34" charset="0"/>
              <a:buChar char="•"/>
            </a:pPr>
            <a:r>
              <a:rPr lang="en-GB" sz="2400" b="1" dirty="0" err="1">
                <a:latin typeface="Arial" panose="020B0604020202020204" pitchFamily="34" charset="0"/>
                <a:cs typeface="Arial" panose="020B0604020202020204" pitchFamily="34" charset="0"/>
              </a:rPr>
              <a:t>Pretomanid</a:t>
            </a:r>
            <a:r>
              <a:rPr lang="ru-RU" sz="2400" b="1" dirty="0">
                <a:latin typeface="Arial" panose="020B0604020202020204" pitchFamily="34" charset="0"/>
                <a:cs typeface="Arial" panose="020B0604020202020204" pitchFamily="34" charset="0"/>
              </a:rPr>
              <a:t> </a:t>
            </a:r>
            <a:r>
              <a:rPr lang="ru-RU" sz="2400" b="1" dirty="0">
                <a:solidFill>
                  <a:schemeClr val="bg1">
                    <a:lumMod val="50000"/>
                  </a:schemeClr>
                </a:solidFill>
                <a:latin typeface="Arial" panose="020B0604020202020204" pitchFamily="34" charset="0"/>
                <a:cs typeface="Arial" panose="020B0604020202020204" pitchFamily="34" charset="0"/>
              </a:rPr>
              <a:t>(</a:t>
            </a:r>
            <a:r>
              <a:rPr lang="en-GB" sz="2400" b="1" dirty="0">
                <a:solidFill>
                  <a:schemeClr val="bg1">
                    <a:lumMod val="50000"/>
                  </a:schemeClr>
                </a:solidFill>
                <a:latin typeface="Arial" panose="020B0604020202020204" pitchFamily="34" charset="0"/>
                <a:cs typeface="Arial" panose="020B0604020202020204" pitchFamily="34" charset="0"/>
              </a:rPr>
              <a:t>approved by the</a:t>
            </a:r>
            <a:r>
              <a:rPr lang="ru-RU" sz="2400" b="1" dirty="0">
                <a:solidFill>
                  <a:schemeClr val="bg1">
                    <a:lumMod val="50000"/>
                  </a:schemeClr>
                </a:solidFill>
                <a:latin typeface="Arial" panose="020B0604020202020204" pitchFamily="34" charset="0"/>
                <a:cs typeface="Arial" panose="020B0604020202020204" pitchFamily="34" charset="0"/>
              </a:rPr>
              <a:t> </a:t>
            </a:r>
            <a:r>
              <a:rPr lang="en-US" sz="2400" b="1" dirty="0">
                <a:solidFill>
                  <a:schemeClr val="bg1">
                    <a:lumMod val="50000"/>
                  </a:schemeClr>
                </a:solidFill>
                <a:latin typeface="Arial" panose="020B0604020202020204" pitchFamily="34" charset="0"/>
                <a:cs typeface="Arial" panose="020B0604020202020204" pitchFamily="34" charset="0"/>
              </a:rPr>
              <a:t>FDA</a:t>
            </a:r>
            <a:r>
              <a:rPr lang="ru-RU" sz="2400" b="1" dirty="0">
                <a:solidFill>
                  <a:schemeClr val="bg1">
                    <a:lumMod val="50000"/>
                  </a:schemeClr>
                </a:solidFill>
                <a:latin typeface="Arial" panose="020B0604020202020204" pitchFamily="34" charset="0"/>
                <a:cs typeface="Arial" panose="020B0604020202020204" pitchFamily="34" charset="0"/>
              </a:rPr>
              <a:t> </a:t>
            </a:r>
            <a:r>
              <a:rPr lang="en-GB" sz="2400" b="1" dirty="0">
                <a:solidFill>
                  <a:schemeClr val="bg1">
                    <a:lumMod val="50000"/>
                  </a:schemeClr>
                </a:solidFill>
                <a:latin typeface="Arial" panose="020B0604020202020204" pitchFamily="34" charset="0"/>
                <a:cs typeface="Arial" panose="020B0604020202020204" pitchFamily="34" charset="0"/>
              </a:rPr>
              <a:t>in</a:t>
            </a:r>
            <a:r>
              <a:rPr lang="ru-RU" sz="2400" b="1" dirty="0">
                <a:solidFill>
                  <a:schemeClr val="bg1">
                    <a:lumMod val="50000"/>
                  </a:schemeClr>
                </a:solidFill>
                <a:latin typeface="Arial" panose="020B0604020202020204" pitchFamily="34" charset="0"/>
                <a:cs typeface="Arial" panose="020B0604020202020204" pitchFamily="34" charset="0"/>
              </a:rPr>
              <a:t> 2019);</a:t>
            </a:r>
          </a:p>
          <a:p>
            <a:pPr marL="257175" indent="-257175">
              <a:lnSpc>
                <a:spcPct val="150000"/>
              </a:lnSpc>
              <a:spcBef>
                <a:spcPct val="20000"/>
              </a:spcBef>
              <a:spcAft>
                <a:spcPts val="450"/>
              </a:spcAft>
              <a:buFont typeface="Arial" panose="020B0604020202020204" pitchFamily="34" charset="0"/>
              <a:buChar char="•"/>
            </a:pPr>
            <a:r>
              <a:rPr lang="en-GB" sz="2400" b="1" dirty="0" err="1">
                <a:latin typeface="Arial" panose="020B0604020202020204" pitchFamily="34" charset="0"/>
                <a:cs typeface="Arial" panose="020B0604020202020204" pitchFamily="34" charset="0"/>
              </a:rPr>
              <a:t>Sutezolid</a:t>
            </a:r>
            <a:endParaRPr lang="ru-RU" sz="2400" b="1" dirty="0">
              <a:latin typeface="Arial" panose="020B0604020202020204" pitchFamily="34" charset="0"/>
              <a:cs typeface="Arial" panose="020B0604020202020204" pitchFamily="34" charset="0"/>
            </a:endParaRPr>
          </a:p>
        </p:txBody>
      </p:sp>
      <p:sp>
        <p:nvSpPr>
          <p:cNvPr id="5" name="Заголовок 1"/>
          <p:cNvSpPr txBox="1">
            <a:spLocks/>
          </p:cNvSpPr>
          <p:nvPr/>
        </p:nvSpPr>
        <p:spPr>
          <a:xfrm>
            <a:off x="1695990" y="2780929"/>
            <a:ext cx="5832648" cy="419869"/>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uk-UA" sz="2700" b="1" dirty="0">
                <a:solidFill>
                  <a:srgbClr val="C00000"/>
                </a:solidFill>
                <a:latin typeface="Helvetica Light"/>
              </a:rPr>
              <a:t> </a:t>
            </a:r>
            <a:endParaRPr lang="uk-UA" sz="2100" b="1" dirty="0">
              <a:solidFill>
                <a:srgbClr val="C00000"/>
              </a:solidFill>
              <a:latin typeface="Helvetica Light"/>
            </a:endParaRPr>
          </a:p>
        </p:txBody>
      </p:sp>
      <p:pic>
        <p:nvPicPr>
          <p:cNvPr id="7" name="Рисунок 6"/>
          <p:cNvPicPr>
            <a:picLocks noChangeAspect="1"/>
          </p:cNvPicPr>
          <p:nvPr/>
        </p:nvPicPr>
        <p:blipFill>
          <a:blip r:embed="rId2"/>
          <a:stretch>
            <a:fillRect/>
          </a:stretch>
        </p:blipFill>
        <p:spPr>
          <a:xfrm>
            <a:off x="7974378" y="1229635"/>
            <a:ext cx="860071" cy="323807"/>
          </a:xfrm>
          <a:prstGeom prst="rect">
            <a:avLst/>
          </a:prstGeom>
        </p:spPr>
      </p:pic>
    </p:spTree>
    <p:extLst>
      <p:ext uri="{BB962C8B-B14F-4D97-AF65-F5344CB8AC3E}">
        <p14:creationId xmlns:p14="http://schemas.microsoft.com/office/powerpoint/2010/main" val="3350056539"/>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4025900" y="857250"/>
            <a:ext cx="5118100" cy="57340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TextBox 16"/>
          <p:cNvSpPr txBox="1"/>
          <p:nvPr/>
        </p:nvSpPr>
        <p:spPr>
          <a:xfrm>
            <a:off x="4198362" y="2186864"/>
            <a:ext cx="4636087" cy="342973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ctr">
            <a:noAutofit/>
          </a:bodyPr>
          <a:lstStyle/>
          <a:p>
            <a:pPr marL="214313" indent="-214313">
              <a:lnSpc>
                <a:spcPts val="1725"/>
              </a:lnSpc>
              <a:spcBef>
                <a:spcPct val="20000"/>
              </a:spcBef>
              <a:buFont typeface="Arial" panose="020B0604020202020204" pitchFamily="34" charset="0"/>
              <a:buChar char="•"/>
            </a:pPr>
            <a:r>
              <a:rPr lang="en-GB" b="1" dirty="0">
                <a:solidFill>
                  <a:schemeClr val="bg1"/>
                </a:solidFill>
                <a:latin typeface="Arial" panose="020B0604020202020204" pitchFamily="34" charset="0"/>
                <a:cs typeface="Arial" panose="020B0604020202020204" pitchFamily="34" charset="0"/>
              </a:rPr>
              <a:t>Register the drugs in the country</a:t>
            </a:r>
            <a:r>
              <a:rPr lang="ru-RU" b="1" dirty="0">
                <a:solidFill>
                  <a:schemeClr val="bg1"/>
                </a:solidFill>
                <a:latin typeface="Arial" panose="020B0604020202020204" pitchFamily="34" charset="0"/>
                <a:cs typeface="Arial" panose="020B0604020202020204" pitchFamily="34" charset="0"/>
              </a:rPr>
              <a:t>;</a:t>
            </a:r>
            <a:br>
              <a:rPr lang="ru-RU" b="1" dirty="0">
                <a:solidFill>
                  <a:schemeClr val="bg1"/>
                </a:solidFill>
                <a:latin typeface="Arial" panose="020B0604020202020204" pitchFamily="34" charset="0"/>
                <a:cs typeface="Arial" panose="020B0604020202020204" pitchFamily="34" charset="0"/>
              </a:rPr>
            </a:br>
            <a:endParaRPr lang="ru-RU" b="1" dirty="0">
              <a:solidFill>
                <a:schemeClr val="bg1"/>
              </a:solidFill>
              <a:latin typeface="Arial" panose="020B0604020202020204" pitchFamily="34" charset="0"/>
              <a:cs typeface="Arial" panose="020B0604020202020204" pitchFamily="34" charset="0"/>
            </a:endParaRPr>
          </a:p>
          <a:p>
            <a:pPr marL="214313" indent="-214313">
              <a:lnSpc>
                <a:spcPts val="1725"/>
              </a:lnSpc>
              <a:spcBef>
                <a:spcPct val="20000"/>
              </a:spcBef>
              <a:buFont typeface="Arial" panose="020B0604020202020204" pitchFamily="34" charset="0"/>
              <a:buChar char="•"/>
            </a:pPr>
            <a:r>
              <a:rPr lang="en-GB" b="1" dirty="0">
                <a:solidFill>
                  <a:schemeClr val="bg1"/>
                </a:solidFill>
                <a:latin typeface="Arial" panose="020B0604020202020204" pitchFamily="34" charset="0"/>
                <a:cs typeface="Arial" panose="020B0604020202020204" pitchFamily="34" charset="0"/>
              </a:rPr>
              <a:t>Change the legal and regulatory framework (stock list, clinical guidance);</a:t>
            </a:r>
            <a:br>
              <a:rPr lang="en-US" b="1" dirty="0">
                <a:solidFill>
                  <a:schemeClr val="bg1"/>
                </a:solidFill>
                <a:latin typeface="Arial" panose="020B0604020202020204" pitchFamily="34" charset="0"/>
                <a:cs typeface="Arial" panose="020B0604020202020204" pitchFamily="34" charset="0"/>
              </a:rPr>
            </a:br>
            <a:endParaRPr lang="ru-RU" b="1" dirty="0">
              <a:solidFill>
                <a:schemeClr val="bg1"/>
              </a:solidFill>
              <a:latin typeface="Arial" panose="020B0604020202020204" pitchFamily="34" charset="0"/>
              <a:cs typeface="Arial" panose="020B0604020202020204" pitchFamily="34" charset="0"/>
            </a:endParaRPr>
          </a:p>
          <a:p>
            <a:pPr marL="214313" indent="-214313">
              <a:lnSpc>
                <a:spcPts val="1725"/>
              </a:lnSpc>
              <a:spcBef>
                <a:spcPct val="20000"/>
              </a:spcBef>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Identify the need for the treatment</a:t>
            </a:r>
            <a:r>
              <a:rPr lang="ru-RU" dirty="0">
                <a:solidFill>
                  <a:schemeClr val="bg1"/>
                </a:solidFill>
                <a:latin typeface="Arial" panose="020B0604020202020204" pitchFamily="34" charset="0"/>
                <a:cs typeface="Arial" panose="020B0604020202020204" pitchFamily="34" charset="0"/>
              </a:rPr>
              <a:t>;</a:t>
            </a:r>
            <a:br>
              <a:rPr lang="ru-RU" dirty="0">
                <a:solidFill>
                  <a:schemeClr val="bg1"/>
                </a:solidFill>
                <a:latin typeface="Arial" panose="020B0604020202020204" pitchFamily="34" charset="0"/>
                <a:cs typeface="Arial" panose="020B0604020202020204" pitchFamily="34" charset="0"/>
              </a:rPr>
            </a:br>
            <a:endParaRPr lang="ru-RU" dirty="0">
              <a:solidFill>
                <a:schemeClr val="bg1"/>
              </a:solidFill>
              <a:latin typeface="Arial" panose="020B0604020202020204" pitchFamily="34" charset="0"/>
              <a:cs typeface="Arial" panose="020B0604020202020204" pitchFamily="34" charset="0"/>
            </a:endParaRPr>
          </a:p>
          <a:p>
            <a:pPr marL="214313" indent="-214313">
              <a:lnSpc>
                <a:spcPts val="1725"/>
              </a:lnSpc>
              <a:spcBef>
                <a:spcPct val="20000"/>
              </a:spcBef>
              <a:buFont typeface="Arial" panose="020B0604020202020204" pitchFamily="34" charset="0"/>
              <a:buChar char="•"/>
            </a:pPr>
            <a:r>
              <a:rPr lang="en-GB" b="1" dirty="0">
                <a:solidFill>
                  <a:schemeClr val="bg1"/>
                </a:solidFill>
                <a:latin typeface="Arial" panose="020B0604020202020204" pitchFamily="34" charset="0"/>
                <a:cs typeface="Arial" panose="020B0604020202020204" pitchFamily="34" charset="0"/>
              </a:rPr>
              <a:t>Allocate funding for drug procurement</a:t>
            </a:r>
            <a:r>
              <a:rPr lang="ru-RU" b="1" dirty="0">
                <a:solidFill>
                  <a:schemeClr val="bg1"/>
                </a:solidFill>
                <a:latin typeface="Arial" panose="020B0604020202020204" pitchFamily="34" charset="0"/>
                <a:cs typeface="Arial" panose="020B0604020202020204" pitchFamily="34" charset="0"/>
              </a:rPr>
              <a:t>;</a:t>
            </a:r>
            <a:br>
              <a:rPr lang="ru-RU" b="1" dirty="0">
                <a:solidFill>
                  <a:schemeClr val="bg1"/>
                </a:solidFill>
                <a:latin typeface="Arial" panose="020B0604020202020204" pitchFamily="34" charset="0"/>
                <a:cs typeface="Arial" panose="020B0604020202020204" pitchFamily="34" charset="0"/>
              </a:rPr>
            </a:br>
            <a:endParaRPr lang="ru-RU" b="1" dirty="0">
              <a:solidFill>
                <a:schemeClr val="bg1"/>
              </a:solidFill>
              <a:latin typeface="Arial" panose="020B0604020202020204" pitchFamily="34" charset="0"/>
              <a:cs typeface="Arial" panose="020B0604020202020204" pitchFamily="34" charset="0"/>
            </a:endParaRPr>
          </a:p>
          <a:p>
            <a:pPr marL="214313" indent="-214313">
              <a:lnSpc>
                <a:spcPts val="1725"/>
              </a:lnSpc>
              <a:spcBef>
                <a:spcPct val="20000"/>
              </a:spcBef>
              <a:buFont typeface="Arial" panose="020B0604020202020204" pitchFamily="34" charset="0"/>
              <a:buChar char="•"/>
            </a:pPr>
            <a:r>
              <a:rPr lang="en-GB" b="1" dirty="0">
                <a:solidFill>
                  <a:schemeClr val="bg1"/>
                </a:solidFill>
                <a:latin typeface="Arial" panose="020B0604020202020204" pitchFamily="34" charset="0"/>
                <a:cs typeface="Arial" panose="020B0604020202020204" pitchFamily="34" charset="0"/>
              </a:rPr>
              <a:t>Buy the drugs at the optimal price</a:t>
            </a:r>
            <a:r>
              <a:rPr lang="ru-RU" b="1" dirty="0">
                <a:solidFill>
                  <a:schemeClr val="bg1"/>
                </a:solidFill>
                <a:latin typeface="Arial" panose="020B0604020202020204" pitchFamily="34" charset="0"/>
                <a:cs typeface="Arial" panose="020B0604020202020204" pitchFamily="34" charset="0"/>
              </a:rPr>
              <a:t>;</a:t>
            </a:r>
            <a:br>
              <a:rPr lang="ru-RU" b="1" dirty="0">
                <a:solidFill>
                  <a:schemeClr val="bg1"/>
                </a:solidFill>
                <a:latin typeface="Arial" panose="020B0604020202020204" pitchFamily="34" charset="0"/>
                <a:cs typeface="Arial" panose="020B0604020202020204" pitchFamily="34" charset="0"/>
              </a:rPr>
            </a:br>
            <a:endParaRPr lang="ru-RU" b="1" dirty="0">
              <a:solidFill>
                <a:schemeClr val="bg1"/>
              </a:solidFill>
              <a:latin typeface="Arial" panose="020B0604020202020204" pitchFamily="34" charset="0"/>
              <a:cs typeface="Arial" panose="020B0604020202020204" pitchFamily="34" charset="0"/>
            </a:endParaRPr>
          </a:p>
          <a:p>
            <a:pPr marL="214313" indent="-214313">
              <a:lnSpc>
                <a:spcPts val="1725"/>
              </a:lnSpc>
              <a:spcBef>
                <a:spcPct val="20000"/>
              </a:spcBef>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Ensure the clinical introduction of the medication (training for medical personnel, diagnostic of MDR-TB/XDR-TB, maintenance of MDR-TB/XDR-TB patients</a:t>
            </a:r>
            <a:r>
              <a:rPr lang="ru-RU" dirty="0">
                <a:solidFill>
                  <a:schemeClr val="bg1"/>
                </a:solidFill>
                <a:latin typeface="Arial" panose="020B0604020202020204" pitchFamily="34" charset="0"/>
                <a:cs typeface="Arial" panose="020B0604020202020204" pitchFamily="34" charset="0"/>
              </a:rPr>
              <a:t>,</a:t>
            </a:r>
            <a:r>
              <a:rPr lang="en-GB" dirty="0">
                <a:solidFill>
                  <a:schemeClr val="bg1"/>
                </a:solidFill>
                <a:latin typeface="Arial" panose="020B0604020202020204" pitchFamily="34" charset="0"/>
                <a:cs typeface="Arial" panose="020B0604020202020204" pitchFamily="34" charset="0"/>
              </a:rPr>
              <a:t> management of supplies, monitoring and evaluation</a:t>
            </a:r>
            <a:r>
              <a:rPr lang="ru-RU" dirty="0">
                <a:solidFill>
                  <a:schemeClr val="bg1"/>
                </a:solidFill>
                <a:latin typeface="Arial" panose="020B0604020202020204" pitchFamily="34" charset="0"/>
                <a:cs typeface="Arial" panose="020B0604020202020204" pitchFamily="34" charset="0"/>
              </a:rPr>
              <a:t>,</a:t>
            </a:r>
            <a:r>
              <a:rPr lang="en-GB" dirty="0">
                <a:solidFill>
                  <a:schemeClr val="bg1"/>
                </a:solidFill>
                <a:latin typeface="Arial" panose="020B0604020202020204" pitchFamily="34" charset="0"/>
                <a:cs typeface="Arial" panose="020B0604020202020204" pitchFamily="34" charset="0"/>
              </a:rPr>
              <a:t> monitoring of pharma</a:t>
            </a:r>
            <a:r>
              <a:rPr lang="ru-RU" dirty="0">
                <a:solidFill>
                  <a:schemeClr val="bg1"/>
                </a:solidFill>
                <a:latin typeface="Arial" panose="020B0604020202020204" pitchFamily="34" charset="0"/>
                <a:cs typeface="Arial" panose="020B0604020202020204" pitchFamily="34" charset="0"/>
              </a:rPr>
              <a:t>).</a:t>
            </a:r>
          </a:p>
        </p:txBody>
      </p:sp>
      <p:sp>
        <p:nvSpPr>
          <p:cNvPr id="5" name="Заголовок 1"/>
          <p:cNvSpPr txBox="1">
            <a:spLocks/>
          </p:cNvSpPr>
          <p:nvPr/>
        </p:nvSpPr>
        <p:spPr>
          <a:xfrm>
            <a:off x="305526" y="2551581"/>
            <a:ext cx="3509085" cy="1512167"/>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2700"/>
              </a:lnSpc>
            </a:pPr>
            <a:r>
              <a:rPr lang="en-GB" sz="2100" b="1" dirty="0">
                <a:solidFill>
                  <a:srgbClr val="C00000"/>
                </a:solidFill>
                <a:latin typeface="Arial" panose="020B0604020202020204" pitchFamily="34" charset="0"/>
                <a:cs typeface="Arial" panose="020B0604020202020204" pitchFamily="34" charset="0"/>
              </a:rPr>
              <a:t>What had to be done to ensure access to new anti-TB drugs in Ukraine? </a:t>
            </a:r>
            <a:endParaRPr lang="ru-RU" sz="2100" b="1" dirty="0">
              <a:solidFill>
                <a:srgbClr val="C00000"/>
              </a:solidFill>
              <a:latin typeface="Arial" panose="020B0604020202020204" pitchFamily="34" charset="0"/>
              <a:cs typeface="Arial" panose="020B0604020202020204" pitchFamily="34" charset="0"/>
            </a:endParaRPr>
          </a:p>
        </p:txBody>
      </p:sp>
      <p:pic>
        <p:nvPicPr>
          <p:cNvPr id="6" name="Рисунок 5"/>
          <p:cNvPicPr>
            <a:picLocks noChangeAspect="1"/>
          </p:cNvPicPr>
          <p:nvPr/>
        </p:nvPicPr>
        <p:blipFill>
          <a:blip r:embed="rId2"/>
          <a:stretch>
            <a:fillRect/>
          </a:stretch>
        </p:blipFill>
        <p:spPr>
          <a:xfrm>
            <a:off x="7974378" y="1229635"/>
            <a:ext cx="860071" cy="323807"/>
          </a:xfrm>
          <a:prstGeom prst="rect">
            <a:avLst/>
          </a:prstGeom>
        </p:spPr>
      </p:pic>
    </p:spTree>
    <p:extLst>
      <p:ext uri="{BB962C8B-B14F-4D97-AF65-F5344CB8AC3E}">
        <p14:creationId xmlns:p14="http://schemas.microsoft.com/office/powerpoint/2010/main" val="12547050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xEl>
                                              <p:pRg st="1" end="1"/>
                                            </p:txEl>
                                          </p:spTgt>
                                        </p:tgtEl>
                                        <p:attrNameLst>
                                          <p:attrName>style.visibility</p:attrName>
                                        </p:attrNameLst>
                                      </p:cBhvr>
                                      <p:to>
                                        <p:strVal val="visible"/>
                                      </p:to>
                                    </p:set>
                                    <p:animEffect transition="in" filter="fade">
                                      <p:cBhvr>
                                        <p:cTn id="13" dur="1000"/>
                                        <p:tgtEl>
                                          <p:spTgt spid="17">
                                            <p:txEl>
                                              <p:pRg st="1" end="1"/>
                                            </p:txEl>
                                          </p:spTgt>
                                        </p:tgtEl>
                                      </p:cBhvr>
                                    </p:animEffect>
                                    <p:anim calcmode="lin" valueType="num">
                                      <p:cBhvr>
                                        <p:cTn id="14"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7">
                                            <p:txEl>
                                              <p:pRg st="2" end="2"/>
                                            </p:txEl>
                                          </p:spTgt>
                                        </p:tgtEl>
                                        <p:attrNameLst>
                                          <p:attrName>style.visibility</p:attrName>
                                        </p:attrNameLst>
                                      </p:cBhvr>
                                      <p:to>
                                        <p:strVal val="visible"/>
                                      </p:to>
                                    </p:set>
                                    <p:animEffect transition="in" filter="fade">
                                      <p:cBhvr>
                                        <p:cTn id="19" dur="1000"/>
                                        <p:tgtEl>
                                          <p:spTgt spid="17">
                                            <p:txEl>
                                              <p:pRg st="2" end="2"/>
                                            </p:txEl>
                                          </p:spTgt>
                                        </p:tgtEl>
                                      </p:cBhvr>
                                    </p:animEffect>
                                    <p:anim calcmode="lin" valueType="num">
                                      <p:cBhvr>
                                        <p:cTn id="20"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7">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xEl>
                                              <p:pRg st="3" end="3"/>
                                            </p:txEl>
                                          </p:spTgt>
                                        </p:tgtEl>
                                        <p:attrNameLst>
                                          <p:attrName>style.visibility</p:attrName>
                                        </p:attrNameLst>
                                      </p:cBhvr>
                                      <p:to>
                                        <p:strVal val="visible"/>
                                      </p:to>
                                    </p:set>
                                    <p:animEffect transition="in" filter="fade">
                                      <p:cBhvr>
                                        <p:cTn id="25" dur="1000"/>
                                        <p:tgtEl>
                                          <p:spTgt spid="17">
                                            <p:txEl>
                                              <p:pRg st="3" end="3"/>
                                            </p:txEl>
                                          </p:spTgt>
                                        </p:tgtEl>
                                      </p:cBhvr>
                                    </p:animEffect>
                                    <p:anim calcmode="lin" valueType="num">
                                      <p:cBhvr>
                                        <p:cTn id="26" dur="1000" fill="hold"/>
                                        <p:tgtEl>
                                          <p:spTgt spid="17">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17">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7">
                                            <p:txEl>
                                              <p:pRg st="4" end="4"/>
                                            </p:txEl>
                                          </p:spTgt>
                                        </p:tgtEl>
                                        <p:attrNameLst>
                                          <p:attrName>style.visibility</p:attrName>
                                        </p:attrNameLst>
                                      </p:cBhvr>
                                      <p:to>
                                        <p:strVal val="visible"/>
                                      </p:to>
                                    </p:set>
                                    <p:animEffect transition="in" filter="fade">
                                      <p:cBhvr>
                                        <p:cTn id="31" dur="1000"/>
                                        <p:tgtEl>
                                          <p:spTgt spid="17">
                                            <p:txEl>
                                              <p:pRg st="4" end="4"/>
                                            </p:txEl>
                                          </p:spTgt>
                                        </p:tgtEl>
                                      </p:cBhvr>
                                    </p:animEffect>
                                    <p:anim calcmode="lin" valueType="num">
                                      <p:cBhvr>
                                        <p:cTn id="32" dur="1000" fill="hold"/>
                                        <p:tgtEl>
                                          <p:spTgt spid="17">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17">
                                            <p:txEl>
                                              <p:pRg st="4" end="4"/>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7">
                                            <p:txEl>
                                              <p:pRg st="5" end="5"/>
                                            </p:txEl>
                                          </p:spTgt>
                                        </p:tgtEl>
                                        <p:attrNameLst>
                                          <p:attrName>style.visibility</p:attrName>
                                        </p:attrNameLst>
                                      </p:cBhvr>
                                      <p:to>
                                        <p:strVal val="visible"/>
                                      </p:to>
                                    </p:set>
                                    <p:animEffect transition="in" filter="fade">
                                      <p:cBhvr>
                                        <p:cTn id="37" dur="1000"/>
                                        <p:tgtEl>
                                          <p:spTgt spid="17">
                                            <p:txEl>
                                              <p:pRg st="5" end="5"/>
                                            </p:txEl>
                                          </p:spTgt>
                                        </p:tgtEl>
                                      </p:cBhvr>
                                    </p:animEffect>
                                    <p:anim calcmode="lin" valueType="num">
                                      <p:cBhvr>
                                        <p:cTn id="38" dur="1000" fill="hold"/>
                                        <p:tgtEl>
                                          <p:spTgt spid="17">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1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flipH="1">
            <a:off x="2032225" y="4708474"/>
            <a:ext cx="108011" cy="439737"/>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ctr">
            <a:spAutoFit/>
          </a:bodyPr>
          <a:lstStyle/>
          <a:p>
            <a:pPr defTabSz="260033" hangingPunct="0"/>
            <a:r>
              <a:rPr lang="ru-RU" sz="2700" b="1" dirty="0">
                <a:solidFill>
                  <a:schemeClr val="bg1"/>
                </a:solidFill>
                <a:latin typeface="Helvetica Light"/>
                <a:ea typeface="+mj-ea"/>
                <a:cs typeface="+mj-cs"/>
              </a:rPr>
              <a:t>3</a:t>
            </a:r>
          </a:p>
        </p:txBody>
      </p:sp>
      <p:sp>
        <p:nvSpPr>
          <p:cNvPr id="3" name="Прямоугольник 2"/>
          <p:cNvSpPr/>
          <p:nvPr/>
        </p:nvSpPr>
        <p:spPr>
          <a:xfrm>
            <a:off x="2622075" y="1019388"/>
            <a:ext cx="3576401" cy="2958391"/>
          </a:xfrm>
          <a:prstGeom prst="rect">
            <a:avLst/>
          </a:prstGeom>
        </p:spPr>
        <p:txBody>
          <a:bodyPr wrap="square">
            <a:noAutofit/>
          </a:bodyPr>
          <a:lstStyle/>
          <a:p>
            <a:r>
              <a:rPr lang="en-GB" b="1" dirty="0">
                <a:latin typeface="Arial" panose="020B0604020202020204" pitchFamily="34" charset="0"/>
                <a:ea typeface="+mj-ea"/>
                <a:cs typeface="Arial" panose="020B0604020202020204" pitchFamily="34" charset="0"/>
              </a:rPr>
              <a:t>Advocacy</a:t>
            </a:r>
            <a:r>
              <a:rPr lang="ru-RU" b="1" dirty="0">
                <a:latin typeface="Arial" panose="020B0604020202020204" pitchFamily="34" charset="0"/>
                <a:ea typeface="+mj-ea"/>
                <a:cs typeface="Arial" panose="020B0604020202020204" pitchFamily="34" charset="0"/>
              </a:rPr>
              <a:t>: </a:t>
            </a:r>
            <a:br>
              <a:rPr lang="ru-RU" b="1" dirty="0">
                <a:latin typeface="Arial" panose="020B0604020202020204" pitchFamily="34" charset="0"/>
                <a:ea typeface="+mj-ea"/>
                <a:cs typeface="Arial" panose="020B0604020202020204" pitchFamily="34" charset="0"/>
              </a:rPr>
            </a:br>
            <a:endParaRPr lang="ru-RU" b="1" dirty="0">
              <a:latin typeface="Arial" panose="020B0604020202020204" pitchFamily="34" charset="0"/>
              <a:ea typeface="+mj-ea"/>
              <a:cs typeface="Arial" panose="020B0604020202020204" pitchFamily="34" charset="0"/>
            </a:endParaRPr>
          </a:p>
          <a:p>
            <a:pPr marL="257175" indent="-257175">
              <a:buFont typeface="Arial" panose="020B0604020202020204" pitchFamily="34" charset="0"/>
              <a:buChar char="•"/>
            </a:pPr>
            <a:r>
              <a:rPr lang="en-GB" dirty="0">
                <a:latin typeface="Arial" panose="020B0604020202020204" pitchFamily="34" charset="0"/>
                <a:ea typeface="+mj-ea"/>
                <a:cs typeface="Arial" panose="020B0604020202020204" pitchFamily="34" charset="0"/>
              </a:rPr>
              <a:t>Meeting manufacturers and distributors at international markets and in Ukraine</a:t>
            </a:r>
            <a:r>
              <a:rPr lang="ru-RU" dirty="0">
                <a:latin typeface="Arial" panose="020B0604020202020204" pitchFamily="34" charset="0"/>
                <a:ea typeface="+mj-ea"/>
                <a:cs typeface="Arial" panose="020B0604020202020204" pitchFamily="34" charset="0"/>
              </a:rPr>
              <a:t>,</a:t>
            </a:r>
            <a:r>
              <a:rPr lang="en-GB" dirty="0">
                <a:latin typeface="Arial" panose="020B0604020202020204" pitchFamily="34" charset="0"/>
                <a:ea typeface="+mj-ea"/>
                <a:cs typeface="Arial" panose="020B0604020202020204" pitchFamily="34" charset="0"/>
              </a:rPr>
              <a:t> to provide information about the situation in the country with regards to the incidence of TB and about the legal framework;</a:t>
            </a:r>
            <a:endParaRPr lang="ru-RU" dirty="0">
              <a:latin typeface="Arial" panose="020B0604020202020204" pitchFamily="34" charset="0"/>
              <a:ea typeface="+mj-ea"/>
              <a:cs typeface="Arial" panose="020B0604020202020204" pitchFamily="34" charset="0"/>
            </a:endParaRPr>
          </a:p>
          <a:p>
            <a:pPr marL="257175" indent="-257175">
              <a:buFont typeface="Arial" panose="020B0604020202020204" pitchFamily="34" charset="0"/>
              <a:buChar char="•"/>
            </a:pPr>
            <a:r>
              <a:rPr lang="en-GB" dirty="0">
                <a:latin typeface="Arial" panose="020B0604020202020204" pitchFamily="34" charset="0"/>
                <a:ea typeface="+mj-ea"/>
                <a:cs typeface="Arial" panose="020B0604020202020204" pitchFamily="34" charset="0"/>
              </a:rPr>
              <a:t>Official correspondence with manufacturers and distributors; </a:t>
            </a:r>
          </a:p>
          <a:p>
            <a:pPr marL="257175" indent="-257175">
              <a:buFont typeface="Arial" panose="020B0604020202020204" pitchFamily="34" charset="0"/>
              <a:buChar char="•"/>
            </a:pPr>
            <a:r>
              <a:rPr lang="en-GB" dirty="0">
                <a:latin typeface="Arial" panose="020B0604020202020204" pitchFamily="34" charset="0"/>
                <a:ea typeface="+mj-ea"/>
                <a:cs typeface="Arial" panose="020B0604020202020204" pitchFamily="34" charset="0"/>
              </a:rPr>
              <a:t>Negotiations with government structures for the provision of support in the required registration procedures for drugs</a:t>
            </a:r>
            <a:r>
              <a:rPr lang="ru-RU" dirty="0">
                <a:latin typeface="Arial" panose="020B0604020202020204" pitchFamily="34" charset="0"/>
                <a:ea typeface="+mj-ea"/>
                <a:cs typeface="Arial" panose="020B0604020202020204" pitchFamily="34" charset="0"/>
              </a:rPr>
              <a:t>.</a:t>
            </a:r>
          </a:p>
          <a:p>
            <a:pPr marL="257175" indent="-257175">
              <a:buFontTx/>
              <a:buChar char="-"/>
            </a:pPr>
            <a:endParaRPr lang="ru-RU" dirty="0">
              <a:latin typeface="Arial" panose="020B0604020202020204" pitchFamily="34" charset="0"/>
              <a:cs typeface="Arial" panose="020B0604020202020204" pitchFamily="34" charset="0"/>
            </a:endParaRPr>
          </a:p>
        </p:txBody>
      </p:sp>
      <p:sp>
        <p:nvSpPr>
          <p:cNvPr id="6" name="Прямоугольник 5"/>
          <p:cNvSpPr/>
          <p:nvPr/>
        </p:nvSpPr>
        <p:spPr>
          <a:xfrm>
            <a:off x="393086" y="1019388"/>
            <a:ext cx="2140046" cy="2704403"/>
          </a:xfrm>
          <a:prstGeom prst="rect">
            <a:avLst/>
          </a:prstGeom>
        </p:spPr>
        <p:txBody>
          <a:bodyPr wrap="square">
            <a:noAutofit/>
          </a:bodyPr>
          <a:lstStyle/>
          <a:p>
            <a:r>
              <a:rPr lang="en-GB" b="1" dirty="0">
                <a:latin typeface="Arial" panose="020B0604020202020204" pitchFamily="34" charset="0"/>
                <a:ea typeface="+mj-ea"/>
                <a:cs typeface="Arial" panose="020B0604020202020204" pitchFamily="34" charset="0"/>
              </a:rPr>
              <a:t>Obstacles</a:t>
            </a:r>
            <a:r>
              <a:rPr lang="ru-RU" b="1" dirty="0">
                <a:latin typeface="Arial" panose="020B0604020202020204" pitchFamily="34" charset="0"/>
                <a:ea typeface="+mj-ea"/>
                <a:cs typeface="Arial" panose="020B0604020202020204" pitchFamily="34" charset="0"/>
              </a:rPr>
              <a:t>: </a:t>
            </a:r>
            <a:br>
              <a:rPr lang="ru-RU" b="1" dirty="0">
                <a:latin typeface="Arial" panose="020B0604020202020204" pitchFamily="34" charset="0"/>
                <a:ea typeface="+mj-ea"/>
                <a:cs typeface="Arial" panose="020B0604020202020204" pitchFamily="34" charset="0"/>
              </a:rPr>
            </a:br>
            <a:endParaRPr lang="ru-RU" b="1" dirty="0">
              <a:latin typeface="Arial" panose="020B0604020202020204" pitchFamily="34" charset="0"/>
              <a:ea typeface="+mj-ea"/>
              <a:cs typeface="Arial" panose="020B0604020202020204" pitchFamily="34" charset="0"/>
            </a:endParaRPr>
          </a:p>
          <a:p>
            <a:r>
              <a:rPr lang="en-GB" dirty="0">
                <a:latin typeface="Arial" panose="020B0604020202020204" pitchFamily="34" charset="0"/>
                <a:ea typeface="+mj-ea"/>
                <a:cs typeface="Arial" panose="020B0604020202020204" pitchFamily="34" charset="0"/>
              </a:rPr>
              <a:t>Small and not attractive market for drug manufacturers. </a:t>
            </a:r>
          </a:p>
          <a:p>
            <a:r>
              <a:rPr lang="en-GB" dirty="0">
                <a:latin typeface="Arial" panose="020B0604020202020204" pitchFamily="34" charset="0"/>
                <a:ea typeface="+mj-ea"/>
                <a:cs typeface="Arial" panose="020B0604020202020204" pitchFamily="34" charset="0"/>
              </a:rPr>
              <a:t>The distributors in Ukraine are Russian companies (</a:t>
            </a:r>
            <a:r>
              <a:rPr lang="en-GB" dirty="0" err="1">
                <a:latin typeface="Arial" panose="020B0604020202020204" pitchFamily="34" charset="0"/>
                <a:ea typeface="+mj-ea"/>
                <a:cs typeface="Arial" panose="020B0604020202020204" pitchFamily="34" charset="0"/>
              </a:rPr>
              <a:t>bedaquiline</a:t>
            </a:r>
            <a:r>
              <a:rPr lang="en-GB" dirty="0">
                <a:latin typeface="Arial" panose="020B0604020202020204" pitchFamily="34" charset="0"/>
                <a:ea typeface="+mj-ea"/>
                <a:cs typeface="Arial" panose="020B0604020202020204" pitchFamily="34" charset="0"/>
              </a:rPr>
              <a:t>, </a:t>
            </a:r>
            <a:r>
              <a:rPr lang="en-GB" dirty="0" err="1">
                <a:latin typeface="Arial" panose="020B0604020202020204" pitchFamily="34" charset="0"/>
                <a:ea typeface="+mj-ea"/>
                <a:cs typeface="Arial" panose="020B0604020202020204" pitchFamily="34" charset="0"/>
              </a:rPr>
              <a:t>delaminid</a:t>
            </a:r>
            <a:r>
              <a:rPr lang="en-GB" dirty="0">
                <a:latin typeface="Arial" panose="020B0604020202020204" pitchFamily="34" charset="0"/>
                <a:ea typeface="+mj-ea"/>
                <a:cs typeface="Arial" panose="020B0604020202020204" pitchFamily="34" charset="0"/>
              </a:rPr>
              <a:t>).</a:t>
            </a:r>
            <a:endParaRPr lang="ru-RU" dirty="0">
              <a:latin typeface="Arial" panose="020B0604020202020204" pitchFamily="34" charset="0"/>
              <a:cs typeface="Arial" panose="020B0604020202020204" pitchFamily="34" charset="0"/>
            </a:endParaRPr>
          </a:p>
        </p:txBody>
      </p:sp>
      <p:sp>
        <p:nvSpPr>
          <p:cNvPr id="7" name="Прямоугольник 6"/>
          <p:cNvSpPr/>
          <p:nvPr/>
        </p:nvSpPr>
        <p:spPr>
          <a:xfrm>
            <a:off x="6521926" y="1019388"/>
            <a:ext cx="2622074" cy="1854130"/>
          </a:xfrm>
          <a:prstGeom prst="rect">
            <a:avLst/>
          </a:prstGeom>
        </p:spPr>
        <p:txBody>
          <a:bodyPr wrap="square">
            <a:noAutofit/>
          </a:bodyPr>
          <a:lstStyle/>
          <a:p>
            <a:r>
              <a:rPr lang="en-GB" b="1" dirty="0">
                <a:latin typeface="Arial" panose="020B0604020202020204" pitchFamily="34" charset="0"/>
                <a:ea typeface="+mj-ea"/>
                <a:cs typeface="Arial" panose="020B0604020202020204" pitchFamily="34" charset="0"/>
              </a:rPr>
              <a:t>Results</a:t>
            </a:r>
            <a:r>
              <a:rPr lang="ru-RU" b="1" dirty="0">
                <a:latin typeface="Arial" panose="020B0604020202020204" pitchFamily="34" charset="0"/>
                <a:ea typeface="+mj-ea"/>
                <a:cs typeface="Arial" panose="020B0604020202020204" pitchFamily="34" charset="0"/>
              </a:rPr>
              <a:t>:</a:t>
            </a:r>
            <a:br>
              <a:rPr lang="ru-RU" b="1" dirty="0">
                <a:latin typeface="Arial" panose="020B0604020202020204" pitchFamily="34" charset="0"/>
                <a:ea typeface="+mj-ea"/>
                <a:cs typeface="Arial" panose="020B0604020202020204" pitchFamily="34" charset="0"/>
              </a:rPr>
            </a:br>
            <a:endParaRPr lang="ru-RU" b="1" dirty="0">
              <a:latin typeface="Arial" panose="020B0604020202020204" pitchFamily="34" charset="0"/>
              <a:ea typeface="+mj-ea"/>
              <a:cs typeface="Arial" panose="020B0604020202020204" pitchFamily="34" charset="0"/>
            </a:endParaRPr>
          </a:p>
          <a:p>
            <a:pPr marL="257175" indent="-257175">
              <a:buFont typeface="Arial" panose="020B0604020202020204" pitchFamily="34" charset="0"/>
              <a:buChar char="•"/>
            </a:pPr>
            <a:r>
              <a:rPr lang="en-GB" dirty="0" err="1">
                <a:latin typeface="Arial" panose="020B0604020202020204" pitchFamily="34" charset="0"/>
                <a:ea typeface="+mj-ea"/>
                <a:cs typeface="Arial" panose="020B0604020202020204" pitchFamily="34" charset="0"/>
              </a:rPr>
              <a:t>bedaquiline</a:t>
            </a:r>
            <a:r>
              <a:rPr lang="ru-RU" dirty="0">
                <a:latin typeface="Arial" panose="020B0604020202020204" pitchFamily="34" charset="0"/>
                <a:ea typeface="+mj-ea"/>
                <a:cs typeface="Arial" panose="020B0604020202020204" pitchFamily="34" charset="0"/>
              </a:rPr>
              <a:t> - </a:t>
            </a:r>
            <a:r>
              <a:rPr lang="en-GB" dirty="0">
                <a:latin typeface="Arial" panose="020B0604020202020204" pitchFamily="34" charset="0"/>
                <a:ea typeface="+mj-ea"/>
                <a:cs typeface="Arial" panose="020B0604020202020204" pitchFamily="34" charset="0"/>
              </a:rPr>
              <a:t> registered in June 2018</a:t>
            </a:r>
            <a:r>
              <a:rPr lang="ru-RU" dirty="0">
                <a:latin typeface="Arial" panose="020B0604020202020204" pitchFamily="34" charset="0"/>
                <a:ea typeface="+mj-ea"/>
                <a:cs typeface="Arial" panose="020B0604020202020204" pitchFamily="34" charset="0"/>
              </a:rPr>
              <a:t>;</a:t>
            </a:r>
          </a:p>
          <a:p>
            <a:pPr marL="257175" indent="-257175">
              <a:buFont typeface="Arial" panose="020B0604020202020204" pitchFamily="34" charset="0"/>
              <a:buChar char="•"/>
            </a:pPr>
            <a:r>
              <a:rPr lang="en-GB" dirty="0" err="1">
                <a:latin typeface="Arial" panose="020B0604020202020204" pitchFamily="34" charset="0"/>
                <a:ea typeface="+mj-ea"/>
                <a:cs typeface="Arial" panose="020B0604020202020204" pitchFamily="34" charset="0"/>
              </a:rPr>
              <a:t>delamanid</a:t>
            </a:r>
            <a:r>
              <a:rPr lang="ru-RU" dirty="0">
                <a:latin typeface="Arial" panose="020B0604020202020204" pitchFamily="34" charset="0"/>
                <a:ea typeface="+mj-ea"/>
                <a:cs typeface="Arial" panose="020B0604020202020204" pitchFamily="34" charset="0"/>
              </a:rPr>
              <a:t> – </a:t>
            </a:r>
            <a:r>
              <a:rPr lang="en-GB" dirty="0">
                <a:latin typeface="Arial" panose="020B0604020202020204" pitchFamily="34" charset="0"/>
                <a:ea typeface="+mj-ea"/>
                <a:cs typeface="Arial" panose="020B0604020202020204" pitchFamily="34" charset="0"/>
              </a:rPr>
              <a:t>registered in January 2019</a:t>
            </a:r>
            <a:r>
              <a:rPr lang="ru-RU" dirty="0">
                <a:latin typeface="Arial" panose="020B0604020202020204" pitchFamily="34" charset="0"/>
                <a:ea typeface="+mj-ea"/>
                <a:cs typeface="Arial" panose="020B0604020202020204" pitchFamily="34" charset="0"/>
              </a:rPr>
              <a:t>;</a:t>
            </a:r>
          </a:p>
          <a:p>
            <a:pPr marL="257175" indent="-257175">
              <a:buFont typeface="Arial" panose="020B0604020202020204" pitchFamily="34" charset="0"/>
              <a:buChar char="•"/>
            </a:pPr>
            <a:r>
              <a:rPr lang="en-GB" dirty="0" err="1">
                <a:latin typeface="Arial" panose="020B0604020202020204" pitchFamily="34" charset="0"/>
                <a:ea typeface="+mj-ea"/>
                <a:cs typeface="Arial" panose="020B0604020202020204" pitchFamily="34" charset="0"/>
              </a:rPr>
              <a:t>pretomanid</a:t>
            </a:r>
            <a:r>
              <a:rPr lang="ru-RU" dirty="0">
                <a:latin typeface="Arial" panose="020B0604020202020204" pitchFamily="34" charset="0"/>
                <a:ea typeface="+mj-ea"/>
                <a:cs typeface="Arial" panose="020B0604020202020204" pitchFamily="34" charset="0"/>
              </a:rPr>
              <a:t> – </a:t>
            </a:r>
            <a:r>
              <a:rPr lang="en-GB" dirty="0">
                <a:latin typeface="Arial" panose="020B0604020202020204" pitchFamily="34" charset="0"/>
                <a:ea typeface="+mj-ea"/>
                <a:cs typeface="Arial" panose="020B0604020202020204" pitchFamily="34" charset="0"/>
              </a:rPr>
              <a:t>received official letter from the distributor regarding their willingness to start registration in Ukraine</a:t>
            </a:r>
            <a:endParaRPr lang="ru-RU" dirty="0">
              <a:latin typeface="Arial" panose="020B0604020202020204" pitchFamily="34" charset="0"/>
              <a:cs typeface="Arial" panose="020B0604020202020204" pitchFamily="34" charset="0"/>
            </a:endParaRPr>
          </a:p>
        </p:txBody>
      </p:sp>
      <p:sp>
        <p:nvSpPr>
          <p:cNvPr id="8" name="Заголовок 1"/>
          <p:cNvSpPr txBox="1">
            <a:spLocks/>
          </p:cNvSpPr>
          <p:nvPr/>
        </p:nvSpPr>
        <p:spPr>
          <a:xfrm>
            <a:off x="365831" y="314926"/>
            <a:ext cx="5832648" cy="540059"/>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100" b="1" dirty="0">
                <a:solidFill>
                  <a:srgbClr val="C00000"/>
                </a:solidFill>
                <a:latin typeface="Arial" panose="020B0604020202020204" pitchFamily="34" charset="0"/>
                <a:cs typeface="Arial" panose="020B0604020202020204" pitchFamily="34" charset="0"/>
              </a:rPr>
              <a:t>Registering New Drugs in Ukraine</a:t>
            </a:r>
            <a:endParaRPr lang="ru-RU" sz="2100" b="1" dirty="0">
              <a:solidFill>
                <a:srgbClr val="C00000"/>
              </a:solidFill>
              <a:latin typeface="Arial" panose="020B0604020202020204" pitchFamily="34" charset="0"/>
              <a:cs typeface="Arial" panose="020B0604020202020204" pitchFamily="34" charset="0"/>
            </a:endParaRPr>
          </a:p>
        </p:txBody>
      </p:sp>
      <p:pic>
        <p:nvPicPr>
          <p:cNvPr id="9" name="Рисунок 8"/>
          <p:cNvPicPr>
            <a:picLocks noChangeAspect="1"/>
          </p:cNvPicPr>
          <p:nvPr/>
        </p:nvPicPr>
        <p:blipFill>
          <a:blip r:embed="rId2"/>
          <a:stretch>
            <a:fillRect/>
          </a:stretch>
        </p:blipFill>
        <p:spPr>
          <a:xfrm>
            <a:off x="7978403" y="385664"/>
            <a:ext cx="860071" cy="323807"/>
          </a:xfrm>
          <a:prstGeom prst="rect">
            <a:avLst/>
          </a:prstGeom>
        </p:spPr>
      </p:pic>
      <p:cxnSp>
        <p:nvCxnSpPr>
          <p:cNvPr id="11" name="Пряма сполучна лінія 10"/>
          <p:cNvCxnSpPr>
            <a:cxnSpLocks/>
          </p:cNvCxnSpPr>
          <p:nvPr/>
        </p:nvCxnSpPr>
        <p:spPr>
          <a:xfrm>
            <a:off x="2533132" y="1636670"/>
            <a:ext cx="0" cy="38624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Пряма сполучна лінія 13"/>
          <p:cNvCxnSpPr>
            <a:cxnSpLocks/>
          </p:cNvCxnSpPr>
          <p:nvPr/>
        </p:nvCxnSpPr>
        <p:spPr>
          <a:xfrm>
            <a:off x="6338179" y="1636670"/>
            <a:ext cx="0" cy="38624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4008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38177" y="1310668"/>
            <a:ext cx="2202102" cy="2812416"/>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b="1" dirty="0">
                <a:latin typeface="Arial" panose="020B0604020202020204" pitchFamily="34" charset="0"/>
                <a:cs typeface="Arial" panose="020B0604020202020204" pitchFamily="34" charset="0"/>
              </a:rPr>
              <a:t>Obstacles</a:t>
            </a:r>
            <a:r>
              <a:rPr lang="ru-RU" b="1" dirty="0">
                <a:latin typeface="Arial" panose="020B0604020202020204" pitchFamily="34" charset="0"/>
                <a:cs typeface="Arial" panose="020B0604020202020204" pitchFamily="34" charset="0"/>
              </a:rPr>
              <a:t>:</a:t>
            </a:r>
          </a:p>
          <a:p>
            <a:pPr lvl="0">
              <a:spcBef>
                <a:spcPct val="20000"/>
              </a:spcBef>
            </a:pPr>
            <a:endParaRPr lang="ru-RU" b="1"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Lack of TB drugs on the state stocklist.</a:t>
            </a:r>
          </a:p>
          <a:p>
            <a:pPr lvl="0">
              <a:spcBef>
                <a:spcPct val="20000"/>
              </a:spcBef>
            </a:pPr>
            <a:r>
              <a:rPr lang="en-GB" dirty="0">
                <a:latin typeface="Arial" panose="020B0604020202020204" pitchFamily="34" charset="0"/>
                <a:cs typeface="Arial" panose="020B0604020202020204" pitchFamily="34" charset="0"/>
              </a:rPr>
              <a:t>Bureaucratic process to introduce changes to the stock list. </a:t>
            </a:r>
            <a:endParaRPr lang="ru-RU" dirty="0">
              <a:latin typeface="Arial" panose="020B0604020202020204" pitchFamily="34" charset="0"/>
              <a:cs typeface="Arial" panose="020B0604020202020204" pitchFamily="34" charset="0"/>
            </a:endParaRPr>
          </a:p>
        </p:txBody>
      </p:sp>
      <p:sp>
        <p:nvSpPr>
          <p:cNvPr id="5" name="TextBox 4"/>
          <p:cNvSpPr txBox="1"/>
          <p:nvPr/>
        </p:nvSpPr>
        <p:spPr>
          <a:xfrm>
            <a:off x="2939326" y="1310668"/>
            <a:ext cx="2800259" cy="2700300"/>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b="1" dirty="0">
                <a:latin typeface="Arial" panose="020B0604020202020204" pitchFamily="34" charset="0"/>
                <a:cs typeface="Arial" panose="020B0604020202020204" pitchFamily="34" charset="0"/>
              </a:rPr>
              <a:t>Advocacy</a:t>
            </a:r>
            <a:r>
              <a:rPr lang="ru-RU" b="1" dirty="0">
                <a:latin typeface="Arial" panose="020B0604020202020204" pitchFamily="34" charset="0"/>
                <a:cs typeface="Arial" panose="020B0604020202020204" pitchFamily="34" charset="0"/>
              </a:rPr>
              <a:t>:</a:t>
            </a:r>
          </a:p>
          <a:p>
            <a:pPr lvl="0">
              <a:spcBef>
                <a:spcPct val="20000"/>
              </a:spcBef>
            </a:pPr>
            <a:endParaRPr lang="ru-RU" b="1" dirty="0">
              <a:latin typeface="Arial" panose="020B0604020202020204" pitchFamily="34" charset="0"/>
              <a:cs typeface="Arial" panose="020B0604020202020204" pitchFamily="34" charset="0"/>
            </a:endParaRPr>
          </a:p>
          <a:p>
            <a:pPr marL="214313" indent="-214313">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Collection of full information about the medicines and potential equivalents (recommendations for use, cost, demand, etc);</a:t>
            </a:r>
            <a:endParaRPr lang="ru-RU" dirty="0">
              <a:latin typeface="Arial" panose="020B0604020202020204" pitchFamily="34" charset="0"/>
              <a:cs typeface="Arial" panose="020B0604020202020204" pitchFamily="34" charset="0"/>
            </a:endParaRPr>
          </a:p>
          <a:p>
            <a:pPr marL="214313" indent="-214313">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Filing of documents authorised by the Ministry of Health for consideration by panels of experts</a:t>
            </a:r>
            <a:r>
              <a:rPr lang="ru-RU" dirty="0">
                <a:latin typeface="Arial" panose="020B0604020202020204" pitchFamily="34" charset="0"/>
                <a:cs typeface="Arial" panose="020B0604020202020204" pitchFamily="34" charset="0"/>
              </a:rPr>
              <a:t>; </a:t>
            </a:r>
          </a:p>
          <a:p>
            <a:pPr marL="214313" indent="-214313">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Negotiations with representatives of the Ministry of Health.</a:t>
            </a:r>
            <a:endParaRPr lang="ru-RU" dirty="0">
              <a:latin typeface="Arial" panose="020B0604020202020204" pitchFamily="34" charset="0"/>
              <a:cs typeface="Arial" panose="020B0604020202020204" pitchFamily="34" charset="0"/>
            </a:endParaRPr>
          </a:p>
        </p:txBody>
      </p:sp>
      <p:sp>
        <p:nvSpPr>
          <p:cNvPr id="6" name="TextBox 5"/>
          <p:cNvSpPr txBox="1"/>
          <p:nvPr/>
        </p:nvSpPr>
        <p:spPr>
          <a:xfrm>
            <a:off x="6284021" y="1310668"/>
            <a:ext cx="2480251" cy="293134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b="1" dirty="0">
                <a:latin typeface="Arial" panose="020B0604020202020204" pitchFamily="34" charset="0"/>
                <a:cs typeface="Arial" panose="020B0604020202020204" pitchFamily="34" charset="0"/>
              </a:rPr>
              <a:t>Results</a:t>
            </a:r>
            <a:r>
              <a:rPr lang="ru-RU" b="1" dirty="0">
                <a:latin typeface="Arial" panose="020B0604020202020204" pitchFamily="34" charset="0"/>
                <a:cs typeface="Arial" panose="020B0604020202020204" pitchFamily="34" charset="0"/>
              </a:rPr>
              <a:t>: </a:t>
            </a:r>
          </a:p>
          <a:p>
            <a:pPr lvl="0">
              <a:spcBef>
                <a:spcPct val="20000"/>
              </a:spcBef>
            </a:pPr>
            <a:endParaRPr lang="ru-RU" b="1"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The Ministry of Health approved the inclusion of </a:t>
            </a:r>
            <a:r>
              <a:rPr lang="en-GB" dirty="0" err="1">
                <a:latin typeface="Arial" panose="020B0604020202020204" pitchFamily="34" charset="0"/>
                <a:cs typeface="Arial" panose="020B0604020202020204" pitchFamily="34" charset="0"/>
              </a:rPr>
              <a:t>bedaquiline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delamanid</a:t>
            </a:r>
            <a:r>
              <a:rPr lang="en-GB" dirty="0">
                <a:latin typeface="Arial" panose="020B0604020202020204" pitchFamily="34" charset="0"/>
                <a:cs typeface="Arial" panose="020B0604020202020204" pitchFamily="34" charset="0"/>
              </a:rPr>
              <a:t>, and </a:t>
            </a:r>
            <a:r>
              <a:rPr lang="en-GB" dirty="0" err="1">
                <a:latin typeface="Arial" panose="020B0604020202020204" pitchFamily="34" charset="0"/>
                <a:cs typeface="Arial" panose="020B0604020202020204" pitchFamily="34" charset="0"/>
              </a:rPr>
              <a:t>pretomanid</a:t>
            </a:r>
            <a:r>
              <a:rPr lang="en-GB" dirty="0">
                <a:latin typeface="Arial" panose="020B0604020202020204" pitchFamily="34" charset="0"/>
                <a:cs typeface="Arial" panose="020B0604020202020204" pitchFamily="34" charset="0"/>
              </a:rPr>
              <a:t> in the stock lists for TB treatment drugs.</a:t>
            </a:r>
          </a:p>
          <a:p>
            <a:pPr lvl="0">
              <a:spcBef>
                <a:spcPct val="20000"/>
              </a:spcBef>
            </a:pPr>
            <a:r>
              <a:rPr lang="en-GB" i="1" dirty="0">
                <a:latin typeface="Arial" panose="020B0604020202020204" pitchFamily="34" charset="0"/>
                <a:cs typeface="Arial" panose="020B0604020202020204" pitchFamily="34" charset="0"/>
              </a:rPr>
              <a:t>*In 2018, </a:t>
            </a:r>
            <a:r>
              <a:rPr lang="en-GB" i="1" dirty="0" err="1">
                <a:latin typeface="Arial" panose="020B0604020202020204" pitchFamily="34" charset="0"/>
                <a:cs typeface="Arial" panose="020B0604020202020204" pitchFamily="34" charset="0"/>
              </a:rPr>
              <a:t>Kanamycine</a:t>
            </a:r>
            <a:r>
              <a:rPr lang="en-GB" i="1" dirty="0">
                <a:latin typeface="Arial" panose="020B0604020202020204" pitchFamily="34" charset="0"/>
                <a:cs typeface="Arial" panose="020B0604020202020204" pitchFamily="34" charset="0"/>
              </a:rPr>
              <a:t> and </a:t>
            </a:r>
            <a:r>
              <a:rPr lang="en-GB" i="1" dirty="0" err="1">
                <a:latin typeface="Arial" panose="020B0604020202020204" pitchFamily="34" charset="0"/>
                <a:cs typeface="Arial" panose="020B0604020202020204" pitchFamily="34" charset="0"/>
              </a:rPr>
              <a:t>Capreomycine</a:t>
            </a:r>
            <a:r>
              <a:rPr lang="en-GB" i="1" dirty="0">
                <a:latin typeface="Arial" panose="020B0604020202020204" pitchFamily="34" charset="0"/>
                <a:cs typeface="Arial" panose="020B0604020202020204" pitchFamily="34" charset="0"/>
              </a:rPr>
              <a:t> were removed from the stock lists and </a:t>
            </a:r>
            <a:r>
              <a:rPr lang="en-GB" i="1" dirty="0" err="1">
                <a:latin typeface="Arial" panose="020B0604020202020204" pitchFamily="34" charset="0"/>
                <a:cs typeface="Arial" panose="020B0604020202020204" pitchFamily="34" charset="0"/>
              </a:rPr>
              <a:t>Amikacine</a:t>
            </a:r>
            <a:r>
              <a:rPr lang="en-GB" i="1" dirty="0">
                <a:latin typeface="Arial" panose="020B0604020202020204" pitchFamily="34" charset="0"/>
                <a:cs typeface="Arial" panose="020B0604020202020204" pitchFamily="34" charset="0"/>
              </a:rPr>
              <a:t> was added.</a:t>
            </a:r>
            <a:endParaRPr lang="ru-RU" i="1" dirty="0">
              <a:latin typeface="Arial" panose="020B0604020202020204" pitchFamily="34" charset="0"/>
              <a:cs typeface="Arial" panose="020B0604020202020204" pitchFamily="34" charset="0"/>
            </a:endParaRPr>
          </a:p>
        </p:txBody>
      </p:sp>
      <p:sp>
        <p:nvSpPr>
          <p:cNvPr id="8" name="Заголовок 1"/>
          <p:cNvSpPr txBox="1">
            <a:spLocks/>
          </p:cNvSpPr>
          <p:nvPr/>
        </p:nvSpPr>
        <p:spPr>
          <a:xfrm>
            <a:off x="379728" y="410309"/>
            <a:ext cx="6190495" cy="540059"/>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100" b="1" dirty="0">
                <a:solidFill>
                  <a:srgbClr val="C00000"/>
                </a:solidFill>
                <a:latin typeface="Arial" panose="020B0604020202020204" pitchFamily="34" charset="0"/>
                <a:cs typeface="Arial" panose="020B0604020202020204" pitchFamily="34" charset="0"/>
              </a:rPr>
              <a:t>Changing the Legal and Regulatory Framework</a:t>
            </a:r>
            <a:endParaRPr lang="ru-RU" sz="2100" b="1" dirty="0">
              <a:solidFill>
                <a:srgbClr val="C00000"/>
              </a:solidFill>
              <a:latin typeface="Arial" panose="020B0604020202020204" pitchFamily="34" charset="0"/>
              <a:cs typeface="Arial" panose="020B0604020202020204" pitchFamily="34" charset="0"/>
            </a:endParaRPr>
          </a:p>
        </p:txBody>
      </p:sp>
      <p:pic>
        <p:nvPicPr>
          <p:cNvPr id="9" name="Рисунок 8"/>
          <p:cNvPicPr>
            <a:picLocks noChangeAspect="1"/>
          </p:cNvPicPr>
          <p:nvPr/>
        </p:nvPicPr>
        <p:blipFill>
          <a:blip r:embed="rId2"/>
          <a:stretch>
            <a:fillRect/>
          </a:stretch>
        </p:blipFill>
        <p:spPr>
          <a:xfrm>
            <a:off x="7904201" y="560796"/>
            <a:ext cx="860071" cy="323807"/>
          </a:xfrm>
          <a:prstGeom prst="rect">
            <a:avLst/>
          </a:prstGeom>
        </p:spPr>
      </p:pic>
      <p:cxnSp>
        <p:nvCxnSpPr>
          <p:cNvPr id="11" name="Пряма сполучна лінія 10"/>
          <p:cNvCxnSpPr/>
          <p:nvPr/>
        </p:nvCxnSpPr>
        <p:spPr>
          <a:xfrm>
            <a:off x="6011174" y="2038222"/>
            <a:ext cx="0" cy="281241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Пряма сполучна лінія 11"/>
          <p:cNvCxnSpPr/>
          <p:nvPr/>
        </p:nvCxnSpPr>
        <p:spPr>
          <a:xfrm>
            <a:off x="2699581" y="2038222"/>
            <a:ext cx="0" cy="281241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01188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79728" y="1376772"/>
            <a:ext cx="2032033" cy="2052228"/>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b="1" dirty="0">
                <a:latin typeface="Arial" panose="020B0604020202020204" pitchFamily="34" charset="0"/>
                <a:ea typeface="+mj-ea"/>
                <a:cs typeface="Arial" panose="020B0604020202020204" pitchFamily="34" charset="0"/>
              </a:rPr>
              <a:t>Obstacles</a:t>
            </a:r>
            <a:r>
              <a:rPr lang="ru-RU" b="1" dirty="0">
                <a:latin typeface="Arial" panose="020B0604020202020204" pitchFamily="34" charset="0"/>
                <a:ea typeface="+mj-ea"/>
                <a:cs typeface="Arial" panose="020B0604020202020204" pitchFamily="34" charset="0"/>
              </a:rPr>
              <a:t>: </a:t>
            </a:r>
          </a:p>
          <a:p>
            <a:pPr lvl="0">
              <a:spcBef>
                <a:spcPct val="20000"/>
              </a:spcBef>
            </a:pPr>
            <a:endParaRPr lang="ru-RU" dirty="0">
              <a:latin typeface="Arial" panose="020B0604020202020204" pitchFamily="34" charset="0"/>
              <a:ea typeface="+mj-ea"/>
              <a:cs typeface="Arial" panose="020B0604020202020204" pitchFamily="34" charset="0"/>
            </a:endParaRPr>
          </a:p>
          <a:p>
            <a:pPr lvl="0">
              <a:spcBef>
                <a:spcPct val="20000"/>
              </a:spcBef>
            </a:pPr>
            <a:r>
              <a:rPr lang="en-GB" dirty="0">
                <a:latin typeface="Arial" panose="020B0604020202020204" pitchFamily="34" charset="0"/>
                <a:ea typeface="+mj-ea"/>
                <a:cs typeface="Arial" panose="020B0604020202020204" pitchFamily="34" charset="0"/>
              </a:rPr>
              <a:t>Chronic underfinancing of the health system and in particular purchases of drugs for TB treatment.</a:t>
            </a:r>
            <a:endParaRPr lang="ru-RU" dirty="0">
              <a:latin typeface="Arial" panose="020B0604020202020204" pitchFamily="34" charset="0"/>
              <a:cs typeface="Arial" panose="020B0604020202020204" pitchFamily="34" charset="0"/>
            </a:endParaRPr>
          </a:p>
        </p:txBody>
      </p:sp>
      <p:sp>
        <p:nvSpPr>
          <p:cNvPr id="5" name="TextBox 4"/>
          <p:cNvSpPr txBox="1"/>
          <p:nvPr/>
        </p:nvSpPr>
        <p:spPr>
          <a:xfrm>
            <a:off x="3612469" y="1342499"/>
            <a:ext cx="4428492" cy="2730239"/>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b="1" dirty="0">
                <a:latin typeface="Arial" panose="020B0604020202020204" pitchFamily="34" charset="0"/>
                <a:ea typeface="+mj-ea"/>
                <a:cs typeface="Arial" panose="020B0604020202020204" pitchFamily="34" charset="0"/>
              </a:rPr>
              <a:t>Advocacy</a:t>
            </a:r>
            <a:r>
              <a:rPr lang="ru-RU" b="1" dirty="0">
                <a:latin typeface="Arial" panose="020B0604020202020204" pitchFamily="34" charset="0"/>
                <a:ea typeface="+mj-ea"/>
                <a:cs typeface="Arial" panose="020B0604020202020204" pitchFamily="34" charset="0"/>
              </a:rPr>
              <a:t>:</a:t>
            </a:r>
          </a:p>
          <a:p>
            <a:pPr lvl="0">
              <a:spcBef>
                <a:spcPct val="20000"/>
              </a:spcBef>
            </a:pPr>
            <a:endParaRPr lang="ru-RU" dirty="0">
              <a:latin typeface="Arial" panose="020B0604020202020204" pitchFamily="34" charset="0"/>
              <a:ea typeface="+mj-ea"/>
              <a:cs typeface="Arial" panose="020B0604020202020204" pitchFamily="34" charset="0"/>
            </a:endParaRPr>
          </a:p>
          <a:p>
            <a:pPr marL="257175" indent="-257175">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Analysis of the terms of reference for state funding of the purchase of TB treatment drugs; </a:t>
            </a:r>
          </a:p>
          <a:p>
            <a:pPr marL="257175" indent="-257175">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Identification of cheaper treatments that would allow for savings to be made;</a:t>
            </a:r>
          </a:p>
          <a:p>
            <a:pPr marL="257175" indent="-257175">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Calculation of potential savings that could be made;</a:t>
            </a:r>
          </a:p>
          <a:p>
            <a:pPr marL="257175" indent="-257175">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Calculation of the potential negative impact on the fight to end TB in the case that drugs were no longer available to buy;</a:t>
            </a:r>
          </a:p>
          <a:p>
            <a:pPr marL="257175" indent="-257175">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Negotiations with representatives from the government structures in order to introduce changes to the terms of reference for purchase. </a:t>
            </a:r>
            <a:endParaRPr lang="ru-RU" dirty="0">
              <a:latin typeface="Arial" panose="020B0604020202020204" pitchFamily="34" charset="0"/>
              <a:cs typeface="Arial" panose="020B0604020202020204" pitchFamily="34" charset="0"/>
            </a:endParaRPr>
          </a:p>
        </p:txBody>
      </p:sp>
      <p:sp>
        <p:nvSpPr>
          <p:cNvPr id="7" name="Заголовок 1"/>
          <p:cNvSpPr txBox="1">
            <a:spLocks/>
          </p:cNvSpPr>
          <p:nvPr/>
        </p:nvSpPr>
        <p:spPr>
          <a:xfrm>
            <a:off x="379728" y="435709"/>
            <a:ext cx="5832648" cy="540059"/>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100" b="1" dirty="0">
                <a:solidFill>
                  <a:srgbClr val="C00000"/>
                </a:solidFill>
                <a:latin typeface="Arial" panose="020B0604020202020204" pitchFamily="34" charset="0"/>
                <a:cs typeface="Arial" panose="020B0604020202020204" pitchFamily="34" charset="0"/>
              </a:rPr>
              <a:t>Securing Financing for New TB Treatments</a:t>
            </a:r>
            <a:endParaRPr lang="ru-RU" sz="2100" b="1" dirty="0">
              <a:solidFill>
                <a:srgbClr val="C00000"/>
              </a:solidFill>
              <a:latin typeface="Arial" panose="020B0604020202020204" pitchFamily="34" charset="0"/>
              <a:cs typeface="Arial" panose="020B0604020202020204" pitchFamily="34" charset="0"/>
            </a:endParaRPr>
          </a:p>
        </p:txBody>
      </p:sp>
      <p:pic>
        <p:nvPicPr>
          <p:cNvPr id="8" name="Рисунок 7"/>
          <p:cNvPicPr>
            <a:picLocks noChangeAspect="1"/>
          </p:cNvPicPr>
          <p:nvPr/>
        </p:nvPicPr>
        <p:blipFill>
          <a:blip r:embed="rId2"/>
          <a:stretch>
            <a:fillRect/>
          </a:stretch>
        </p:blipFill>
        <p:spPr>
          <a:xfrm>
            <a:off x="7720378" y="543834"/>
            <a:ext cx="860071" cy="323807"/>
          </a:xfrm>
          <a:prstGeom prst="rect">
            <a:avLst/>
          </a:prstGeom>
        </p:spPr>
      </p:pic>
      <p:cxnSp>
        <p:nvCxnSpPr>
          <p:cNvPr id="12" name="Пряма сполучна лінія 11"/>
          <p:cNvCxnSpPr/>
          <p:nvPr/>
        </p:nvCxnSpPr>
        <p:spPr>
          <a:xfrm>
            <a:off x="2840530" y="2162021"/>
            <a:ext cx="0" cy="281241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95984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9551" y="836712"/>
            <a:ext cx="4786339" cy="3132348"/>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b="1" dirty="0">
                <a:latin typeface="Arial" panose="020B0604020202020204" pitchFamily="34" charset="0"/>
                <a:ea typeface="+mj-ea"/>
                <a:cs typeface="Arial" panose="020B0604020202020204" pitchFamily="34" charset="0"/>
              </a:rPr>
              <a:t>Results</a:t>
            </a:r>
            <a:r>
              <a:rPr lang="ru-RU" b="1" dirty="0">
                <a:latin typeface="Arial" panose="020B0604020202020204" pitchFamily="34" charset="0"/>
                <a:ea typeface="+mj-ea"/>
                <a:cs typeface="Arial" panose="020B0604020202020204" pitchFamily="34" charset="0"/>
              </a:rPr>
              <a:t>:</a:t>
            </a:r>
            <a:br>
              <a:rPr lang="ru-RU" b="1" dirty="0">
                <a:latin typeface="Arial" panose="020B0604020202020204" pitchFamily="34" charset="0"/>
                <a:ea typeface="+mj-ea"/>
                <a:cs typeface="Arial" panose="020B0604020202020204" pitchFamily="34" charset="0"/>
              </a:rPr>
            </a:br>
            <a:br>
              <a:rPr lang="ru-RU" b="1" dirty="0">
                <a:latin typeface="Arial" panose="020B0604020202020204" pitchFamily="34" charset="0"/>
                <a:ea typeface="+mj-ea"/>
                <a:cs typeface="Arial" panose="020B0604020202020204" pitchFamily="34" charset="0"/>
              </a:rPr>
            </a:br>
            <a:endParaRPr lang="ru-RU" dirty="0">
              <a:latin typeface="Arial" panose="020B0604020202020204" pitchFamily="34" charset="0"/>
              <a:ea typeface="+mj-ea"/>
              <a:cs typeface="Arial" panose="020B0604020202020204" pitchFamily="34" charset="0"/>
            </a:endParaRPr>
          </a:p>
          <a:p>
            <a:pPr marL="214313" indent="-214313">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Drugs identified which could be excluded from public procurement without adversely affecting programmes to control TB;</a:t>
            </a:r>
          </a:p>
          <a:p>
            <a:pPr>
              <a:spcBef>
                <a:spcPct val="20000"/>
              </a:spcBef>
            </a:pPr>
            <a:endParaRPr lang="en-GB" dirty="0">
              <a:latin typeface="Arial" panose="020B0604020202020204" pitchFamily="34" charset="0"/>
              <a:ea typeface="+mj-ea"/>
              <a:cs typeface="Arial" panose="020B0604020202020204" pitchFamily="34" charset="0"/>
            </a:endParaRPr>
          </a:p>
          <a:p>
            <a:pPr marL="214313" indent="-214313">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The technical guidelines for purchase were edited to allow for the removal of the expensive imipenem, which was replaced by </a:t>
            </a:r>
            <a:r>
              <a:rPr lang="en-GB" dirty="0" err="1">
                <a:latin typeface="Arial" panose="020B0604020202020204" pitchFamily="34" charset="0"/>
                <a:ea typeface="+mj-ea"/>
                <a:cs typeface="Arial" panose="020B0604020202020204" pitchFamily="34" charset="0"/>
              </a:rPr>
              <a:t>kapreomycin</a:t>
            </a:r>
            <a:r>
              <a:rPr lang="en-GB" dirty="0">
                <a:latin typeface="Arial" panose="020B0604020202020204" pitchFamily="34" charset="0"/>
                <a:ea typeface="+mj-ea"/>
                <a:cs typeface="Arial" panose="020B0604020202020204" pitchFamily="34" charset="0"/>
              </a:rPr>
              <a:t> and kanamycin;</a:t>
            </a:r>
            <a:br>
              <a:rPr lang="ru-RU" dirty="0">
                <a:latin typeface="Arial" panose="020B0604020202020204" pitchFamily="34" charset="0"/>
                <a:ea typeface="+mj-ea"/>
                <a:cs typeface="Arial" panose="020B0604020202020204" pitchFamily="34" charset="0"/>
              </a:rPr>
            </a:br>
            <a:endParaRPr lang="ru-RU" dirty="0">
              <a:latin typeface="Arial" panose="020B0604020202020204" pitchFamily="34" charset="0"/>
              <a:ea typeface="+mj-ea"/>
              <a:cs typeface="Arial" panose="020B0604020202020204" pitchFamily="34" charset="0"/>
            </a:endParaRPr>
          </a:p>
          <a:p>
            <a:pPr marL="214313" indent="-214313">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Cost savings of </a:t>
            </a:r>
            <a:r>
              <a:rPr lang="ru-RU" dirty="0">
                <a:latin typeface="Arial" panose="020B0604020202020204" pitchFamily="34" charset="0"/>
                <a:ea typeface="+mj-ea"/>
                <a:cs typeface="Arial" panose="020B0604020202020204" pitchFamily="34" charset="0"/>
              </a:rPr>
              <a:t>4 000 000 USD$;</a:t>
            </a:r>
            <a:endParaRPr lang="en-GB" dirty="0">
              <a:latin typeface="Arial" panose="020B0604020202020204" pitchFamily="34" charset="0"/>
              <a:ea typeface="+mj-ea"/>
              <a:cs typeface="Arial" panose="020B0604020202020204" pitchFamily="34" charset="0"/>
            </a:endParaRPr>
          </a:p>
          <a:p>
            <a:pPr>
              <a:spcBef>
                <a:spcPct val="20000"/>
              </a:spcBef>
            </a:pPr>
            <a:endParaRPr lang="en-GB" dirty="0">
              <a:latin typeface="Arial" panose="020B0604020202020204" pitchFamily="34" charset="0"/>
              <a:ea typeface="+mj-ea"/>
              <a:cs typeface="Arial" panose="020B0604020202020204" pitchFamily="34" charset="0"/>
            </a:endParaRPr>
          </a:p>
          <a:p>
            <a:pPr marL="214313" indent="-214313">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Due to the savings received, the number of procured </a:t>
            </a:r>
            <a:r>
              <a:rPr lang="en-GB" dirty="0" err="1">
                <a:latin typeface="Arial" panose="020B0604020202020204" pitchFamily="34" charset="0"/>
                <a:ea typeface="+mj-ea"/>
                <a:cs typeface="Arial" panose="020B0604020202020204" pitchFamily="34" charset="0"/>
              </a:rPr>
              <a:t>Delamanid</a:t>
            </a:r>
            <a:r>
              <a:rPr lang="en-GB" dirty="0">
                <a:latin typeface="Arial" panose="020B0604020202020204" pitchFamily="34" charset="0"/>
                <a:ea typeface="+mj-ea"/>
                <a:cs typeface="Arial" panose="020B0604020202020204" pitchFamily="34" charset="0"/>
              </a:rPr>
              <a:t> courses has been increased from 2530 courses to 4850 courses.</a:t>
            </a:r>
            <a:br>
              <a:rPr lang="ru-RU" b="1" dirty="0">
                <a:latin typeface="Arial" panose="020B0604020202020204" pitchFamily="34" charset="0"/>
                <a:ea typeface="+mj-ea"/>
                <a:cs typeface="Arial" panose="020B0604020202020204" pitchFamily="34" charset="0"/>
              </a:rPr>
            </a:br>
            <a:endParaRPr lang="ru-RU" dirty="0">
              <a:latin typeface="Arial" panose="020B0604020202020204" pitchFamily="34" charset="0"/>
              <a:cs typeface="Arial" panose="020B0604020202020204" pitchFamily="34" charset="0"/>
            </a:endParaRPr>
          </a:p>
        </p:txBody>
      </p:sp>
      <p:sp>
        <p:nvSpPr>
          <p:cNvPr id="7" name="Прямокутник 6"/>
          <p:cNvSpPr/>
          <p:nvPr/>
        </p:nvSpPr>
        <p:spPr>
          <a:xfrm>
            <a:off x="5544108" y="857250"/>
            <a:ext cx="3599892" cy="5143500"/>
          </a:xfrm>
          <a:prstGeom prst="rect">
            <a:avLst/>
          </a:prstGeom>
          <a:solidFill>
            <a:srgbClr val="D0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Рисунок 7"/>
          <p:cNvPicPr>
            <a:picLocks noChangeAspect="1"/>
          </p:cNvPicPr>
          <p:nvPr/>
        </p:nvPicPr>
        <p:blipFill>
          <a:blip r:embed="rId2"/>
          <a:stretch>
            <a:fillRect/>
          </a:stretch>
        </p:blipFill>
        <p:spPr>
          <a:xfrm>
            <a:off x="7974378" y="1229635"/>
            <a:ext cx="860071" cy="323807"/>
          </a:xfrm>
          <a:prstGeom prst="rect">
            <a:avLst/>
          </a:prstGeom>
        </p:spPr>
      </p:pic>
      <p:sp>
        <p:nvSpPr>
          <p:cNvPr id="9" name="TextBox 8"/>
          <p:cNvSpPr txBox="1"/>
          <p:nvPr/>
        </p:nvSpPr>
        <p:spPr>
          <a:xfrm>
            <a:off x="5760132" y="2942946"/>
            <a:ext cx="3074317" cy="2052228"/>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sz="2475" dirty="0">
                <a:solidFill>
                  <a:schemeClr val="bg1"/>
                </a:solidFill>
                <a:latin typeface="Arial" panose="020B0604020202020204" pitchFamily="34" charset="0"/>
                <a:cs typeface="Arial" panose="020B0604020202020204" pitchFamily="34" charset="0"/>
              </a:rPr>
              <a:t>Cost Savings</a:t>
            </a:r>
            <a:endParaRPr lang="ru-RU" sz="2475" dirty="0">
              <a:solidFill>
                <a:schemeClr val="bg1"/>
              </a:solidFill>
              <a:latin typeface="Arial" panose="020B0604020202020204" pitchFamily="34" charset="0"/>
              <a:cs typeface="Arial" panose="020B0604020202020204" pitchFamily="34" charset="0"/>
            </a:endParaRPr>
          </a:p>
          <a:p>
            <a:pPr lvl="0">
              <a:spcBef>
                <a:spcPct val="20000"/>
              </a:spcBef>
            </a:pPr>
            <a:r>
              <a:rPr lang="ru-RU" sz="4500" b="1" dirty="0">
                <a:solidFill>
                  <a:schemeClr val="bg1"/>
                </a:solidFill>
                <a:latin typeface="Arial" panose="020B0604020202020204" pitchFamily="34" charset="0"/>
                <a:cs typeface="Arial" panose="020B0604020202020204" pitchFamily="34" charset="0"/>
              </a:rPr>
              <a:t>4 000 000 $</a:t>
            </a:r>
          </a:p>
        </p:txBody>
      </p:sp>
    </p:spTree>
    <p:extLst>
      <p:ext uri="{BB962C8B-B14F-4D97-AF65-F5344CB8AC3E}">
        <p14:creationId xmlns:p14="http://schemas.microsoft.com/office/powerpoint/2010/main" val="2769102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1+#ppt_w/2"/>
                                          </p:val>
                                        </p:tav>
                                        <p:tav tm="100000">
                                          <p:val>
                                            <p:strVal val="#ppt_x"/>
                                          </p:val>
                                        </p:tav>
                                      </p:tavLst>
                                    </p:anim>
                                    <p:anim calcmode="lin" valueType="num">
                                      <p:cBhvr additive="base">
                                        <p:cTn id="12"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79726" y="1813290"/>
            <a:ext cx="1870016" cy="1518996"/>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b="1" dirty="0">
                <a:latin typeface="Arial" panose="020B0604020202020204" pitchFamily="34" charset="0"/>
                <a:ea typeface="+mj-ea"/>
                <a:cs typeface="Arial" panose="020B0604020202020204" pitchFamily="34" charset="0"/>
              </a:rPr>
              <a:t>Obstacles</a:t>
            </a:r>
            <a:r>
              <a:rPr lang="ru-RU" b="1" dirty="0">
                <a:latin typeface="Arial" panose="020B0604020202020204" pitchFamily="34" charset="0"/>
                <a:ea typeface="+mj-ea"/>
                <a:cs typeface="Arial" panose="020B0604020202020204" pitchFamily="34" charset="0"/>
              </a:rPr>
              <a:t>: </a:t>
            </a:r>
          </a:p>
          <a:p>
            <a:pPr lvl="0">
              <a:spcBef>
                <a:spcPct val="20000"/>
              </a:spcBef>
            </a:pPr>
            <a:endParaRPr lang="en-GB" dirty="0">
              <a:latin typeface="Arial" panose="020B0604020202020204" pitchFamily="34" charset="0"/>
              <a:ea typeface="+mj-ea"/>
              <a:cs typeface="Arial" panose="020B0604020202020204" pitchFamily="34" charset="0"/>
            </a:endParaRPr>
          </a:p>
          <a:p>
            <a:pPr lvl="0">
              <a:spcBef>
                <a:spcPct val="20000"/>
              </a:spcBef>
            </a:pPr>
            <a:r>
              <a:rPr lang="en-GB" dirty="0">
                <a:latin typeface="Arial" panose="020B0604020202020204" pitchFamily="34" charset="0"/>
                <a:ea typeface="+mj-ea"/>
                <a:cs typeface="Arial" panose="020B0604020202020204" pitchFamily="34" charset="0"/>
              </a:rPr>
              <a:t>Distributors in Ukraine set the price of one 6 month course of </a:t>
            </a:r>
            <a:r>
              <a:rPr lang="en-GB" dirty="0" err="1">
                <a:latin typeface="Arial" panose="020B0604020202020204" pitchFamily="34" charset="0"/>
                <a:ea typeface="+mj-ea"/>
                <a:cs typeface="Arial" panose="020B0604020202020204" pitchFamily="34" charset="0"/>
              </a:rPr>
              <a:t>delamanid</a:t>
            </a:r>
            <a:r>
              <a:rPr lang="en-GB" dirty="0">
                <a:latin typeface="Arial" panose="020B0604020202020204" pitchFamily="34" charset="0"/>
                <a:ea typeface="+mj-ea"/>
                <a:cs typeface="Arial" panose="020B0604020202020204" pitchFamily="34" charset="0"/>
              </a:rPr>
              <a:t> treatment at $3876 USD.</a:t>
            </a:r>
            <a:endParaRPr lang="ru-RU" dirty="0">
              <a:latin typeface="Arial" panose="020B0604020202020204" pitchFamily="34" charset="0"/>
              <a:cs typeface="Arial" panose="020B0604020202020204" pitchFamily="34" charset="0"/>
            </a:endParaRPr>
          </a:p>
        </p:txBody>
      </p:sp>
      <p:sp>
        <p:nvSpPr>
          <p:cNvPr id="5" name="TextBox 4"/>
          <p:cNvSpPr txBox="1"/>
          <p:nvPr/>
        </p:nvSpPr>
        <p:spPr>
          <a:xfrm>
            <a:off x="2681790" y="1813290"/>
            <a:ext cx="3240360" cy="296293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b="1" dirty="0">
                <a:latin typeface="Arial" panose="020B0604020202020204" pitchFamily="34" charset="0"/>
                <a:ea typeface="+mj-ea"/>
                <a:cs typeface="Arial" panose="020B0604020202020204" pitchFamily="34" charset="0"/>
              </a:rPr>
              <a:t>Advocacy</a:t>
            </a:r>
            <a:r>
              <a:rPr lang="ru-RU" b="1" dirty="0">
                <a:latin typeface="Arial" panose="020B0604020202020204" pitchFamily="34" charset="0"/>
                <a:ea typeface="+mj-ea"/>
                <a:cs typeface="Arial" panose="020B0604020202020204" pitchFamily="34" charset="0"/>
              </a:rPr>
              <a:t>:</a:t>
            </a:r>
          </a:p>
          <a:p>
            <a:pPr lvl="0">
              <a:spcBef>
                <a:spcPct val="20000"/>
              </a:spcBef>
            </a:pPr>
            <a:endParaRPr lang="ru-RU" dirty="0">
              <a:latin typeface="Arial" panose="020B0604020202020204" pitchFamily="34" charset="0"/>
              <a:ea typeface="+mj-ea"/>
              <a:cs typeface="Arial" panose="020B0604020202020204" pitchFamily="34" charset="0"/>
            </a:endParaRPr>
          </a:p>
          <a:p>
            <a:pPr marL="214313" indent="-214313">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Negotiations with distributors and other key figures of interest (the Ministry of Health, charitable and international organisations);</a:t>
            </a:r>
            <a:endParaRPr lang="ru-RU" dirty="0">
              <a:latin typeface="Arial" panose="020B0604020202020204" pitchFamily="34" charset="0"/>
              <a:ea typeface="+mj-ea"/>
              <a:cs typeface="Arial" panose="020B0604020202020204" pitchFamily="34" charset="0"/>
            </a:endParaRPr>
          </a:p>
          <a:p>
            <a:pPr marL="214313" indent="-214313">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Agreement on the position taken with representatives of the Ministry of Health;</a:t>
            </a:r>
          </a:p>
          <a:p>
            <a:pPr marL="214313" indent="-214313">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Search for alternative sources of </a:t>
            </a:r>
            <a:r>
              <a:rPr lang="en-GB" dirty="0" err="1">
                <a:latin typeface="Arial" panose="020B0604020202020204" pitchFamily="34" charset="0"/>
                <a:ea typeface="+mj-ea"/>
                <a:cs typeface="Arial" panose="020B0604020202020204" pitchFamily="34" charset="0"/>
              </a:rPr>
              <a:t>delamanid</a:t>
            </a:r>
            <a:r>
              <a:rPr lang="en-GB" dirty="0">
                <a:latin typeface="Arial" panose="020B0604020202020204" pitchFamily="34" charset="0"/>
                <a:ea typeface="+mj-ea"/>
                <a:cs typeface="Arial" panose="020B0604020202020204" pitchFamily="34" charset="0"/>
              </a:rPr>
              <a:t>.</a:t>
            </a:r>
            <a:r>
              <a:rPr lang="ru-RU" dirty="0">
                <a:latin typeface="Arial" panose="020B0604020202020204" pitchFamily="34" charset="0"/>
                <a:ea typeface="+mj-ea"/>
                <a:cs typeface="Arial" panose="020B0604020202020204" pitchFamily="34" charset="0"/>
              </a:rPr>
              <a:t> </a:t>
            </a:r>
            <a:endParaRPr lang="ru-RU" dirty="0">
              <a:latin typeface="Arial" panose="020B0604020202020204" pitchFamily="34" charset="0"/>
              <a:cs typeface="Arial" panose="020B0604020202020204" pitchFamily="34" charset="0"/>
            </a:endParaRPr>
          </a:p>
        </p:txBody>
      </p:sp>
      <p:sp>
        <p:nvSpPr>
          <p:cNvPr id="6" name="TextBox 5"/>
          <p:cNvSpPr txBox="1"/>
          <p:nvPr/>
        </p:nvSpPr>
        <p:spPr>
          <a:xfrm>
            <a:off x="6354198" y="1813290"/>
            <a:ext cx="2534256" cy="2618291"/>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t" anchorCtr="0">
            <a:noAutofit/>
          </a:bodyPr>
          <a:lstStyle/>
          <a:p>
            <a:pPr lvl="0">
              <a:spcBef>
                <a:spcPct val="20000"/>
              </a:spcBef>
            </a:pPr>
            <a:r>
              <a:rPr lang="en-GB" b="1" dirty="0">
                <a:latin typeface="Arial" panose="020B0604020202020204" pitchFamily="34" charset="0"/>
                <a:ea typeface="+mj-ea"/>
                <a:cs typeface="Arial" panose="020B0604020202020204" pitchFamily="34" charset="0"/>
              </a:rPr>
              <a:t>Results</a:t>
            </a:r>
            <a:r>
              <a:rPr lang="ru-RU" b="1" dirty="0">
                <a:latin typeface="Arial" panose="020B0604020202020204" pitchFamily="34" charset="0"/>
                <a:ea typeface="+mj-ea"/>
                <a:cs typeface="Arial" panose="020B0604020202020204" pitchFamily="34" charset="0"/>
              </a:rPr>
              <a:t>: </a:t>
            </a:r>
          </a:p>
          <a:p>
            <a:pPr lvl="0">
              <a:spcBef>
                <a:spcPct val="20000"/>
              </a:spcBef>
            </a:pPr>
            <a:endParaRPr lang="ru-RU" dirty="0">
              <a:latin typeface="Arial" panose="020B0604020202020204" pitchFamily="34" charset="0"/>
              <a:ea typeface="+mj-ea"/>
              <a:cs typeface="Arial" panose="020B0604020202020204" pitchFamily="34" charset="0"/>
            </a:endParaRPr>
          </a:p>
          <a:p>
            <a:pPr lvl="0">
              <a:spcBef>
                <a:spcPct val="20000"/>
              </a:spcBef>
            </a:pPr>
            <a:r>
              <a:rPr lang="en-GB" dirty="0">
                <a:latin typeface="Arial" panose="020B0604020202020204" pitchFamily="34" charset="0"/>
                <a:ea typeface="+mj-ea"/>
                <a:cs typeface="Arial" panose="020B0604020202020204" pitchFamily="34" charset="0"/>
              </a:rPr>
              <a:t>The distributor is willing and ready to provide </a:t>
            </a:r>
            <a:r>
              <a:rPr lang="en-GB" dirty="0" err="1">
                <a:latin typeface="Arial" panose="020B0604020202020204" pitchFamily="34" charset="0"/>
                <a:ea typeface="+mj-ea"/>
                <a:cs typeface="Arial" panose="020B0604020202020204" pitchFamily="34" charset="0"/>
              </a:rPr>
              <a:t>delamanid</a:t>
            </a:r>
            <a:r>
              <a:rPr lang="en-GB" dirty="0">
                <a:latin typeface="Arial" panose="020B0604020202020204" pitchFamily="34" charset="0"/>
                <a:ea typeface="+mj-ea"/>
                <a:cs typeface="Arial" panose="020B0604020202020204" pitchFamily="34" charset="0"/>
              </a:rPr>
              <a:t> for $1692 USD for a six-month course of treatment.</a:t>
            </a:r>
            <a:endParaRPr lang="ru-RU" dirty="0">
              <a:latin typeface="Arial" panose="020B0604020202020204" pitchFamily="34" charset="0"/>
              <a:ea typeface="+mj-ea"/>
              <a:cs typeface="Arial" panose="020B0604020202020204" pitchFamily="34" charset="0"/>
            </a:endParaRPr>
          </a:p>
        </p:txBody>
      </p:sp>
      <p:sp>
        <p:nvSpPr>
          <p:cNvPr id="8" name="Заголовок 1"/>
          <p:cNvSpPr txBox="1">
            <a:spLocks/>
          </p:cNvSpPr>
          <p:nvPr/>
        </p:nvSpPr>
        <p:spPr>
          <a:xfrm>
            <a:off x="379726" y="524609"/>
            <a:ext cx="5832648" cy="540059"/>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100" b="1" dirty="0">
                <a:solidFill>
                  <a:srgbClr val="C00000"/>
                </a:solidFill>
                <a:latin typeface="Arial" panose="020B0604020202020204" pitchFamily="34" charset="0"/>
                <a:cs typeface="Arial" panose="020B0604020202020204" pitchFamily="34" charset="0"/>
              </a:rPr>
              <a:t>Buying TB Drugs at the Optimal Price</a:t>
            </a:r>
            <a:endParaRPr lang="ru-RU" sz="2100" b="1" dirty="0">
              <a:solidFill>
                <a:srgbClr val="C00000"/>
              </a:solidFill>
              <a:latin typeface="Arial" panose="020B0604020202020204" pitchFamily="34" charset="0"/>
              <a:cs typeface="Arial" panose="020B0604020202020204" pitchFamily="34" charset="0"/>
            </a:endParaRPr>
          </a:p>
        </p:txBody>
      </p:sp>
      <p:pic>
        <p:nvPicPr>
          <p:cNvPr id="9" name="Рисунок 8"/>
          <p:cNvPicPr>
            <a:picLocks noChangeAspect="1"/>
          </p:cNvPicPr>
          <p:nvPr/>
        </p:nvPicPr>
        <p:blipFill>
          <a:blip r:embed="rId2"/>
          <a:stretch>
            <a:fillRect/>
          </a:stretch>
        </p:blipFill>
        <p:spPr>
          <a:xfrm>
            <a:off x="7783878" y="632734"/>
            <a:ext cx="860071" cy="323807"/>
          </a:xfrm>
          <a:prstGeom prst="rect">
            <a:avLst/>
          </a:prstGeom>
        </p:spPr>
      </p:pic>
      <p:cxnSp>
        <p:nvCxnSpPr>
          <p:cNvPr id="10" name="Пряма сполучна лінія 9"/>
          <p:cNvCxnSpPr/>
          <p:nvPr/>
        </p:nvCxnSpPr>
        <p:spPr>
          <a:xfrm>
            <a:off x="2465766" y="2402886"/>
            <a:ext cx="0" cy="281241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Пряма сполучна лінія 10"/>
          <p:cNvCxnSpPr/>
          <p:nvPr/>
        </p:nvCxnSpPr>
        <p:spPr>
          <a:xfrm>
            <a:off x="6084168" y="2402886"/>
            <a:ext cx="0" cy="281241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94667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C06E81-A944-274A-846E-05FC98FE5E84}" type="slidenum">
              <a:rPr lang="en-US" smtClean="0"/>
              <a:t>4</a:t>
            </a:fld>
            <a:endParaRPr lang="en-US"/>
          </a:p>
        </p:txBody>
      </p:sp>
      <p:sp>
        <p:nvSpPr>
          <p:cNvPr id="6" name="Title 1"/>
          <p:cNvSpPr txBox="1">
            <a:spLocks/>
          </p:cNvSpPr>
          <p:nvPr/>
        </p:nvSpPr>
        <p:spPr>
          <a:xfrm>
            <a:off x="219456" y="30716"/>
            <a:ext cx="8295894" cy="879109"/>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FF0000"/>
                </a:solidFill>
                <a:latin typeface="Calibri" charset="0"/>
                <a:ea typeface="Calibri" charset="0"/>
                <a:cs typeface="Calibri" charset="0"/>
              </a:rPr>
              <a:t>Global Drug Facility documented problems</a:t>
            </a:r>
            <a:endParaRPr lang="en-GB" sz="3200" b="1" dirty="0">
              <a:latin typeface="Calibri" charset="0"/>
              <a:ea typeface="Calibri" charset="0"/>
              <a:cs typeface="Calibri" charset="0"/>
            </a:endParaRPr>
          </a:p>
        </p:txBody>
      </p:sp>
      <p:pic>
        <p:nvPicPr>
          <p:cNvPr id="2" name="Picture 1">
            <a:extLst>
              <a:ext uri="{FF2B5EF4-FFF2-40B4-BE49-F238E27FC236}">
                <a16:creationId xmlns:a16="http://schemas.microsoft.com/office/drawing/2014/main" id="{398A12A4-E9FA-4C4D-8F9A-C5B02B93F4C0}"/>
              </a:ext>
            </a:extLst>
          </p:cNvPr>
          <p:cNvPicPr>
            <a:picLocks noChangeAspect="1"/>
          </p:cNvPicPr>
          <p:nvPr/>
        </p:nvPicPr>
        <p:blipFill>
          <a:blip r:embed="rId2"/>
          <a:stretch>
            <a:fillRect/>
          </a:stretch>
        </p:blipFill>
        <p:spPr>
          <a:xfrm>
            <a:off x="0" y="791071"/>
            <a:ext cx="9239003" cy="5196939"/>
          </a:xfrm>
          <a:prstGeom prst="rect">
            <a:avLst/>
          </a:prstGeom>
        </p:spPr>
      </p:pic>
    </p:spTree>
    <p:extLst>
      <p:ext uri="{BB962C8B-B14F-4D97-AF65-F5344CB8AC3E}">
        <p14:creationId xmlns:p14="http://schemas.microsoft.com/office/powerpoint/2010/main" val="16185489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79726" y="1940307"/>
            <a:ext cx="8103874" cy="4123822"/>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ctr">
            <a:spAutoFit/>
          </a:bodyPr>
          <a:lstStyle/>
          <a:p>
            <a:pPr marL="257175" indent="-257175">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Two new drugs for TB treatment were registered in Ukraine (</a:t>
            </a:r>
            <a:r>
              <a:rPr lang="en-GB" b="1" dirty="0" err="1">
                <a:latin typeface="Arial" panose="020B0604020202020204" pitchFamily="34" charset="0"/>
                <a:ea typeface="+mj-ea"/>
                <a:cs typeface="Arial" panose="020B0604020202020204" pitchFamily="34" charset="0"/>
              </a:rPr>
              <a:t>bedaquiline</a:t>
            </a:r>
            <a:r>
              <a:rPr lang="en-GB" b="1" dirty="0">
                <a:latin typeface="Arial" panose="020B0604020202020204" pitchFamily="34" charset="0"/>
                <a:ea typeface="+mj-ea"/>
                <a:cs typeface="Arial" panose="020B0604020202020204" pitchFamily="34" charset="0"/>
              </a:rPr>
              <a:t>, </a:t>
            </a:r>
            <a:r>
              <a:rPr lang="en-GB" b="1" dirty="0" err="1">
                <a:latin typeface="Arial" panose="020B0604020202020204" pitchFamily="34" charset="0"/>
                <a:ea typeface="+mj-ea"/>
                <a:cs typeface="Arial" panose="020B0604020202020204" pitchFamily="34" charset="0"/>
              </a:rPr>
              <a:t>delamanid</a:t>
            </a:r>
            <a:r>
              <a:rPr lang="en-GB" b="1" dirty="0">
                <a:latin typeface="Arial" panose="020B0604020202020204" pitchFamily="34" charset="0"/>
                <a:ea typeface="+mj-ea"/>
                <a:cs typeface="Arial" panose="020B0604020202020204" pitchFamily="34" charset="0"/>
              </a:rPr>
              <a:t>)</a:t>
            </a:r>
            <a:r>
              <a:rPr lang="en-GB" dirty="0">
                <a:latin typeface="Arial" panose="020B0604020202020204" pitchFamily="34" charset="0"/>
                <a:ea typeface="+mj-ea"/>
                <a:cs typeface="Arial" panose="020B0604020202020204" pitchFamily="34" charset="0"/>
              </a:rPr>
              <a:t>, a third drug (</a:t>
            </a:r>
            <a:r>
              <a:rPr lang="en-GB" b="1" dirty="0" err="1">
                <a:latin typeface="Arial" panose="020B0604020202020204" pitchFamily="34" charset="0"/>
                <a:ea typeface="+mj-ea"/>
                <a:cs typeface="Arial" panose="020B0604020202020204" pitchFamily="34" charset="0"/>
              </a:rPr>
              <a:t>pretomanid</a:t>
            </a:r>
            <a:r>
              <a:rPr lang="en-GB" b="1" dirty="0">
                <a:latin typeface="Arial" panose="020B0604020202020204" pitchFamily="34" charset="0"/>
                <a:ea typeface="+mj-ea"/>
                <a:cs typeface="Arial" panose="020B0604020202020204" pitchFamily="34" charset="0"/>
              </a:rPr>
              <a:t>) </a:t>
            </a:r>
            <a:r>
              <a:rPr lang="en-GB" dirty="0">
                <a:latin typeface="Arial" panose="020B0604020202020204" pitchFamily="34" charset="0"/>
                <a:ea typeface="+mj-ea"/>
                <a:cs typeface="Arial" panose="020B0604020202020204" pitchFamily="34" charset="0"/>
              </a:rPr>
              <a:t>is also being prepared for registration</a:t>
            </a:r>
            <a:r>
              <a:rPr lang="ru-RU" dirty="0">
                <a:latin typeface="Arial" panose="020B0604020202020204" pitchFamily="34" charset="0"/>
                <a:ea typeface="+mj-ea"/>
                <a:cs typeface="Arial" panose="020B0604020202020204" pitchFamily="34" charset="0"/>
              </a:rPr>
              <a:t>;</a:t>
            </a:r>
            <a:br>
              <a:rPr lang="ru-RU" dirty="0">
                <a:latin typeface="Arial" panose="020B0604020202020204" pitchFamily="34" charset="0"/>
                <a:ea typeface="+mj-ea"/>
                <a:cs typeface="Arial" panose="020B0604020202020204" pitchFamily="34" charset="0"/>
              </a:rPr>
            </a:br>
            <a:endParaRPr lang="ru-RU" dirty="0">
              <a:latin typeface="Arial" panose="020B0604020202020204" pitchFamily="34" charset="0"/>
              <a:ea typeface="+mj-ea"/>
              <a:cs typeface="Arial" panose="020B0604020202020204" pitchFamily="34" charset="0"/>
            </a:endParaRPr>
          </a:p>
          <a:p>
            <a:pPr marL="257175" indent="-257175">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The Ukrainian Ministry of Health approved the inclusion of </a:t>
            </a:r>
            <a:r>
              <a:rPr lang="en-GB" dirty="0" err="1">
                <a:latin typeface="Arial" panose="020B0604020202020204" pitchFamily="34" charset="0"/>
                <a:ea typeface="+mj-ea"/>
                <a:cs typeface="Arial" panose="020B0604020202020204" pitchFamily="34" charset="0"/>
              </a:rPr>
              <a:t>bedaquiline</a:t>
            </a:r>
            <a:r>
              <a:rPr lang="en-GB" dirty="0">
                <a:latin typeface="Arial" panose="020B0604020202020204" pitchFamily="34" charset="0"/>
                <a:ea typeface="+mj-ea"/>
                <a:cs typeface="Arial" panose="020B0604020202020204" pitchFamily="34" charset="0"/>
              </a:rPr>
              <a:t>, </a:t>
            </a:r>
            <a:r>
              <a:rPr lang="en-GB" dirty="0" err="1">
                <a:latin typeface="Arial" panose="020B0604020202020204" pitchFamily="34" charset="0"/>
                <a:ea typeface="+mj-ea"/>
                <a:cs typeface="Arial" panose="020B0604020202020204" pitchFamily="34" charset="0"/>
              </a:rPr>
              <a:t>delamanid</a:t>
            </a:r>
            <a:r>
              <a:rPr lang="en-GB" dirty="0">
                <a:latin typeface="Arial" panose="020B0604020202020204" pitchFamily="34" charset="0"/>
                <a:ea typeface="+mj-ea"/>
                <a:cs typeface="Arial" panose="020B0604020202020204" pitchFamily="34" charset="0"/>
              </a:rPr>
              <a:t> and </a:t>
            </a:r>
            <a:r>
              <a:rPr lang="en-GB" dirty="0" err="1">
                <a:latin typeface="Arial" panose="020B0604020202020204" pitchFamily="34" charset="0"/>
                <a:ea typeface="+mj-ea"/>
                <a:cs typeface="Arial" panose="020B0604020202020204" pitchFamily="34" charset="0"/>
              </a:rPr>
              <a:t>pretomanid</a:t>
            </a:r>
            <a:r>
              <a:rPr lang="en-GB" dirty="0">
                <a:latin typeface="Arial" panose="020B0604020202020204" pitchFamily="34" charset="0"/>
                <a:ea typeface="+mj-ea"/>
                <a:cs typeface="Arial" panose="020B0604020202020204" pitchFamily="34" charset="0"/>
              </a:rPr>
              <a:t> in the list of state purchases of TB treatments;</a:t>
            </a:r>
            <a:br>
              <a:rPr lang="ru-RU" dirty="0">
                <a:latin typeface="Arial" panose="020B0604020202020204" pitchFamily="34" charset="0"/>
                <a:ea typeface="+mj-ea"/>
                <a:cs typeface="Arial" panose="020B0604020202020204" pitchFamily="34" charset="0"/>
              </a:rPr>
            </a:br>
            <a:endParaRPr lang="ru-RU" dirty="0">
              <a:latin typeface="Arial" panose="020B0604020202020204" pitchFamily="34" charset="0"/>
              <a:ea typeface="+mj-ea"/>
              <a:cs typeface="Arial" panose="020B0604020202020204" pitchFamily="34" charset="0"/>
            </a:endParaRPr>
          </a:p>
          <a:p>
            <a:pPr marL="257175" indent="-257175">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The revision of the terms of reference for the procurement of anti-tuberculosis drugs made it possible to obtain government savings of </a:t>
            </a:r>
            <a:r>
              <a:rPr lang="en-GB" b="1" dirty="0">
                <a:latin typeface="Arial" panose="020B0604020202020204" pitchFamily="34" charset="0"/>
                <a:ea typeface="+mj-ea"/>
                <a:cs typeface="Arial" panose="020B0604020202020204" pitchFamily="34" charset="0"/>
              </a:rPr>
              <a:t>$ 4,000,000 </a:t>
            </a:r>
            <a:r>
              <a:rPr lang="en-GB" dirty="0">
                <a:latin typeface="Arial" panose="020B0604020202020204" pitchFamily="34" charset="0"/>
                <a:ea typeface="+mj-ea"/>
                <a:cs typeface="Arial" panose="020B0604020202020204" pitchFamily="34" charset="0"/>
              </a:rPr>
              <a:t>USD, which would allow the purchase of an additional </a:t>
            </a:r>
            <a:r>
              <a:rPr lang="en-GB" b="1" dirty="0">
                <a:latin typeface="Arial" panose="020B0604020202020204" pitchFamily="34" charset="0"/>
                <a:ea typeface="+mj-ea"/>
                <a:cs typeface="Arial" panose="020B0604020202020204" pitchFamily="34" charset="0"/>
              </a:rPr>
              <a:t>2,320</a:t>
            </a:r>
            <a:r>
              <a:rPr lang="en-GB" dirty="0">
                <a:latin typeface="Arial" panose="020B0604020202020204" pitchFamily="34" charset="0"/>
                <a:ea typeface="+mj-ea"/>
                <a:cs typeface="Arial" panose="020B0604020202020204" pitchFamily="34" charset="0"/>
              </a:rPr>
              <a:t> courses of </a:t>
            </a:r>
            <a:r>
              <a:rPr lang="en-GB" dirty="0" err="1">
                <a:latin typeface="Arial" panose="020B0604020202020204" pitchFamily="34" charset="0"/>
                <a:ea typeface="+mj-ea"/>
                <a:cs typeface="Arial" panose="020B0604020202020204" pitchFamily="34" charset="0"/>
              </a:rPr>
              <a:t>delamanide</a:t>
            </a:r>
            <a:r>
              <a:rPr lang="en-GB" dirty="0">
                <a:latin typeface="Arial" panose="020B0604020202020204" pitchFamily="34" charset="0"/>
                <a:ea typeface="+mj-ea"/>
                <a:cs typeface="Arial" panose="020B0604020202020204" pitchFamily="34" charset="0"/>
              </a:rPr>
              <a:t>;</a:t>
            </a:r>
            <a:br>
              <a:rPr lang="ru-RU" dirty="0">
                <a:latin typeface="Arial" panose="020B0604020202020204" pitchFamily="34" charset="0"/>
                <a:ea typeface="+mj-ea"/>
                <a:cs typeface="Arial" panose="020B0604020202020204" pitchFamily="34" charset="0"/>
              </a:rPr>
            </a:br>
            <a:r>
              <a:rPr lang="ru-RU" dirty="0">
                <a:latin typeface="Arial" panose="020B0604020202020204" pitchFamily="34" charset="0"/>
                <a:ea typeface="+mj-ea"/>
                <a:cs typeface="Arial" panose="020B0604020202020204" pitchFamily="34" charset="0"/>
              </a:rPr>
              <a:t> </a:t>
            </a:r>
          </a:p>
          <a:p>
            <a:pPr marL="257175" indent="-257175">
              <a:spcBef>
                <a:spcPct val="20000"/>
              </a:spcBef>
              <a:buFont typeface="Arial" panose="020B0604020202020204" pitchFamily="34" charset="0"/>
              <a:buChar char="•"/>
            </a:pPr>
            <a:r>
              <a:rPr lang="en-GB" dirty="0">
                <a:latin typeface="Arial" panose="020B0604020202020204" pitchFamily="34" charset="0"/>
                <a:ea typeface="+mj-ea"/>
                <a:cs typeface="Arial" panose="020B0604020202020204" pitchFamily="34" charset="0"/>
              </a:rPr>
              <a:t>Ukraine received the best price for </a:t>
            </a:r>
            <a:r>
              <a:rPr lang="en-GB" dirty="0" err="1">
                <a:latin typeface="Arial" panose="020B0604020202020204" pitchFamily="34" charset="0"/>
                <a:ea typeface="+mj-ea"/>
                <a:cs typeface="Arial" panose="020B0604020202020204" pitchFamily="34" charset="0"/>
              </a:rPr>
              <a:t>delamanid</a:t>
            </a:r>
            <a:r>
              <a:rPr lang="en-GB" dirty="0">
                <a:latin typeface="Arial" panose="020B0604020202020204" pitchFamily="34" charset="0"/>
                <a:ea typeface="+mj-ea"/>
                <a:cs typeface="Arial" panose="020B0604020202020204" pitchFamily="34" charset="0"/>
              </a:rPr>
              <a:t> in the Eastern European and Central Asian Region, </a:t>
            </a:r>
            <a:r>
              <a:rPr lang="en-GB" b="1" dirty="0">
                <a:latin typeface="Arial" panose="020B0604020202020204" pitchFamily="34" charset="0"/>
                <a:ea typeface="+mj-ea"/>
                <a:cs typeface="Arial" panose="020B0604020202020204" pitchFamily="34" charset="0"/>
              </a:rPr>
              <a:t>$1692 USD for the course of treatment.</a:t>
            </a:r>
            <a:endParaRPr lang="ru-RU" dirty="0">
              <a:latin typeface="Arial" panose="020B0604020202020204" pitchFamily="34" charset="0"/>
              <a:cs typeface="Arial" panose="020B0604020202020204" pitchFamily="34" charset="0"/>
            </a:endParaRPr>
          </a:p>
        </p:txBody>
      </p:sp>
      <p:sp>
        <p:nvSpPr>
          <p:cNvPr id="5" name="Заголовок 1"/>
          <p:cNvSpPr txBox="1">
            <a:spLocks/>
          </p:cNvSpPr>
          <p:nvPr/>
        </p:nvSpPr>
        <p:spPr>
          <a:xfrm>
            <a:off x="379726" y="523740"/>
            <a:ext cx="7000586" cy="867798"/>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100" b="1" dirty="0">
                <a:solidFill>
                  <a:srgbClr val="C00000"/>
                </a:solidFill>
                <a:latin typeface="Arial" panose="020B0604020202020204" pitchFamily="34" charset="0"/>
                <a:cs typeface="Arial" panose="020B0604020202020204" pitchFamily="34" charset="0"/>
              </a:rPr>
              <a:t>The results of advocating for new TB treatment in Ukraine</a:t>
            </a:r>
            <a:r>
              <a:rPr lang="ru-RU" sz="2100" b="1" dirty="0">
                <a:solidFill>
                  <a:srgbClr val="C00000"/>
                </a:solidFill>
                <a:latin typeface="Arial" panose="020B0604020202020204" pitchFamily="34" charset="0"/>
                <a:cs typeface="Arial" panose="020B0604020202020204" pitchFamily="34" charset="0"/>
              </a:rPr>
              <a:t>.</a:t>
            </a:r>
          </a:p>
        </p:txBody>
      </p:sp>
      <p:pic>
        <p:nvPicPr>
          <p:cNvPr id="6" name="Рисунок 5"/>
          <p:cNvPicPr>
            <a:picLocks noChangeAspect="1"/>
          </p:cNvPicPr>
          <p:nvPr/>
        </p:nvPicPr>
        <p:blipFill>
          <a:blip r:embed="rId2"/>
          <a:stretch>
            <a:fillRect/>
          </a:stretch>
        </p:blipFill>
        <p:spPr>
          <a:xfrm>
            <a:off x="7904203" y="795735"/>
            <a:ext cx="860071" cy="323807"/>
          </a:xfrm>
          <a:prstGeom prst="rect">
            <a:avLst/>
          </a:prstGeom>
        </p:spPr>
      </p:pic>
    </p:spTree>
    <p:extLst>
      <p:ext uri="{BB962C8B-B14F-4D97-AF65-F5344CB8AC3E}">
        <p14:creationId xmlns:p14="http://schemas.microsoft.com/office/powerpoint/2010/main" val="22979296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500"/>
                                        <p:tgtEl>
                                          <p:spTgt spid="17">
                                            <p:txEl>
                                              <p:pRg st="0" end="0"/>
                                            </p:txEl>
                                          </p:spTgt>
                                        </p:tgtEl>
                                      </p:cBhvr>
                                    </p:animEffect>
                                    <p:anim calcmode="lin" valueType="num">
                                      <p:cBhvr>
                                        <p:cTn id="8" dur="1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500"/>
                                  </p:stCondLst>
                                  <p:childTnLst>
                                    <p:set>
                                      <p:cBhvr>
                                        <p:cTn id="12" dur="1" fill="hold">
                                          <p:stCondLst>
                                            <p:cond delay="0"/>
                                          </p:stCondLst>
                                        </p:cTn>
                                        <p:tgtEl>
                                          <p:spTgt spid="17">
                                            <p:txEl>
                                              <p:pRg st="1" end="1"/>
                                            </p:txEl>
                                          </p:spTgt>
                                        </p:tgtEl>
                                        <p:attrNameLst>
                                          <p:attrName>style.visibility</p:attrName>
                                        </p:attrNameLst>
                                      </p:cBhvr>
                                      <p:to>
                                        <p:strVal val="visible"/>
                                      </p:to>
                                    </p:set>
                                    <p:animEffect transition="in" filter="fade">
                                      <p:cBhvr>
                                        <p:cTn id="13" dur="1500"/>
                                        <p:tgtEl>
                                          <p:spTgt spid="17">
                                            <p:txEl>
                                              <p:pRg st="1" end="1"/>
                                            </p:txEl>
                                          </p:spTgt>
                                        </p:tgtEl>
                                      </p:cBhvr>
                                    </p:animEffect>
                                    <p:anim calcmode="lin" valueType="num">
                                      <p:cBhvr>
                                        <p:cTn id="14" dur="15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15" dur="15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3500"/>
                            </p:stCondLst>
                            <p:childTnLst>
                              <p:par>
                                <p:cTn id="17" presetID="42" presetClass="entr" presetSubtype="0" fill="hold" grpId="0" nodeType="afterEffect">
                                  <p:stCondLst>
                                    <p:cond delay="500"/>
                                  </p:stCondLst>
                                  <p:childTnLst>
                                    <p:set>
                                      <p:cBhvr>
                                        <p:cTn id="18" dur="1" fill="hold">
                                          <p:stCondLst>
                                            <p:cond delay="0"/>
                                          </p:stCondLst>
                                        </p:cTn>
                                        <p:tgtEl>
                                          <p:spTgt spid="17">
                                            <p:txEl>
                                              <p:pRg st="2" end="2"/>
                                            </p:txEl>
                                          </p:spTgt>
                                        </p:tgtEl>
                                        <p:attrNameLst>
                                          <p:attrName>style.visibility</p:attrName>
                                        </p:attrNameLst>
                                      </p:cBhvr>
                                      <p:to>
                                        <p:strVal val="visible"/>
                                      </p:to>
                                    </p:set>
                                    <p:animEffect transition="in" filter="fade">
                                      <p:cBhvr>
                                        <p:cTn id="19" dur="1500"/>
                                        <p:tgtEl>
                                          <p:spTgt spid="17">
                                            <p:txEl>
                                              <p:pRg st="2" end="2"/>
                                            </p:txEl>
                                          </p:spTgt>
                                        </p:tgtEl>
                                      </p:cBhvr>
                                    </p:animEffect>
                                    <p:anim calcmode="lin" valueType="num">
                                      <p:cBhvr>
                                        <p:cTn id="20" dur="15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21" dur="1500" fill="hold"/>
                                        <p:tgtEl>
                                          <p:spTgt spid="17">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5500"/>
                            </p:stCondLst>
                            <p:childTnLst>
                              <p:par>
                                <p:cTn id="23" presetID="42" presetClass="entr" presetSubtype="0" fill="hold" grpId="0" nodeType="afterEffect">
                                  <p:stCondLst>
                                    <p:cond delay="500"/>
                                  </p:stCondLst>
                                  <p:childTnLst>
                                    <p:set>
                                      <p:cBhvr>
                                        <p:cTn id="24" dur="1" fill="hold">
                                          <p:stCondLst>
                                            <p:cond delay="0"/>
                                          </p:stCondLst>
                                        </p:cTn>
                                        <p:tgtEl>
                                          <p:spTgt spid="17">
                                            <p:txEl>
                                              <p:pRg st="3" end="3"/>
                                            </p:txEl>
                                          </p:spTgt>
                                        </p:tgtEl>
                                        <p:attrNameLst>
                                          <p:attrName>style.visibility</p:attrName>
                                        </p:attrNameLst>
                                      </p:cBhvr>
                                      <p:to>
                                        <p:strVal val="visible"/>
                                      </p:to>
                                    </p:set>
                                    <p:animEffect transition="in" filter="fade">
                                      <p:cBhvr>
                                        <p:cTn id="25" dur="1500"/>
                                        <p:tgtEl>
                                          <p:spTgt spid="17">
                                            <p:txEl>
                                              <p:pRg st="3" end="3"/>
                                            </p:txEl>
                                          </p:spTgt>
                                        </p:tgtEl>
                                      </p:cBhvr>
                                    </p:animEffect>
                                    <p:anim calcmode="lin" valueType="num">
                                      <p:cBhvr>
                                        <p:cTn id="26" dur="1500" fill="hold"/>
                                        <p:tgtEl>
                                          <p:spTgt spid="17">
                                            <p:txEl>
                                              <p:pRg st="3" end="3"/>
                                            </p:txEl>
                                          </p:spTgt>
                                        </p:tgtEl>
                                        <p:attrNameLst>
                                          <p:attrName>ppt_x</p:attrName>
                                        </p:attrNameLst>
                                      </p:cBhvr>
                                      <p:tavLst>
                                        <p:tav tm="0">
                                          <p:val>
                                            <p:strVal val="#ppt_x"/>
                                          </p:val>
                                        </p:tav>
                                        <p:tav tm="100000">
                                          <p:val>
                                            <p:strVal val="#ppt_x"/>
                                          </p:val>
                                        </p:tav>
                                      </p:tavLst>
                                    </p:anim>
                                    <p:anim calcmode="lin" valueType="num">
                                      <p:cBhvr>
                                        <p:cTn id="27" dur="1500" fill="hold"/>
                                        <p:tgtEl>
                                          <p:spTgt spid="1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03434" y="1631454"/>
            <a:ext cx="6873766" cy="4234622"/>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2002" tIns="12002" rIns="12002" bIns="12002" numCol="1" spcCol="16002" rtlCol="0" anchor="ctr">
            <a:spAutoFit/>
          </a:bodyPr>
          <a:lstStyle/>
          <a:p>
            <a:pPr>
              <a:spcBef>
                <a:spcPct val="20000"/>
              </a:spcBef>
            </a:pPr>
            <a:r>
              <a:rPr lang="en-GB" dirty="0">
                <a:latin typeface="Arial" panose="020B0604020202020204" pitchFamily="34" charset="0"/>
                <a:ea typeface="+mj-ea"/>
                <a:cs typeface="Arial" panose="020B0604020202020204" pitchFamily="34" charset="0"/>
              </a:rPr>
              <a:t>Planning of advocacy projects and actions</a:t>
            </a:r>
            <a:br>
              <a:rPr lang="ru-RU" dirty="0">
                <a:latin typeface="Arial" panose="020B0604020202020204" pitchFamily="34" charset="0"/>
                <a:ea typeface="+mj-ea"/>
                <a:cs typeface="Arial" panose="020B0604020202020204" pitchFamily="34" charset="0"/>
              </a:rPr>
            </a:br>
            <a:r>
              <a:rPr lang="ru-RU" dirty="0">
                <a:latin typeface="Arial" panose="020B0604020202020204" pitchFamily="34" charset="0"/>
                <a:ea typeface="+mj-ea"/>
                <a:cs typeface="Arial" panose="020B0604020202020204" pitchFamily="34" charset="0"/>
              </a:rPr>
              <a:t>(</a:t>
            </a:r>
            <a:r>
              <a:rPr lang="en-GB" dirty="0">
                <a:latin typeface="Arial" panose="020B0604020202020204" pitchFamily="34" charset="0"/>
                <a:ea typeface="+mj-ea"/>
                <a:cs typeface="Arial" panose="020B0604020202020204" pitchFamily="34" charset="0"/>
              </a:rPr>
              <a:t>data collection, identification of the order and timeline for actions, risk evaluation, identification of genuine deadlines by which identified tasks can be achieved</a:t>
            </a:r>
            <a:r>
              <a:rPr lang="ru-RU" dirty="0">
                <a:latin typeface="Arial" panose="020B0604020202020204" pitchFamily="34" charset="0"/>
                <a:ea typeface="+mj-ea"/>
                <a:cs typeface="Arial" panose="020B0604020202020204" pitchFamily="34" charset="0"/>
              </a:rPr>
              <a:t>);</a:t>
            </a:r>
            <a:br>
              <a:rPr lang="ru-RU" dirty="0">
                <a:latin typeface="Arial" panose="020B0604020202020204" pitchFamily="34" charset="0"/>
                <a:ea typeface="+mj-ea"/>
                <a:cs typeface="Arial" panose="020B0604020202020204" pitchFamily="34" charset="0"/>
              </a:rPr>
            </a:br>
            <a:endParaRPr lang="en-GB" dirty="0">
              <a:latin typeface="Arial" panose="020B0604020202020204" pitchFamily="34" charset="0"/>
              <a:ea typeface="+mj-ea"/>
              <a:cs typeface="Arial" panose="020B0604020202020204" pitchFamily="34" charset="0"/>
            </a:endParaRPr>
          </a:p>
          <a:p>
            <a:pPr>
              <a:spcBef>
                <a:spcPct val="20000"/>
              </a:spcBef>
            </a:pPr>
            <a:r>
              <a:rPr lang="en-GB" dirty="0">
                <a:latin typeface="Arial" panose="020B0604020202020204" pitchFamily="34" charset="0"/>
                <a:ea typeface="+mj-ea"/>
                <a:cs typeface="Arial" panose="020B0604020202020204" pitchFamily="34" charset="0"/>
              </a:rPr>
              <a:t>Constructive partner relationships with state structures;</a:t>
            </a:r>
            <a:br>
              <a:rPr lang="ru-RU" dirty="0">
                <a:latin typeface="Arial" panose="020B0604020202020204" pitchFamily="34" charset="0"/>
                <a:ea typeface="+mj-ea"/>
                <a:cs typeface="Arial" panose="020B0604020202020204" pitchFamily="34" charset="0"/>
              </a:rPr>
            </a:br>
            <a:endParaRPr lang="ru-RU" dirty="0">
              <a:latin typeface="Arial" panose="020B0604020202020204" pitchFamily="34" charset="0"/>
              <a:ea typeface="+mj-ea"/>
              <a:cs typeface="Arial" panose="020B0604020202020204" pitchFamily="34" charset="0"/>
            </a:endParaRPr>
          </a:p>
          <a:p>
            <a:pPr>
              <a:spcBef>
                <a:spcPct val="20000"/>
              </a:spcBef>
            </a:pPr>
            <a:r>
              <a:rPr lang="en-GB" dirty="0">
                <a:latin typeface="Arial" panose="020B0604020202020204" pitchFamily="34" charset="0"/>
                <a:ea typeface="+mj-ea"/>
                <a:cs typeface="Arial" panose="020B0604020202020204" pitchFamily="34" charset="0"/>
              </a:rPr>
              <a:t>Qualified colleagues and consultants</a:t>
            </a:r>
            <a:r>
              <a:rPr lang="ru-RU" dirty="0">
                <a:latin typeface="Arial" panose="020B0604020202020204" pitchFamily="34" charset="0"/>
                <a:ea typeface="+mj-ea"/>
                <a:cs typeface="Arial" panose="020B0604020202020204" pitchFamily="34" charset="0"/>
              </a:rPr>
              <a:t>;</a:t>
            </a:r>
            <a:br>
              <a:rPr lang="ru-RU" dirty="0">
                <a:latin typeface="Arial" panose="020B0604020202020204" pitchFamily="34" charset="0"/>
                <a:ea typeface="+mj-ea"/>
                <a:cs typeface="Arial" panose="020B0604020202020204" pitchFamily="34" charset="0"/>
              </a:rPr>
            </a:br>
            <a:endParaRPr lang="ru-RU" dirty="0">
              <a:latin typeface="Arial" panose="020B0604020202020204" pitchFamily="34" charset="0"/>
              <a:ea typeface="+mj-ea"/>
              <a:cs typeface="Arial" panose="020B0604020202020204" pitchFamily="34" charset="0"/>
            </a:endParaRPr>
          </a:p>
          <a:p>
            <a:pPr>
              <a:spcBef>
                <a:spcPct val="20000"/>
              </a:spcBef>
            </a:pPr>
            <a:r>
              <a:rPr lang="en-GB" dirty="0">
                <a:latin typeface="Arial" panose="020B0604020202020204" pitchFamily="34" charset="0"/>
                <a:ea typeface="+mj-ea"/>
                <a:cs typeface="Arial" panose="020B0604020202020204" pitchFamily="34" charset="0"/>
              </a:rPr>
              <a:t>A united network of relevant groups </a:t>
            </a:r>
          </a:p>
          <a:p>
            <a:pPr>
              <a:spcBef>
                <a:spcPct val="20000"/>
              </a:spcBef>
            </a:pPr>
            <a:r>
              <a:rPr lang="en-GB" dirty="0">
                <a:latin typeface="Arial" panose="020B0604020202020204" pitchFamily="34" charset="0"/>
                <a:ea typeface="+mj-ea"/>
                <a:cs typeface="Arial" panose="020B0604020202020204" pitchFamily="34" charset="0"/>
              </a:rPr>
              <a:t>(NGOs, parliamentary structures, international organisations, parliamentarians);</a:t>
            </a:r>
            <a:br>
              <a:rPr lang="ru-RU" dirty="0">
                <a:latin typeface="Arial" panose="020B0604020202020204" pitchFamily="34" charset="0"/>
                <a:ea typeface="+mj-ea"/>
                <a:cs typeface="Arial" panose="020B0604020202020204" pitchFamily="34" charset="0"/>
              </a:rPr>
            </a:br>
            <a:endParaRPr lang="ru-RU" dirty="0">
              <a:latin typeface="Arial" panose="020B0604020202020204" pitchFamily="34" charset="0"/>
              <a:ea typeface="+mj-ea"/>
              <a:cs typeface="Arial" panose="020B0604020202020204" pitchFamily="34" charset="0"/>
            </a:endParaRPr>
          </a:p>
          <a:p>
            <a:pPr>
              <a:spcBef>
                <a:spcPct val="20000"/>
              </a:spcBef>
            </a:pPr>
            <a:r>
              <a:rPr lang="en-GB" dirty="0">
                <a:latin typeface="Arial" panose="020B0604020202020204" pitchFamily="34" charset="0"/>
                <a:ea typeface="+mj-ea"/>
                <a:cs typeface="Arial" panose="020B0604020202020204" pitchFamily="34" charset="0"/>
              </a:rPr>
              <a:t>The will to attain your goals. </a:t>
            </a:r>
            <a:endParaRPr lang="ru-RU" dirty="0">
              <a:latin typeface="Arial" panose="020B0604020202020204" pitchFamily="34" charset="0"/>
              <a:ea typeface="+mj-ea"/>
              <a:cs typeface="Arial" panose="020B0604020202020204" pitchFamily="34" charset="0"/>
            </a:endParaRPr>
          </a:p>
        </p:txBody>
      </p:sp>
      <p:sp>
        <p:nvSpPr>
          <p:cNvPr id="6" name="Заголовок 1"/>
          <p:cNvSpPr txBox="1">
            <a:spLocks/>
          </p:cNvSpPr>
          <p:nvPr/>
        </p:nvSpPr>
        <p:spPr>
          <a:xfrm>
            <a:off x="413538" y="1121508"/>
            <a:ext cx="6966774" cy="431934"/>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100" b="1" dirty="0">
                <a:solidFill>
                  <a:srgbClr val="C00000"/>
                </a:solidFill>
                <a:latin typeface="Arial" panose="020B0604020202020204" pitchFamily="34" charset="0"/>
                <a:cs typeface="Arial" panose="020B0604020202020204" pitchFamily="34" charset="0"/>
              </a:rPr>
              <a:t>What do you need to get results</a:t>
            </a:r>
            <a:r>
              <a:rPr lang="ru-RU" sz="2100" b="1" dirty="0">
                <a:solidFill>
                  <a:srgbClr val="C00000"/>
                </a:solidFill>
                <a:latin typeface="Arial" panose="020B0604020202020204" pitchFamily="34" charset="0"/>
                <a:cs typeface="Arial" panose="020B0604020202020204" pitchFamily="34" charset="0"/>
              </a:rPr>
              <a:t>?</a:t>
            </a:r>
          </a:p>
        </p:txBody>
      </p:sp>
      <p:pic>
        <p:nvPicPr>
          <p:cNvPr id="7" name="Рисунок 6"/>
          <p:cNvPicPr>
            <a:picLocks noChangeAspect="1"/>
          </p:cNvPicPr>
          <p:nvPr/>
        </p:nvPicPr>
        <p:blipFill>
          <a:blip r:embed="rId2"/>
          <a:stretch>
            <a:fillRect/>
          </a:stretch>
        </p:blipFill>
        <p:spPr>
          <a:xfrm>
            <a:off x="7974378" y="1229635"/>
            <a:ext cx="860071" cy="323807"/>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171" y="2075747"/>
            <a:ext cx="386939" cy="386939"/>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1550" y="3758869"/>
            <a:ext cx="390560" cy="392582"/>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1550" y="3147918"/>
            <a:ext cx="363387" cy="363387"/>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1551" y="4396909"/>
            <a:ext cx="452748" cy="452748"/>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1083" y="5445528"/>
            <a:ext cx="493683" cy="493369"/>
          </a:xfrm>
          <a:prstGeom prst="rect">
            <a:avLst/>
          </a:prstGeom>
        </p:spPr>
      </p:pic>
    </p:spTree>
    <p:extLst>
      <p:ext uri="{BB962C8B-B14F-4D97-AF65-F5344CB8AC3E}">
        <p14:creationId xmlns:p14="http://schemas.microsoft.com/office/powerpoint/2010/main" val="1436976222"/>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0" y="85725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Заголовок 1"/>
          <p:cNvSpPr>
            <a:spLocks noGrp="1"/>
          </p:cNvSpPr>
          <p:nvPr>
            <p:ph type="title"/>
          </p:nvPr>
        </p:nvSpPr>
        <p:spPr>
          <a:xfrm>
            <a:off x="2218860" y="4995174"/>
            <a:ext cx="4706280" cy="641226"/>
          </a:xfrm>
        </p:spPr>
        <p:txBody>
          <a:bodyPr>
            <a:normAutofit fontScale="90000"/>
          </a:bodyPr>
          <a:lstStyle/>
          <a:p>
            <a:r>
              <a:rPr lang="en-US" sz="2100" dirty="0">
                <a:solidFill>
                  <a:schemeClr val="bg1"/>
                </a:solidFill>
                <a:latin typeface="Helvetica Light"/>
                <a:ea typeface="+mn-ea"/>
                <a:cs typeface="+mn-cs"/>
              </a:rPr>
              <a:t>network.org.ua</a:t>
            </a:r>
            <a:r>
              <a:rPr lang="en-US" dirty="0">
                <a:solidFill>
                  <a:schemeClr val="bg1"/>
                </a:solidFill>
                <a:latin typeface="Haettenschweiler" pitchFamily="34" charset="0"/>
              </a:rPr>
              <a:t> </a:t>
            </a:r>
            <a:endParaRPr lang="uk-UA" dirty="0">
              <a:solidFill>
                <a:schemeClr val="bg1"/>
              </a:solidFill>
              <a:latin typeface="Haettenschweiler" pitchFamily="34" charset="0"/>
            </a:endParaRPr>
          </a:p>
        </p:txBody>
      </p:sp>
      <p:pic>
        <p:nvPicPr>
          <p:cNvPr id="6" name="Рисунок 5"/>
          <p:cNvPicPr>
            <a:picLocks noChangeAspect="1"/>
          </p:cNvPicPr>
          <p:nvPr/>
        </p:nvPicPr>
        <p:blipFill>
          <a:blip r:embed="rId2"/>
          <a:stretch>
            <a:fillRect/>
          </a:stretch>
        </p:blipFill>
        <p:spPr>
          <a:xfrm>
            <a:off x="3169857" y="2780929"/>
            <a:ext cx="2804287" cy="1055783"/>
          </a:xfrm>
          <a:prstGeom prst="rect">
            <a:avLst/>
          </a:prstGeom>
        </p:spPr>
      </p:pic>
    </p:spTree>
    <p:extLst>
      <p:ext uri="{BB962C8B-B14F-4D97-AF65-F5344CB8AC3E}">
        <p14:creationId xmlns:p14="http://schemas.microsoft.com/office/powerpoint/2010/main" val="3265848844"/>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57784" y="2701879"/>
            <a:ext cx="5815584" cy="1477328"/>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3000" b="0" i="0" u="none" strike="noStrike" kern="1200" cap="none" spc="0" normalizeH="0" baseline="0" noProof="0" dirty="0">
                <a:ln>
                  <a:noFill/>
                </a:ln>
                <a:solidFill>
                  <a:srgbClr val="FFFFFF"/>
                </a:solidFill>
                <a:effectLst/>
                <a:uLnTx/>
                <a:uFillTx/>
                <a:latin typeface="News Gothic"/>
                <a:ea typeface="+mn-ea"/>
                <a:cs typeface="+mn-cs"/>
              </a:rPr>
              <a:t>TBEC Webinar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3000" b="0" i="0" u="none" strike="noStrike" kern="1200" cap="none" spc="0" normalizeH="0" baseline="0" noProof="0" dirty="0">
                <a:ln>
                  <a:noFill/>
                </a:ln>
                <a:solidFill>
                  <a:srgbClr val="FFFFFF"/>
                </a:solidFill>
                <a:effectLst/>
                <a:uLnTx/>
                <a:uFillTx/>
                <a:latin typeface="News Gothic"/>
                <a:ea typeface="+mn-ea"/>
                <a:cs typeface="+mn-cs"/>
              </a:rPr>
              <a:t>Advocacy for Access to DR-TB Treatment</a:t>
            </a:r>
            <a:endParaRPr kumimoji="0" lang="ru-RU" sz="3000" b="0" i="0" u="none" strike="noStrike" kern="1200" cap="none" spc="0" normalizeH="0" baseline="0" noProof="0" dirty="0">
              <a:ln>
                <a:noFill/>
              </a:ln>
              <a:solidFill>
                <a:srgbClr val="FFFFFF"/>
              </a:solidFill>
              <a:effectLst/>
              <a:uLnTx/>
              <a:uFillTx/>
              <a:latin typeface="News Gothic"/>
              <a:ea typeface="+mn-ea"/>
              <a:cs typeface="+mn-cs"/>
            </a:endParaRPr>
          </a:p>
        </p:txBody>
      </p:sp>
      <p:sp>
        <p:nvSpPr>
          <p:cNvPr id="7" name="TextBox 6"/>
          <p:cNvSpPr txBox="1"/>
          <p:nvPr/>
        </p:nvSpPr>
        <p:spPr>
          <a:xfrm>
            <a:off x="4361688" y="4578163"/>
            <a:ext cx="2464521" cy="507831"/>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FFE500"/>
                </a:solidFill>
                <a:effectLst/>
                <a:uLnTx/>
                <a:uFillTx/>
                <a:latin typeface="News Gothic"/>
                <a:ea typeface="+mn-ea"/>
                <a:cs typeface="+mn-cs"/>
              </a:rPr>
              <a:t>TB Europe Coalition</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FFFFFF"/>
                </a:solidFill>
                <a:effectLst/>
                <a:uLnTx/>
                <a:uFillTx/>
                <a:latin typeface="News Gothic"/>
                <a:ea typeface="+mn-ea"/>
                <a:cs typeface="+mn-cs"/>
              </a:rPr>
              <a:t>13 November 2019</a:t>
            </a:r>
          </a:p>
        </p:txBody>
      </p:sp>
      <p:grpSp>
        <p:nvGrpSpPr>
          <p:cNvPr id="11" name="Группа 10"/>
          <p:cNvGrpSpPr/>
          <p:nvPr/>
        </p:nvGrpSpPr>
        <p:grpSpPr>
          <a:xfrm>
            <a:off x="557784" y="4641946"/>
            <a:ext cx="1622059" cy="300082"/>
            <a:chOff x="955914" y="5792213"/>
            <a:chExt cx="2162745" cy="400109"/>
          </a:xfrm>
        </p:grpSpPr>
        <p:sp>
          <p:nvSpPr>
            <p:cNvPr id="4" name="Прямоугольник 3"/>
            <p:cNvSpPr/>
            <p:nvPr/>
          </p:nvSpPr>
          <p:spPr>
            <a:xfrm>
              <a:off x="1281062" y="5792213"/>
              <a:ext cx="1837597" cy="40010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ru-RU" sz="1350" b="0" i="0" u="none" strike="noStrike" kern="1200" cap="none" spc="0" normalizeH="0" baseline="0" noProof="0" dirty="0">
                  <a:ln>
                    <a:noFill/>
                  </a:ln>
                  <a:solidFill>
                    <a:srgbClr val="FFE500"/>
                  </a:solidFill>
                  <a:effectLst/>
                  <a:uLnTx/>
                  <a:uFillTx/>
                  <a:latin typeface="News Gothic"/>
                  <a:ea typeface="+mn-ea"/>
                  <a:cs typeface="+mn-cs"/>
                </a:rPr>
                <a:t>@TBECOALITION</a:t>
              </a:r>
            </a:p>
          </p:txBody>
        </p:sp>
        <p:pic>
          <p:nvPicPr>
            <p:cNvPr id="9" name="Рисунок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5914" y="5814305"/>
              <a:ext cx="325148" cy="325148"/>
            </a:xfrm>
            <a:prstGeom prst="rect">
              <a:avLst/>
            </a:prstGeom>
          </p:spPr>
        </p:pic>
      </p:grpSp>
      <p:grpSp>
        <p:nvGrpSpPr>
          <p:cNvPr id="12" name="Группа 11"/>
          <p:cNvGrpSpPr/>
          <p:nvPr/>
        </p:nvGrpSpPr>
        <p:grpSpPr>
          <a:xfrm>
            <a:off x="557784" y="5000104"/>
            <a:ext cx="2066026" cy="300082"/>
            <a:chOff x="955914" y="6269757"/>
            <a:chExt cx="2754701" cy="400109"/>
          </a:xfrm>
        </p:grpSpPr>
        <p:sp>
          <p:nvSpPr>
            <p:cNvPr id="5" name="Прямоугольник 4"/>
            <p:cNvSpPr/>
            <p:nvPr/>
          </p:nvSpPr>
          <p:spPr>
            <a:xfrm>
              <a:off x="1281062" y="6269757"/>
              <a:ext cx="2429553" cy="40010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ru-RU" sz="1350" b="0" i="0" u="none" strike="noStrike" kern="1200" cap="none" spc="0" normalizeH="0" baseline="0" noProof="0" dirty="0">
                  <a:ln>
                    <a:noFill/>
                  </a:ln>
                  <a:solidFill>
                    <a:srgbClr val="FFE500"/>
                  </a:solidFill>
                  <a:effectLst/>
                  <a:uLnTx/>
                  <a:uFillTx/>
                  <a:latin typeface="News Gothic"/>
                  <a:ea typeface="+mn-ea"/>
                  <a:cs typeface="+mn-cs"/>
                </a:rPr>
                <a:t>/ TBEUROPECOALITION</a:t>
              </a:r>
            </a:p>
          </p:txBody>
        </p:sp>
        <p:pic>
          <p:nvPicPr>
            <p:cNvPr id="10" name="Рисунок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5914" y="6291849"/>
              <a:ext cx="325148" cy="325148"/>
            </a:xfrm>
            <a:prstGeom prst="rect">
              <a:avLst/>
            </a:prstGeom>
          </p:spPr>
        </p:pic>
      </p:grpSp>
    </p:spTree>
    <p:extLst>
      <p:ext uri="{BB962C8B-B14F-4D97-AF65-F5344CB8AC3E}">
        <p14:creationId xmlns:p14="http://schemas.microsoft.com/office/powerpoint/2010/main" val="1306247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456" y="42591"/>
            <a:ext cx="8295894" cy="879109"/>
          </a:xfrm>
        </p:spPr>
        <p:txBody>
          <a:bodyPr>
            <a:normAutofit/>
          </a:bodyPr>
          <a:lstStyle/>
          <a:p>
            <a:r>
              <a:rPr lang="en-GB" sz="4000" b="1" dirty="0">
                <a:solidFill>
                  <a:srgbClr val="FF0000"/>
                </a:solidFill>
                <a:latin typeface="Calibri" charset="0"/>
                <a:ea typeface="Calibri" charset="0"/>
                <a:cs typeface="Calibri" charset="0"/>
              </a:rPr>
              <a:t>17 years of building healthy markets</a:t>
            </a:r>
            <a:endParaRPr lang="en-GB" sz="4000" b="1" dirty="0">
              <a:latin typeface="Calibri" charset="0"/>
              <a:ea typeface="Calibri" charset="0"/>
              <a:cs typeface="Calibri" charset="0"/>
            </a:endParaRPr>
          </a:p>
        </p:txBody>
      </p:sp>
      <p:sp>
        <p:nvSpPr>
          <p:cNvPr id="7" name="Slide Number Placeholder 6"/>
          <p:cNvSpPr>
            <a:spLocks noGrp="1"/>
          </p:cNvSpPr>
          <p:nvPr>
            <p:ph type="sldNum" sz="quarter" idx="12"/>
          </p:nvPr>
        </p:nvSpPr>
        <p:spPr/>
        <p:txBody>
          <a:bodyPr/>
          <a:lstStyle/>
          <a:p>
            <a:fld id="{32C06E81-A944-274A-846E-05FC98FE5E84}" type="slidenum">
              <a:rPr lang="en-US" b="1" smtClean="0">
                <a:latin typeface="Calibri" charset="0"/>
                <a:ea typeface="Calibri" charset="0"/>
                <a:cs typeface="Calibri" charset="0"/>
              </a:rPr>
              <a:t>5</a:t>
            </a:fld>
            <a:endParaRPr lang="en-US" b="1">
              <a:latin typeface="Calibri" charset="0"/>
              <a:ea typeface="Calibri" charset="0"/>
              <a:cs typeface="Calibri" charset="0"/>
            </a:endParaRPr>
          </a:p>
        </p:txBody>
      </p:sp>
      <p:sp>
        <p:nvSpPr>
          <p:cNvPr id="32" name="TextBox 31"/>
          <p:cNvSpPr txBox="1"/>
          <p:nvPr/>
        </p:nvSpPr>
        <p:spPr>
          <a:xfrm>
            <a:off x="1658790" y="1156461"/>
            <a:ext cx="1863715" cy="400110"/>
          </a:xfrm>
          <a:prstGeom prst="rect">
            <a:avLst/>
          </a:prstGeom>
          <a:noFill/>
        </p:spPr>
        <p:txBody>
          <a:bodyPr wrap="none" rtlCol="0">
            <a:spAutoFit/>
          </a:bodyPr>
          <a:lstStyle/>
          <a:p>
            <a:r>
              <a:rPr lang="en-GB" sz="2000" b="1" dirty="0">
                <a:latin typeface="Calibri" charset="0"/>
                <a:ea typeface="Calibri" charset="0"/>
                <a:cs typeface="Calibri" charset="0"/>
              </a:rPr>
              <a:t>GFATM benefits</a:t>
            </a:r>
          </a:p>
        </p:txBody>
      </p:sp>
      <p:grpSp>
        <p:nvGrpSpPr>
          <p:cNvPr id="6" name="Group 5"/>
          <p:cNvGrpSpPr/>
          <p:nvPr/>
        </p:nvGrpSpPr>
        <p:grpSpPr>
          <a:xfrm>
            <a:off x="0" y="3320496"/>
            <a:ext cx="5539408" cy="1471986"/>
            <a:chOff x="0" y="3320496"/>
            <a:chExt cx="5539408" cy="1471986"/>
          </a:xfrm>
        </p:grpSpPr>
        <p:sp>
          <p:nvSpPr>
            <p:cNvPr id="10" name="Rectangle 9"/>
            <p:cNvSpPr/>
            <p:nvPr/>
          </p:nvSpPr>
          <p:spPr>
            <a:xfrm>
              <a:off x="0" y="3335350"/>
              <a:ext cx="1580996" cy="50164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QUALITY</a:t>
              </a:r>
            </a:p>
          </p:txBody>
        </p:sp>
        <p:sp>
          <p:nvSpPr>
            <p:cNvPr id="17" name="Rectangle 16"/>
            <p:cNvSpPr/>
            <p:nvPr/>
          </p:nvSpPr>
          <p:spPr>
            <a:xfrm>
              <a:off x="1658790" y="3320496"/>
              <a:ext cx="3880618" cy="60258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WHO Prequalification Project</a:t>
              </a:r>
            </a:p>
          </p:txBody>
        </p:sp>
        <p:sp>
          <p:nvSpPr>
            <p:cNvPr id="18" name="Rectangle 17"/>
            <p:cNvSpPr/>
            <p:nvPr/>
          </p:nvSpPr>
          <p:spPr>
            <a:xfrm>
              <a:off x="1658790" y="3994014"/>
              <a:ext cx="3880618" cy="79846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rPr>
                <a:t>Stringent Drug Regulatory Authority (SDRA)</a:t>
              </a:r>
            </a:p>
          </p:txBody>
        </p:sp>
      </p:grpSp>
      <p:grpSp>
        <p:nvGrpSpPr>
          <p:cNvPr id="9" name="Group 8"/>
          <p:cNvGrpSpPr/>
          <p:nvPr/>
        </p:nvGrpSpPr>
        <p:grpSpPr>
          <a:xfrm>
            <a:off x="-36790" y="4982379"/>
            <a:ext cx="5589450" cy="501649"/>
            <a:chOff x="-36790" y="4982379"/>
            <a:chExt cx="5589450" cy="501649"/>
          </a:xfrm>
        </p:grpSpPr>
        <p:sp>
          <p:nvSpPr>
            <p:cNvPr id="11" name="Rectangle 10"/>
            <p:cNvSpPr/>
            <p:nvPr/>
          </p:nvSpPr>
          <p:spPr>
            <a:xfrm>
              <a:off x="-36790" y="4982379"/>
              <a:ext cx="1591283" cy="501649"/>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alibri" charset="0"/>
                  <a:ea typeface="Calibri" charset="0"/>
                  <a:cs typeface="Calibri" charset="0"/>
                </a:rPr>
                <a:t>REGULATORY</a:t>
              </a:r>
            </a:p>
          </p:txBody>
        </p:sp>
        <p:sp>
          <p:nvSpPr>
            <p:cNvPr id="19" name="Rectangle 18"/>
            <p:cNvSpPr/>
            <p:nvPr/>
          </p:nvSpPr>
          <p:spPr>
            <a:xfrm>
              <a:off x="1672042" y="4995631"/>
              <a:ext cx="3880618" cy="48839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Import waivers</a:t>
              </a:r>
            </a:p>
          </p:txBody>
        </p:sp>
      </p:grpSp>
      <p:grpSp>
        <p:nvGrpSpPr>
          <p:cNvPr id="13" name="Group 12"/>
          <p:cNvGrpSpPr/>
          <p:nvPr/>
        </p:nvGrpSpPr>
        <p:grpSpPr>
          <a:xfrm>
            <a:off x="-19649" y="5664398"/>
            <a:ext cx="5635141" cy="1018798"/>
            <a:chOff x="-19649" y="5664398"/>
            <a:chExt cx="5635141" cy="1018798"/>
          </a:xfrm>
        </p:grpSpPr>
        <p:sp>
          <p:nvSpPr>
            <p:cNvPr id="12" name="Rectangle 11"/>
            <p:cNvSpPr/>
            <p:nvPr/>
          </p:nvSpPr>
          <p:spPr>
            <a:xfrm>
              <a:off x="-19649" y="5664398"/>
              <a:ext cx="1574142" cy="50164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SUPPLY</a:t>
              </a:r>
            </a:p>
          </p:txBody>
        </p:sp>
        <p:sp>
          <p:nvSpPr>
            <p:cNvPr id="22" name="Rectangle 21"/>
            <p:cNvSpPr/>
            <p:nvPr/>
          </p:nvSpPr>
          <p:spPr>
            <a:xfrm>
              <a:off x="1672042" y="5689061"/>
              <a:ext cx="3943450" cy="47910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Multiple suppliers</a:t>
              </a:r>
            </a:p>
          </p:txBody>
        </p:sp>
        <p:sp>
          <p:nvSpPr>
            <p:cNvPr id="23" name="Rectangle 22"/>
            <p:cNvSpPr/>
            <p:nvPr/>
          </p:nvSpPr>
          <p:spPr>
            <a:xfrm>
              <a:off x="1655362" y="6253307"/>
              <a:ext cx="3960130" cy="42988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Forecasting</a:t>
              </a:r>
            </a:p>
          </p:txBody>
        </p:sp>
      </p:grpSp>
      <p:grpSp>
        <p:nvGrpSpPr>
          <p:cNvPr id="5" name="Group 4"/>
          <p:cNvGrpSpPr/>
          <p:nvPr/>
        </p:nvGrpSpPr>
        <p:grpSpPr>
          <a:xfrm>
            <a:off x="-1" y="1659483"/>
            <a:ext cx="5539409" cy="1476160"/>
            <a:chOff x="-1" y="1659483"/>
            <a:chExt cx="5539409" cy="1476160"/>
          </a:xfrm>
        </p:grpSpPr>
        <p:sp>
          <p:nvSpPr>
            <p:cNvPr id="8" name="Rectangle 7"/>
            <p:cNvSpPr/>
            <p:nvPr/>
          </p:nvSpPr>
          <p:spPr>
            <a:xfrm>
              <a:off x="-1" y="1660770"/>
              <a:ext cx="1580997" cy="50164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rPr>
                <a:t>PRICE</a:t>
              </a:r>
            </a:p>
          </p:txBody>
        </p:sp>
        <p:sp>
          <p:nvSpPr>
            <p:cNvPr id="14" name="Rectangle 13"/>
            <p:cNvSpPr/>
            <p:nvPr/>
          </p:nvSpPr>
          <p:spPr>
            <a:xfrm>
              <a:off x="1655362" y="1659483"/>
              <a:ext cx="3884046" cy="40304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Competition, suppliers</a:t>
              </a:r>
            </a:p>
          </p:txBody>
        </p:sp>
        <p:sp>
          <p:nvSpPr>
            <p:cNvPr id="15" name="Rectangle 14"/>
            <p:cNvSpPr/>
            <p:nvPr/>
          </p:nvSpPr>
          <p:spPr>
            <a:xfrm>
              <a:off x="1651336" y="2130295"/>
              <a:ext cx="3884046" cy="45466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Large volumes</a:t>
              </a:r>
            </a:p>
          </p:txBody>
        </p:sp>
        <p:sp>
          <p:nvSpPr>
            <p:cNvPr id="24" name="Rectangle 23"/>
            <p:cNvSpPr/>
            <p:nvPr/>
          </p:nvSpPr>
          <p:spPr>
            <a:xfrm>
              <a:off x="1651336" y="2680977"/>
              <a:ext cx="3884046" cy="45466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VAT waivers </a:t>
              </a:r>
              <a:r>
                <a:rPr lang="en-GB" sz="2000" b="1" dirty="0">
                  <a:solidFill>
                    <a:schemeClr val="tx1"/>
                  </a:solidFill>
                  <a:latin typeface="Calibri" charset="0"/>
                  <a:ea typeface="Calibri" charset="0"/>
                  <a:cs typeface="Calibri" charset="0"/>
                </a:rPr>
                <a:t>(not all)</a:t>
              </a:r>
              <a:endParaRPr lang="en-GB" sz="2800" b="1" dirty="0">
                <a:solidFill>
                  <a:schemeClr val="tx1"/>
                </a:solidFill>
                <a:latin typeface="Calibri" charset="0"/>
                <a:ea typeface="Calibri" charset="0"/>
                <a:cs typeface="Calibri" charset="0"/>
              </a:endParaRPr>
            </a:p>
          </p:txBody>
        </p:sp>
      </p:grpSp>
      <p:grpSp>
        <p:nvGrpSpPr>
          <p:cNvPr id="21" name="Group 20">
            <a:extLst>
              <a:ext uri="{FF2B5EF4-FFF2-40B4-BE49-F238E27FC236}">
                <a16:creationId xmlns:a16="http://schemas.microsoft.com/office/drawing/2014/main" id="{403617F6-6BBC-354C-A552-615FC076B275}"/>
              </a:ext>
            </a:extLst>
          </p:cNvPr>
          <p:cNvGrpSpPr/>
          <p:nvPr/>
        </p:nvGrpSpPr>
        <p:grpSpPr>
          <a:xfrm>
            <a:off x="6168423" y="2357628"/>
            <a:ext cx="2346927" cy="3539174"/>
            <a:chOff x="5696712" y="1744079"/>
            <a:chExt cx="2590038" cy="2566334"/>
          </a:xfrm>
        </p:grpSpPr>
        <p:sp>
          <p:nvSpPr>
            <p:cNvPr id="25" name="Magnetic Disk 24">
              <a:extLst>
                <a:ext uri="{FF2B5EF4-FFF2-40B4-BE49-F238E27FC236}">
                  <a16:creationId xmlns:a16="http://schemas.microsoft.com/office/drawing/2014/main" id="{04091F7E-51DA-8B45-A6A6-ED5C3A5C63B9}"/>
                </a:ext>
              </a:extLst>
            </p:cNvPr>
            <p:cNvSpPr/>
            <p:nvPr/>
          </p:nvSpPr>
          <p:spPr>
            <a:xfrm>
              <a:off x="5696712" y="3670333"/>
              <a:ext cx="2587752" cy="64008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t>Molecular testing</a:t>
              </a:r>
            </a:p>
            <a:p>
              <a:pPr algn="ctr"/>
              <a:r>
                <a:rPr lang="en-GB" sz="1500" dirty="0"/>
                <a:t>VL HIV, HV HCV, MTB/RIF</a:t>
              </a:r>
            </a:p>
          </p:txBody>
        </p:sp>
        <p:sp>
          <p:nvSpPr>
            <p:cNvPr id="26" name="Magnetic Disk 25">
              <a:extLst>
                <a:ext uri="{FF2B5EF4-FFF2-40B4-BE49-F238E27FC236}">
                  <a16:creationId xmlns:a16="http://schemas.microsoft.com/office/drawing/2014/main" id="{6A6BC9D6-040D-304E-80F2-25589F50A15B}"/>
                </a:ext>
              </a:extLst>
            </p:cNvPr>
            <p:cNvSpPr/>
            <p:nvPr/>
          </p:nvSpPr>
          <p:spPr>
            <a:xfrm>
              <a:off x="5696712" y="3134680"/>
              <a:ext cx="2587752" cy="64008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DRTB drugs</a:t>
              </a:r>
            </a:p>
          </p:txBody>
        </p:sp>
        <p:sp>
          <p:nvSpPr>
            <p:cNvPr id="27" name="Magnetic Disk 26">
              <a:extLst>
                <a:ext uri="{FF2B5EF4-FFF2-40B4-BE49-F238E27FC236}">
                  <a16:creationId xmlns:a16="http://schemas.microsoft.com/office/drawing/2014/main" id="{327BA455-E4E3-954B-BB8B-09BD9AB5A1DF}"/>
                </a:ext>
              </a:extLst>
            </p:cNvPr>
            <p:cNvSpPr/>
            <p:nvPr/>
          </p:nvSpPr>
          <p:spPr>
            <a:xfrm>
              <a:off x="5698998" y="2576039"/>
              <a:ext cx="2587752" cy="64008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HCV DAAs</a:t>
              </a:r>
            </a:p>
          </p:txBody>
        </p:sp>
        <p:sp>
          <p:nvSpPr>
            <p:cNvPr id="28" name="Magnetic Disk 27">
              <a:extLst>
                <a:ext uri="{FF2B5EF4-FFF2-40B4-BE49-F238E27FC236}">
                  <a16:creationId xmlns:a16="http://schemas.microsoft.com/office/drawing/2014/main" id="{DD5B98EA-81C5-6F4B-876C-0E7B7A093222}"/>
                </a:ext>
              </a:extLst>
            </p:cNvPr>
            <p:cNvSpPr/>
            <p:nvPr/>
          </p:nvSpPr>
          <p:spPr>
            <a:xfrm>
              <a:off x="5698998" y="2040386"/>
              <a:ext cx="2587752" cy="64008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ARVs TLD</a:t>
              </a:r>
            </a:p>
          </p:txBody>
        </p:sp>
        <p:sp>
          <p:nvSpPr>
            <p:cNvPr id="29" name="TextBox 28">
              <a:extLst>
                <a:ext uri="{FF2B5EF4-FFF2-40B4-BE49-F238E27FC236}">
                  <a16:creationId xmlns:a16="http://schemas.microsoft.com/office/drawing/2014/main" id="{99C637F8-158A-D04D-BB99-5F0D768DC82C}"/>
                </a:ext>
              </a:extLst>
            </p:cNvPr>
            <p:cNvSpPr txBox="1"/>
            <p:nvPr/>
          </p:nvSpPr>
          <p:spPr>
            <a:xfrm>
              <a:off x="6266691" y="1744079"/>
              <a:ext cx="1496974" cy="234334"/>
            </a:xfrm>
            <a:prstGeom prst="rect">
              <a:avLst/>
            </a:prstGeom>
            <a:noFill/>
          </p:spPr>
          <p:txBody>
            <a:bodyPr wrap="none" rtlCol="0">
              <a:spAutoFit/>
            </a:bodyPr>
            <a:lstStyle/>
            <a:p>
              <a:r>
                <a:rPr lang="en-GB" sz="1500" dirty="0"/>
                <a:t>HIV + TB + HCV</a:t>
              </a:r>
            </a:p>
          </p:txBody>
        </p:sp>
      </p:grpSp>
    </p:spTree>
    <p:extLst>
      <p:ext uri="{BB962C8B-B14F-4D97-AF65-F5344CB8AC3E}">
        <p14:creationId xmlns:p14="http://schemas.microsoft.com/office/powerpoint/2010/main" val="91257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234" y="270459"/>
            <a:ext cx="4154805" cy="879109"/>
          </a:xfrm>
          <a:ln>
            <a:noFill/>
          </a:ln>
        </p:spPr>
        <p:txBody>
          <a:bodyPr>
            <a:normAutofit fontScale="90000"/>
          </a:bodyPr>
          <a:lstStyle/>
          <a:p>
            <a:r>
              <a:rPr lang="en-GB" sz="4000" b="1" dirty="0">
                <a:solidFill>
                  <a:srgbClr val="FF0000"/>
                </a:solidFill>
                <a:latin typeface="Calibri" charset="0"/>
                <a:ea typeface="Calibri" charset="0"/>
                <a:cs typeface="Calibri" charset="0"/>
              </a:rPr>
              <a:t>What governments need to do</a:t>
            </a:r>
            <a:endParaRPr lang="en-GB" sz="4000" b="1" dirty="0">
              <a:latin typeface="Calibri" charset="0"/>
              <a:ea typeface="Calibri" charset="0"/>
              <a:cs typeface="Calibri" charset="0"/>
            </a:endParaRPr>
          </a:p>
        </p:txBody>
      </p:sp>
      <p:sp>
        <p:nvSpPr>
          <p:cNvPr id="7" name="Slide Number Placeholder 6"/>
          <p:cNvSpPr>
            <a:spLocks noGrp="1"/>
          </p:cNvSpPr>
          <p:nvPr>
            <p:ph type="sldNum" sz="quarter" idx="12"/>
          </p:nvPr>
        </p:nvSpPr>
        <p:spPr>
          <a:ln>
            <a:noFill/>
          </a:ln>
        </p:spPr>
        <p:txBody>
          <a:bodyPr/>
          <a:lstStyle/>
          <a:p>
            <a:fld id="{32C06E81-A944-274A-846E-05FC98FE5E84}" type="slidenum">
              <a:rPr lang="en-US" smtClean="0">
                <a:latin typeface="Calibri" charset="0"/>
                <a:ea typeface="Calibri" charset="0"/>
                <a:cs typeface="Calibri" charset="0"/>
              </a:rPr>
              <a:t>6</a:t>
            </a:fld>
            <a:endParaRPr lang="en-US">
              <a:latin typeface="Calibri" charset="0"/>
              <a:ea typeface="Calibri" charset="0"/>
              <a:cs typeface="Calibri" charset="0"/>
            </a:endParaRPr>
          </a:p>
        </p:txBody>
      </p:sp>
      <p:sp>
        <p:nvSpPr>
          <p:cNvPr id="32" name="TextBox 31"/>
          <p:cNvSpPr txBox="1"/>
          <p:nvPr/>
        </p:nvSpPr>
        <p:spPr>
          <a:xfrm>
            <a:off x="1658790" y="1156461"/>
            <a:ext cx="1863715" cy="400110"/>
          </a:xfrm>
          <a:prstGeom prst="rect">
            <a:avLst/>
          </a:prstGeom>
          <a:noFill/>
          <a:ln>
            <a:noFill/>
          </a:ln>
        </p:spPr>
        <p:txBody>
          <a:bodyPr wrap="none" rtlCol="0">
            <a:spAutoFit/>
          </a:bodyPr>
          <a:lstStyle/>
          <a:p>
            <a:r>
              <a:rPr lang="en-GB" sz="2000" b="1" dirty="0">
                <a:latin typeface="Calibri" charset="0"/>
                <a:ea typeface="Calibri" charset="0"/>
                <a:cs typeface="Calibri" charset="0"/>
              </a:rPr>
              <a:t>GFATM benefits</a:t>
            </a:r>
          </a:p>
        </p:txBody>
      </p:sp>
      <p:sp>
        <p:nvSpPr>
          <p:cNvPr id="5" name="Down Arrow 4"/>
          <p:cNvSpPr/>
          <p:nvPr/>
        </p:nvSpPr>
        <p:spPr>
          <a:xfrm>
            <a:off x="7315200" y="801858"/>
            <a:ext cx="320533" cy="647114"/>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p:cNvGrpSpPr/>
          <p:nvPr/>
        </p:nvGrpSpPr>
        <p:grpSpPr>
          <a:xfrm>
            <a:off x="0" y="3320496"/>
            <a:ext cx="9121788" cy="1471986"/>
            <a:chOff x="0" y="3320496"/>
            <a:chExt cx="9121788" cy="1471986"/>
          </a:xfrm>
        </p:grpSpPr>
        <p:sp>
          <p:nvSpPr>
            <p:cNvPr id="28" name="Rectangle 27"/>
            <p:cNvSpPr/>
            <p:nvPr/>
          </p:nvSpPr>
          <p:spPr>
            <a:xfrm>
              <a:off x="5670209" y="3404296"/>
              <a:ext cx="3451579" cy="784756"/>
            </a:xfrm>
            <a:prstGeom prst="rect">
              <a:avLst/>
            </a:prstGeom>
            <a:solidFill>
              <a:schemeClr val="accent6">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rPr>
                <a:t>Require </a:t>
              </a:r>
            </a:p>
            <a:p>
              <a:pPr algn="ctr"/>
              <a:r>
                <a:rPr lang="en-GB" sz="2400" b="1" dirty="0">
                  <a:solidFill>
                    <a:schemeClr val="tx1"/>
                  </a:solidFill>
                  <a:latin typeface="Calibri" charset="0"/>
                  <a:ea typeface="Calibri" charset="0"/>
                  <a:cs typeface="Calibri" charset="0"/>
                </a:rPr>
                <a:t>WHO PQ/SDRA</a:t>
              </a:r>
            </a:p>
          </p:txBody>
        </p:sp>
        <p:sp>
          <p:nvSpPr>
            <p:cNvPr id="33" name="Rectangle 32"/>
            <p:cNvSpPr/>
            <p:nvPr/>
          </p:nvSpPr>
          <p:spPr>
            <a:xfrm>
              <a:off x="0" y="3335350"/>
              <a:ext cx="1580996" cy="50164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QUALITY</a:t>
              </a:r>
            </a:p>
          </p:txBody>
        </p:sp>
        <p:sp>
          <p:nvSpPr>
            <p:cNvPr id="39" name="Rectangle 38"/>
            <p:cNvSpPr/>
            <p:nvPr/>
          </p:nvSpPr>
          <p:spPr>
            <a:xfrm>
              <a:off x="1658790" y="3320496"/>
              <a:ext cx="3880618" cy="60258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WHO Prequalification Project</a:t>
              </a:r>
            </a:p>
          </p:txBody>
        </p:sp>
        <p:sp>
          <p:nvSpPr>
            <p:cNvPr id="40" name="Rectangle 39"/>
            <p:cNvSpPr/>
            <p:nvPr/>
          </p:nvSpPr>
          <p:spPr>
            <a:xfrm>
              <a:off x="1658790" y="3994014"/>
              <a:ext cx="3880618" cy="79846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rPr>
                <a:t>Stringent Drug Regulatory Authority (SDRA)</a:t>
              </a:r>
            </a:p>
          </p:txBody>
        </p:sp>
      </p:grpSp>
      <p:grpSp>
        <p:nvGrpSpPr>
          <p:cNvPr id="6" name="Group 5"/>
          <p:cNvGrpSpPr/>
          <p:nvPr/>
        </p:nvGrpSpPr>
        <p:grpSpPr>
          <a:xfrm>
            <a:off x="-36790" y="4533331"/>
            <a:ext cx="9196475" cy="1406339"/>
            <a:chOff x="-36790" y="4533331"/>
            <a:chExt cx="9196475" cy="1406339"/>
          </a:xfrm>
        </p:grpSpPr>
        <p:sp>
          <p:nvSpPr>
            <p:cNvPr id="29" name="Rectangle 28"/>
            <p:cNvSpPr/>
            <p:nvPr/>
          </p:nvSpPr>
          <p:spPr>
            <a:xfrm>
              <a:off x="5670209" y="4533331"/>
              <a:ext cx="3464831" cy="624561"/>
            </a:xfrm>
            <a:prstGeom prst="rect">
              <a:avLst/>
            </a:prstGeom>
            <a:solidFill>
              <a:schemeClr val="accent5">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alibri" charset="0"/>
                  <a:ea typeface="Calibri" charset="0"/>
                  <a:cs typeface="Calibri" charset="0"/>
                </a:rPr>
                <a:t>Enrol in WHO Collaborative Registration Procedure</a:t>
              </a:r>
            </a:p>
          </p:txBody>
        </p:sp>
        <p:sp>
          <p:nvSpPr>
            <p:cNvPr id="38" name="Rectangle 37"/>
            <p:cNvSpPr/>
            <p:nvPr/>
          </p:nvSpPr>
          <p:spPr>
            <a:xfrm>
              <a:off x="5685894" y="5275357"/>
              <a:ext cx="3473791" cy="664313"/>
            </a:xfrm>
            <a:prstGeom prst="rect">
              <a:avLst/>
            </a:prstGeom>
            <a:solidFill>
              <a:schemeClr val="accent5">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Reduce regulatory barriers</a:t>
              </a:r>
            </a:p>
          </p:txBody>
        </p:sp>
        <p:sp>
          <p:nvSpPr>
            <p:cNvPr id="34" name="Rectangle 33"/>
            <p:cNvSpPr/>
            <p:nvPr/>
          </p:nvSpPr>
          <p:spPr>
            <a:xfrm>
              <a:off x="-36790" y="4982379"/>
              <a:ext cx="1591283" cy="501649"/>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alibri" charset="0"/>
                  <a:ea typeface="Calibri" charset="0"/>
                  <a:cs typeface="Calibri" charset="0"/>
                </a:rPr>
                <a:t>REGULATORY</a:t>
              </a:r>
            </a:p>
          </p:txBody>
        </p:sp>
        <p:sp>
          <p:nvSpPr>
            <p:cNvPr id="41" name="Rectangle 40"/>
            <p:cNvSpPr/>
            <p:nvPr/>
          </p:nvSpPr>
          <p:spPr>
            <a:xfrm>
              <a:off x="1672042" y="4995631"/>
              <a:ext cx="3880618" cy="48839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Import waivers</a:t>
              </a:r>
            </a:p>
          </p:txBody>
        </p:sp>
      </p:grpSp>
      <p:grpSp>
        <p:nvGrpSpPr>
          <p:cNvPr id="9" name="Group 8"/>
          <p:cNvGrpSpPr/>
          <p:nvPr/>
        </p:nvGrpSpPr>
        <p:grpSpPr>
          <a:xfrm>
            <a:off x="-19649" y="5664398"/>
            <a:ext cx="9163649" cy="1018798"/>
            <a:chOff x="-19649" y="5664398"/>
            <a:chExt cx="9163649" cy="1018798"/>
          </a:xfrm>
        </p:grpSpPr>
        <p:sp>
          <p:nvSpPr>
            <p:cNvPr id="31" name="Rectangle 30"/>
            <p:cNvSpPr/>
            <p:nvPr/>
          </p:nvSpPr>
          <p:spPr>
            <a:xfrm>
              <a:off x="5679169" y="6216422"/>
              <a:ext cx="3464831" cy="466774"/>
            </a:xfrm>
            <a:prstGeom prst="rect">
              <a:avLst/>
            </a:prstGeom>
            <a:solidFill>
              <a:schemeClr val="accent2">
                <a:lumMod val="60000"/>
                <a:lumOff val="4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Calibri" charset="0"/>
                  <a:ea typeface="Calibri" charset="0"/>
                  <a:cs typeface="Calibri" charset="0"/>
                </a:rPr>
                <a:t>Strengthen PSM &amp; forecasting</a:t>
              </a:r>
            </a:p>
          </p:txBody>
        </p:sp>
        <p:sp>
          <p:nvSpPr>
            <p:cNvPr id="35" name="Rectangle 34"/>
            <p:cNvSpPr/>
            <p:nvPr/>
          </p:nvSpPr>
          <p:spPr>
            <a:xfrm>
              <a:off x="-19649" y="5664398"/>
              <a:ext cx="1574142" cy="50164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SUPPLY</a:t>
              </a:r>
            </a:p>
          </p:txBody>
        </p:sp>
        <p:sp>
          <p:nvSpPr>
            <p:cNvPr id="42" name="Rectangle 41"/>
            <p:cNvSpPr/>
            <p:nvPr/>
          </p:nvSpPr>
          <p:spPr>
            <a:xfrm>
              <a:off x="1672042" y="5689061"/>
              <a:ext cx="3943450" cy="47910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Multiple suppliers</a:t>
              </a:r>
            </a:p>
          </p:txBody>
        </p:sp>
        <p:sp>
          <p:nvSpPr>
            <p:cNvPr id="43" name="Rectangle 42"/>
            <p:cNvSpPr/>
            <p:nvPr/>
          </p:nvSpPr>
          <p:spPr>
            <a:xfrm>
              <a:off x="1655362" y="6253307"/>
              <a:ext cx="3960130" cy="42988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Forecasting</a:t>
              </a:r>
            </a:p>
          </p:txBody>
        </p:sp>
      </p:grpSp>
      <p:grpSp>
        <p:nvGrpSpPr>
          <p:cNvPr id="3" name="Group 2"/>
          <p:cNvGrpSpPr/>
          <p:nvPr/>
        </p:nvGrpSpPr>
        <p:grpSpPr>
          <a:xfrm>
            <a:off x="-1" y="1659087"/>
            <a:ext cx="9123166" cy="1476556"/>
            <a:chOff x="-1" y="1659087"/>
            <a:chExt cx="9123166" cy="1476556"/>
          </a:xfrm>
        </p:grpSpPr>
        <p:sp>
          <p:nvSpPr>
            <p:cNvPr id="26" name="Rectangle 25"/>
            <p:cNvSpPr/>
            <p:nvPr/>
          </p:nvSpPr>
          <p:spPr>
            <a:xfrm>
              <a:off x="5647997" y="1659087"/>
              <a:ext cx="3473791" cy="666557"/>
            </a:xfrm>
            <a:prstGeom prst="rect">
              <a:avLst/>
            </a:prstGeom>
            <a:solidFill>
              <a:schemeClr val="accent4">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Use GLOBAL MARKETS</a:t>
              </a:r>
            </a:p>
            <a:p>
              <a:pPr algn="ctr"/>
              <a:r>
                <a:rPr lang="en-GB" sz="2000" b="1" dirty="0">
                  <a:solidFill>
                    <a:schemeClr val="tx1"/>
                  </a:solidFill>
                  <a:latin typeface="Calibri" charset="0"/>
                  <a:ea typeface="Calibri" charset="0"/>
                  <a:cs typeface="Calibri" charset="0"/>
                </a:rPr>
                <a:t>vs. national bids</a:t>
              </a:r>
            </a:p>
          </p:txBody>
        </p:sp>
        <p:sp>
          <p:nvSpPr>
            <p:cNvPr id="27" name="Rectangle 26"/>
            <p:cNvSpPr/>
            <p:nvPr/>
          </p:nvSpPr>
          <p:spPr>
            <a:xfrm>
              <a:off x="5636123" y="2475709"/>
              <a:ext cx="3487042" cy="630877"/>
            </a:xfrm>
            <a:prstGeom prst="rect">
              <a:avLst/>
            </a:prstGeom>
            <a:solidFill>
              <a:schemeClr val="accent4">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Calibri" charset="0"/>
                  <a:ea typeface="Calibri" charset="0"/>
                  <a:cs typeface="Calibri" charset="0"/>
                </a:rPr>
                <a:t>Transparent bids &amp; process</a:t>
              </a:r>
            </a:p>
            <a:p>
              <a:pPr algn="ctr"/>
              <a:r>
                <a:rPr lang="en-GB" b="1" dirty="0">
                  <a:solidFill>
                    <a:schemeClr val="tx1"/>
                  </a:solidFill>
                  <a:latin typeface="Calibri" charset="0"/>
                  <a:ea typeface="Calibri" charset="0"/>
                  <a:cs typeface="Calibri" charset="0"/>
                </a:rPr>
                <a:t>Waiver from VAT</a:t>
              </a:r>
            </a:p>
          </p:txBody>
        </p:sp>
        <p:sp>
          <p:nvSpPr>
            <p:cNvPr id="30" name="Rectangle 29"/>
            <p:cNvSpPr/>
            <p:nvPr/>
          </p:nvSpPr>
          <p:spPr>
            <a:xfrm>
              <a:off x="-1" y="1660770"/>
              <a:ext cx="1580997" cy="50164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rPr>
                <a:t>PRICE</a:t>
              </a:r>
            </a:p>
          </p:txBody>
        </p:sp>
        <p:sp>
          <p:nvSpPr>
            <p:cNvPr id="36" name="Rectangle 35"/>
            <p:cNvSpPr/>
            <p:nvPr/>
          </p:nvSpPr>
          <p:spPr>
            <a:xfrm>
              <a:off x="1655362" y="1659483"/>
              <a:ext cx="3884046" cy="40304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Competition, suppliers</a:t>
              </a:r>
            </a:p>
          </p:txBody>
        </p:sp>
        <p:sp>
          <p:nvSpPr>
            <p:cNvPr id="37" name="Rectangle 36"/>
            <p:cNvSpPr/>
            <p:nvPr/>
          </p:nvSpPr>
          <p:spPr>
            <a:xfrm>
              <a:off x="1651336" y="2130295"/>
              <a:ext cx="3884046" cy="45466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Large volumes</a:t>
              </a:r>
            </a:p>
          </p:txBody>
        </p:sp>
        <p:sp>
          <p:nvSpPr>
            <p:cNvPr id="44" name="Rectangle 43"/>
            <p:cNvSpPr/>
            <p:nvPr/>
          </p:nvSpPr>
          <p:spPr>
            <a:xfrm>
              <a:off x="1651336" y="2680977"/>
              <a:ext cx="3884046" cy="45466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VAT waivers </a:t>
              </a:r>
              <a:r>
                <a:rPr lang="en-GB" sz="2000" b="1" dirty="0">
                  <a:solidFill>
                    <a:schemeClr val="tx1"/>
                  </a:solidFill>
                  <a:latin typeface="Calibri" charset="0"/>
                  <a:ea typeface="Calibri" charset="0"/>
                  <a:cs typeface="Calibri" charset="0"/>
                </a:rPr>
                <a:t>(not all)</a:t>
              </a:r>
              <a:endParaRPr lang="en-GB" sz="2800" b="1" dirty="0">
                <a:solidFill>
                  <a:schemeClr val="tx1"/>
                </a:solidFill>
                <a:latin typeface="Calibri" charset="0"/>
                <a:ea typeface="Calibri" charset="0"/>
                <a:cs typeface="Calibri" charset="0"/>
              </a:endParaRPr>
            </a:p>
          </p:txBody>
        </p:sp>
      </p:grpSp>
    </p:spTree>
    <p:extLst>
      <p:ext uri="{BB962C8B-B14F-4D97-AF65-F5344CB8AC3E}">
        <p14:creationId xmlns:p14="http://schemas.microsoft.com/office/powerpoint/2010/main" val="118501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ln>
            <a:noFill/>
          </a:ln>
        </p:spPr>
        <p:txBody>
          <a:bodyPr/>
          <a:lstStyle/>
          <a:p>
            <a:fld id="{32C06E81-A944-274A-846E-05FC98FE5E84}" type="slidenum">
              <a:rPr lang="en-US" b="1" smtClean="0">
                <a:latin typeface="Calibri" charset="0"/>
                <a:ea typeface="Calibri" charset="0"/>
                <a:cs typeface="Calibri" charset="0"/>
              </a:rPr>
              <a:t>7</a:t>
            </a:fld>
            <a:endParaRPr lang="en-US" b="1" dirty="0">
              <a:latin typeface="Calibri" charset="0"/>
              <a:ea typeface="Calibri" charset="0"/>
              <a:cs typeface="Calibri" charset="0"/>
            </a:endParaRPr>
          </a:p>
        </p:txBody>
      </p:sp>
      <p:grpSp>
        <p:nvGrpSpPr>
          <p:cNvPr id="6" name="Group 5"/>
          <p:cNvGrpSpPr/>
          <p:nvPr/>
        </p:nvGrpSpPr>
        <p:grpSpPr>
          <a:xfrm>
            <a:off x="0" y="5423323"/>
            <a:ext cx="5353879" cy="1338570"/>
            <a:chOff x="0" y="5423323"/>
            <a:chExt cx="5353879" cy="1338570"/>
          </a:xfrm>
        </p:grpSpPr>
        <p:sp>
          <p:nvSpPr>
            <p:cNvPr id="37" name="Rectangle 36"/>
            <p:cNvSpPr/>
            <p:nvPr/>
          </p:nvSpPr>
          <p:spPr>
            <a:xfrm>
              <a:off x="0" y="5434053"/>
              <a:ext cx="1705442" cy="49093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SUPPLY</a:t>
              </a:r>
            </a:p>
          </p:txBody>
        </p:sp>
        <p:sp>
          <p:nvSpPr>
            <p:cNvPr id="33" name="Rectangle 32"/>
            <p:cNvSpPr/>
            <p:nvPr/>
          </p:nvSpPr>
          <p:spPr>
            <a:xfrm>
              <a:off x="1906591" y="5423323"/>
              <a:ext cx="3447288" cy="60219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Strengthen PSM</a:t>
              </a:r>
            </a:p>
          </p:txBody>
        </p:sp>
        <p:sp>
          <p:nvSpPr>
            <p:cNvPr id="45" name="Rectangle 44"/>
            <p:cNvSpPr/>
            <p:nvPr/>
          </p:nvSpPr>
          <p:spPr>
            <a:xfrm>
              <a:off x="1889047" y="6125455"/>
              <a:ext cx="3464831" cy="63643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rPr>
                <a:t>Strengthen forecasting</a:t>
              </a:r>
            </a:p>
          </p:txBody>
        </p:sp>
      </p:grpSp>
      <p:grpSp>
        <p:nvGrpSpPr>
          <p:cNvPr id="3" name="Group 2"/>
          <p:cNvGrpSpPr/>
          <p:nvPr/>
        </p:nvGrpSpPr>
        <p:grpSpPr>
          <a:xfrm>
            <a:off x="-36790" y="39756"/>
            <a:ext cx="9089636" cy="2255852"/>
            <a:chOff x="-36790" y="39756"/>
            <a:chExt cx="9089636" cy="2255852"/>
          </a:xfrm>
        </p:grpSpPr>
        <p:sp>
          <p:nvSpPr>
            <p:cNvPr id="34" name="Rectangle 33"/>
            <p:cNvSpPr/>
            <p:nvPr/>
          </p:nvSpPr>
          <p:spPr>
            <a:xfrm>
              <a:off x="-36790" y="69081"/>
              <a:ext cx="1742233" cy="63738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rPr>
                <a:t>PRICE</a:t>
              </a:r>
            </a:p>
          </p:txBody>
        </p:sp>
        <p:sp>
          <p:nvSpPr>
            <p:cNvPr id="22" name="Rectangle 21"/>
            <p:cNvSpPr/>
            <p:nvPr/>
          </p:nvSpPr>
          <p:spPr>
            <a:xfrm>
              <a:off x="1843296" y="39906"/>
              <a:ext cx="3473791" cy="66655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alibri" charset="0"/>
                  <a:ea typeface="Calibri" charset="0"/>
                  <a:cs typeface="Calibri" charset="0"/>
                </a:rPr>
                <a:t>Use GLOBAL MARKETS</a:t>
              </a:r>
            </a:p>
            <a:p>
              <a:pPr algn="ctr"/>
              <a:r>
                <a:rPr lang="en-GB" sz="1600" b="1" dirty="0">
                  <a:solidFill>
                    <a:schemeClr val="tx1"/>
                  </a:solidFill>
                  <a:latin typeface="Calibri" charset="0"/>
                  <a:ea typeface="Calibri" charset="0"/>
                  <a:cs typeface="Calibri" charset="0"/>
                </a:rPr>
                <a:t>vs. national bids</a:t>
              </a:r>
            </a:p>
          </p:txBody>
        </p:sp>
        <p:sp>
          <p:nvSpPr>
            <p:cNvPr id="23" name="Rectangle 22"/>
            <p:cNvSpPr/>
            <p:nvPr/>
          </p:nvSpPr>
          <p:spPr>
            <a:xfrm>
              <a:off x="1830045" y="776157"/>
              <a:ext cx="3487042" cy="81482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Transparent bids, process</a:t>
              </a:r>
            </a:p>
            <a:p>
              <a:pPr algn="ctr"/>
              <a:r>
                <a:rPr lang="en-GB" sz="2000" b="1" dirty="0">
                  <a:solidFill>
                    <a:schemeClr val="tx1"/>
                  </a:solidFill>
                  <a:latin typeface="Calibri" charset="0"/>
                  <a:ea typeface="Calibri" charset="0"/>
                  <a:cs typeface="Calibri" charset="0"/>
                </a:rPr>
                <a:t>Waiver from VAT</a:t>
              </a:r>
            </a:p>
          </p:txBody>
        </p:sp>
        <p:sp>
          <p:nvSpPr>
            <p:cNvPr id="24" name="Rectangle 23"/>
            <p:cNvSpPr/>
            <p:nvPr/>
          </p:nvSpPr>
          <p:spPr>
            <a:xfrm>
              <a:off x="5454940" y="1610926"/>
              <a:ext cx="3597906" cy="684682"/>
            </a:xfrm>
            <a:prstGeom prst="rect">
              <a:avLst/>
            </a:prstGeom>
            <a:solidFill>
              <a:schemeClr val="accent4">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Calibri" charset="0"/>
                  <a:ea typeface="Calibri" charset="0"/>
                  <a:cs typeface="Calibri" charset="0"/>
                  <a:sym typeface="Wingdings"/>
                </a:rPr>
                <a:t></a:t>
              </a:r>
              <a:r>
                <a:rPr lang="en-GB" b="1" dirty="0">
                  <a:solidFill>
                    <a:schemeClr val="tx1"/>
                  </a:solidFill>
                  <a:latin typeface="Calibri" charset="0"/>
                  <a:ea typeface="Calibri" charset="0"/>
                  <a:cs typeface="Calibri" charset="0"/>
                </a:rPr>
                <a:t>INCENTIVISE </a:t>
              </a:r>
            </a:p>
            <a:p>
              <a:pPr algn="ctr"/>
              <a:r>
                <a:rPr lang="en-GB" b="1" dirty="0">
                  <a:solidFill>
                    <a:schemeClr val="tx1"/>
                  </a:solidFill>
                  <a:latin typeface="Calibri" charset="0"/>
                  <a:ea typeface="Calibri" charset="0"/>
                  <a:cs typeface="Calibri" charset="0"/>
                </a:rPr>
                <a:t>policy changes</a:t>
              </a:r>
            </a:p>
          </p:txBody>
        </p:sp>
        <p:sp>
          <p:nvSpPr>
            <p:cNvPr id="25" name="Rectangle 24"/>
            <p:cNvSpPr/>
            <p:nvPr/>
          </p:nvSpPr>
          <p:spPr>
            <a:xfrm>
              <a:off x="5454940" y="793245"/>
              <a:ext cx="3597906" cy="728279"/>
            </a:xfrm>
            <a:prstGeom prst="rect">
              <a:avLst/>
            </a:prstGeom>
            <a:solidFill>
              <a:schemeClr val="accent4">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Calibri" charset="0"/>
                  <a:ea typeface="Calibri" charset="0"/>
                  <a:cs typeface="Calibri" charset="0"/>
                  <a:sym typeface="Wingdings"/>
                </a:rPr>
                <a:t>SUPPORT pooled procurement/negotiation</a:t>
              </a:r>
              <a:endParaRPr lang="en-GB" b="1" dirty="0">
                <a:solidFill>
                  <a:schemeClr val="tx1"/>
                </a:solidFill>
                <a:latin typeface="Calibri" charset="0"/>
                <a:ea typeface="Calibri" charset="0"/>
                <a:cs typeface="Calibri" charset="0"/>
              </a:endParaRPr>
            </a:p>
          </p:txBody>
        </p:sp>
        <p:sp>
          <p:nvSpPr>
            <p:cNvPr id="28" name="Rectangle 27"/>
            <p:cNvSpPr/>
            <p:nvPr/>
          </p:nvSpPr>
          <p:spPr>
            <a:xfrm>
              <a:off x="5454940" y="39756"/>
              <a:ext cx="3597906" cy="639768"/>
            </a:xfrm>
            <a:prstGeom prst="rect">
              <a:avLst/>
            </a:prstGeom>
            <a:solidFill>
              <a:schemeClr val="accent4">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Calibri" charset="0"/>
                  <a:ea typeface="Calibri" charset="0"/>
                  <a:cs typeface="Calibri" charset="0"/>
                  <a:sym typeface="Wingdings"/>
                </a:rPr>
                <a:t></a:t>
              </a:r>
              <a:r>
                <a:rPr lang="en-GB" b="1" dirty="0">
                  <a:solidFill>
                    <a:schemeClr val="tx1"/>
                  </a:solidFill>
                  <a:latin typeface="Calibri" charset="0"/>
                  <a:ea typeface="Calibri" charset="0"/>
                  <a:cs typeface="Calibri" charset="0"/>
                </a:rPr>
                <a:t>SUPPORT CS advocacy &amp; watchdog role &amp; benchmark pricing</a:t>
              </a:r>
            </a:p>
          </p:txBody>
        </p:sp>
      </p:grpSp>
      <p:grpSp>
        <p:nvGrpSpPr>
          <p:cNvPr id="5" name="Group 4"/>
          <p:cNvGrpSpPr/>
          <p:nvPr/>
        </p:nvGrpSpPr>
        <p:grpSpPr>
          <a:xfrm>
            <a:off x="-36790" y="3780406"/>
            <a:ext cx="9089636" cy="1478715"/>
            <a:chOff x="-36790" y="3780406"/>
            <a:chExt cx="9089636" cy="1478715"/>
          </a:xfrm>
        </p:grpSpPr>
        <p:sp>
          <p:nvSpPr>
            <p:cNvPr id="36" name="Rectangle 35"/>
            <p:cNvSpPr/>
            <p:nvPr/>
          </p:nvSpPr>
          <p:spPr>
            <a:xfrm>
              <a:off x="-36790" y="3780406"/>
              <a:ext cx="1742232" cy="635141"/>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alibri" charset="0"/>
                  <a:ea typeface="Calibri" charset="0"/>
                  <a:cs typeface="Calibri" charset="0"/>
                </a:rPr>
                <a:t>REGULATORY</a:t>
              </a:r>
            </a:p>
          </p:txBody>
        </p:sp>
        <p:sp>
          <p:nvSpPr>
            <p:cNvPr id="31" name="Rectangle 30"/>
            <p:cNvSpPr/>
            <p:nvPr/>
          </p:nvSpPr>
          <p:spPr>
            <a:xfrm>
              <a:off x="1889047" y="3790986"/>
              <a:ext cx="3464831" cy="624561"/>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Enrol in WHO Collaborative Registration Procedure</a:t>
              </a:r>
            </a:p>
          </p:txBody>
        </p:sp>
        <p:sp>
          <p:nvSpPr>
            <p:cNvPr id="46" name="Rectangle 45"/>
            <p:cNvSpPr/>
            <p:nvPr/>
          </p:nvSpPr>
          <p:spPr>
            <a:xfrm>
              <a:off x="1880086" y="4502622"/>
              <a:ext cx="3473791" cy="676191"/>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Reduce regulatory barriers</a:t>
              </a:r>
            </a:p>
          </p:txBody>
        </p:sp>
        <p:sp>
          <p:nvSpPr>
            <p:cNvPr id="27" name="Rectangle 26"/>
            <p:cNvSpPr/>
            <p:nvPr/>
          </p:nvSpPr>
          <p:spPr>
            <a:xfrm>
              <a:off x="5454940" y="3820162"/>
              <a:ext cx="3597906" cy="682460"/>
            </a:xfrm>
            <a:prstGeom prst="rect">
              <a:avLst/>
            </a:prstGeom>
            <a:solidFill>
              <a:schemeClr val="accent5">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sym typeface="Wingdings"/>
                </a:rPr>
                <a:t></a:t>
              </a:r>
              <a:r>
                <a:rPr lang="en-GB" sz="2400" b="1" dirty="0">
                  <a:solidFill>
                    <a:schemeClr val="tx1"/>
                  </a:solidFill>
                  <a:latin typeface="Calibri" charset="0"/>
                  <a:ea typeface="Calibri" charset="0"/>
                  <a:cs typeface="Calibri" charset="0"/>
                </a:rPr>
                <a:t>INCENTIVISE </a:t>
              </a:r>
            </a:p>
            <a:p>
              <a:pPr algn="ctr"/>
              <a:r>
                <a:rPr lang="en-GB" sz="2400" b="1" dirty="0">
                  <a:solidFill>
                    <a:schemeClr val="tx1"/>
                  </a:solidFill>
                  <a:latin typeface="Calibri" charset="0"/>
                  <a:ea typeface="Calibri" charset="0"/>
                  <a:cs typeface="Calibri" charset="0"/>
                </a:rPr>
                <a:t>policy changes</a:t>
              </a:r>
            </a:p>
          </p:txBody>
        </p:sp>
        <p:sp>
          <p:nvSpPr>
            <p:cNvPr id="64" name="Rectangle 63"/>
            <p:cNvSpPr/>
            <p:nvPr/>
          </p:nvSpPr>
          <p:spPr>
            <a:xfrm>
              <a:off x="5454940" y="4576661"/>
              <a:ext cx="3597906" cy="682460"/>
            </a:xfrm>
            <a:prstGeom prst="rect">
              <a:avLst/>
            </a:prstGeom>
            <a:solidFill>
              <a:schemeClr val="accent5">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sym typeface="Wingdings"/>
                </a:rPr>
                <a:t></a:t>
              </a:r>
              <a:r>
                <a:rPr lang="en-GB" sz="2400" b="1" dirty="0">
                  <a:solidFill>
                    <a:schemeClr val="tx1"/>
                  </a:solidFill>
                  <a:latin typeface="Calibri" charset="0"/>
                  <a:ea typeface="Calibri" charset="0"/>
                  <a:cs typeface="Calibri" charset="0"/>
                </a:rPr>
                <a:t>SUPPORT</a:t>
              </a:r>
            </a:p>
            <a:p>
              <a:pPr algn="ctr"/>
              <a:r>
                <a:rPr lang="en-GB" sz="2400" b="1" dirty="0">
                  <a:solidFill>
                    <a:schemeClr val="tx1"/>
                  </a:solidFill>
                  <a:latin typeface="Calibri" charset="0"/>
                  <a:ea typeface="Calibri" charset="0"/>
                  <a:cs typeface="Calibri" charset="0"/>
                </a:rPr>
                <a:t>WHO CRP</a:t>
              </a:r>
            </a:p>
          </p:txBody>
        </p:sp>
      </p:grpSp>
      <p:grpSp>
        <p:nvGrpSpPr>
          <p:cNvPr id="4" name="Group 3"/>
          <p:cNvGrpSpPr/>
          <p:nvPr/>
        </p:nvGrpSpPr>
        <p:grpSpPr>
          <a:xfrm>
            <a:off x="-1" y="2288336"/>
            <a:ext cx="9052847" cy="1417284"/>
            <a:chOff x="-1" y="2288336"/>
            <a:chExt cx="9052847" cy="1417284"/>
          </a:xfrm>
        </p:grpSpPr>
        <p:sp>
          <p:nvSpPr>
            <p:cNvPr id="35" name="Rectangle 34"/>
            <p:cNvSpPr/>
            <p:nvPr/>
          </p:nvSpPr>
          <p:spPr>
            <a:xfrm>
              <a:off x="-1" y="2318713"/>
              <a:ext cx="1705443" cy="66130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rPr>
                <a:t>QUALITY</a:t>
              </a:r>
            </a:p>
          </p:txBody>
        </p:sp>
        <p:sp>
          <p:nvSpPr>
            <p:cNvPr id="30" name="Rectangle 29"/>
            <p:cNvSpPr/>
            <p:nvPr/>
          </p:nvSpPr>
          <p:spPr>
            <a:xfrm>
              <a:off x="1933095" y="2288336"/>
              <a:ext cx="3328017" cy="78475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alibri" charset="0"/>
                  <a:ea typeface="Calibri" charset="0"/>
                  <a:cs typeface="Calibri" charset="0"/>
                </a:rPr>
                <a:t>Require </a:t>
              </a:r>
            </a:p>
            <a:p>
              <a:pPr algn="ctr"/>
              <a:r>
                <a:rPr lang="en-GB" sz="2400" b="1" dirty="0">
                  <a:solidFill>
                    <a:schemeClr val="tx1"/>
                  </a:solidFill>
                  <a:latin typeface="Calibri" charset="0"/>
                  <a:ea typeface="Calibri" charset="0"/>
                  <a:cs typeface="Calibri" charset="0"/>
                </a:rPr>
                <a:t>WHO PQ/SDRA</a:t>
              </a:r>
            </a:p>
          </p:txBody>
        </p:sp>
        <p:sp>
          <p:nvSpPr>
            <p:cNvPr id="26" name="Rectangle 25"/>
            <p:cNvSpPr/>
            <p:nvPr/>
          </p:nvSpPr>
          <p:spPr>
            <a:xfrm>
              <a:off x="5454940" y="2383343"/>
              <a:ext cx="3597906" cy="691682"/>
            </a:xfrm>
            <a:prstGeom prst="rect">
              <a:avLst/>
            </a:prstGeom>
            <a:solidFill>
              <a:schemeClr val="accent6">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sym typeface="Wingdings"/>
                </a:rPr>
                <a:t>INCENTIVISE </a:t>
              </a:r>
            </a:p>
            <a:p>
              <a:pPr algn="ctr"/>
              <a:r>
                <a:rPr lang="en-GB" sz="2000" b="1" dirty="0">
                  <a:solidFill>
                    <a:schemeClr val="tx1"/>
                  </a:solidFill>
                  <a:latin typeface="Calibri" charset="0"/>
                  <a:ea typeface="Calibri" charset="0"/>
                  <a:cs typeface="Calibri" charset="0"/>
                  <a:sym typeface="Wingdings"/>
                </a:rPr>
                <a:t>companies to submit WHO PQ</a:t>
              </a:r>
            </a:p>
          </p:txBody>
        </p:sp>
        <p:sp>
          <p:nvSpPr>
            <p:cNvPr id="65" name="Rectangle 64"/>
            <p:cNvSpPr/>
            <p:nvPr/>
          </p:nvSpPr>
          <p:spPr>
            <a:xfrm>
              <a:off x="5441348" y="3163834"/>
              <a:ext cx="3597906" cy="541786"/>
            </a:xfrm>
            <a:prstGeom prst="rect">
              <a:avLst/>
            </a:prstGeom>
            <a:solidFill>
              <a:schemeClr val="accent6">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charset="0"/>
                  <a:ea typeface="Calibri" charset="0"/>
                  <a:cs typeface="Calibri" charset="0"/>
                  <a:sym typeface="Wingdings"/>
                </a:rPr>
                <a:t>&lt;--SUPPORT  WHO PQ</a:t>
              </a:r>
            </a:p>
          </p:txBody>
        </p:sp>
      </p:grpSp>
      <p:sp>
        <p:nvSpPr>
          <p:cNvPr id="66" name="Oval Callout 65"/>
          <p:cNvSpPr/>
          <p:nvPr/>
        </p:nvSpPr>
        <p:spPr>
          <a:xfrm>
            <a:off x="7002382" y="5374259"/>
            <a:ext cx="2240092" cy="1222827"/>
          </a:xfrm>
          <a:prstGeom prst="wedgeEllipseCallout">
            <a:avLst>
              <a:gd name="adj1" fmla="val 52250"/>
              <a:gd name="adj2" fmla="val 10953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Calibri" charset="0"/>
                <a:ea typeface="Calibri" charset="0"/>
                <a:cs typeface="Calibri" charset="0"/>
              </a:rPr>
              <a:t>What donors need to do</a:t>
            </a:r>
          </a:p>
        </p:txBody>
      </p:sp>
      <p:sp>
        <p:nvSpPr>
          <p:cNvPr id="68" name="Oval Callout 67"/>
          <p:cNvSpPr/>
          <p:nvPr/>
        </p:nvSpPr>
        <p:spPr>
          <a:xfrm>
            <a:off x="5441348" y="5804560"/>
            <a:ext cx="1920198" cy="1010108"/>
          </a:xfrm>
          <a:prstGeom prst="wedgeEllipseCallout">
            <a:avLst>
              <a:gd name="adj1" fmla="val 57469"/>
              <a:gd name="adj2" fmla="val 1065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Calibri" charset="0"/>
                <a:ea typeface="Calibri" charset="0"/>
                <a:cs typeface="Calibri" charset="0"/>
              </a:rPr>
              <a:t>UNITAID, </a:t>
            </a:r>
          </a:p>
          <a:p>
            <a:pPr algn="ctr"/>
            <a:r>
              <a:rPr lang="en-GB" b="1" dirty="0">
                <a:solidFill>
                  <a:schemeClr val="bg1"/>
                </a:solidFill>
                <a:latin typeface="Calibri" charset="0"/>
                <a:ea typeface="Calibri" charset="0"/>
                <a:cs typeface="Calibri" charset="0"/>
              </a:rPr>
              <a:t>BMGF, etc.</a:t>
            </a:r>
          </a:p>
        </p:txBody>
      </p:sp>
    </p:spTree>
    <p:extLst>
      <p:ext uri="{BB962C8B-B14F-4D97-AF65-F5344CB8AC3E}">
        <p14:creationId xmlns:p14="http://schemas.microsoft.com/office/powerpoint/2010/main" val="49550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FF0000"/>
                </a:solidFill>
              </a:rPr>
              <a:t>What the Global Fund should do</a:t>
            </a:r>
          </a:p>
        </p:txBody>
      </p:sp>
      <p:sp>
        <p:nvSpPr>
          <p:cNvPr id="11" name="Content Placeholder 10"/>
          <p:cNvSpPr>
            <a:spLocks noGrp="1"/>
          </p:cNvSpPr>
          <p:nvPr>
            <p:ph idx="1"/>
          </p:nvPr>
        </p:nvSpPr>
        <p:spPr>
          <a:xfrm>
            <a:off x="3699803" y="1690689"/>
            <a:ext cx="5345723" cy="4802876"/>
          </a:xfrm>
        </p:spPr>
        <p:txBody>
          <a:bodyPr>
            <a:noAutofit/>
          </a:bodyPr>
          <a:lstStyle/>
          <a:p>
            <a:pPr>
              <a:lnSpc>
                <a:spcPct val="75000"/>
              </a:lnSpc>
            </a:pPr>
            <a:r>
              <a:rPr lang="en-GB" sz="2400" dirty="0">
                <a:latin typeface="Calibri" charset="0"/>
                <a:ea typeface="Calibri" charset="0"/>
                <a:cs typeface="Calibri" charset="0"/>
              </a:rPr>
              <a:t>Transition readiness assessments, </a:t>
            </a:r>
            <a:r>
              <a:rPr lang="en-GB" sz="2400" b="1" dirty="0">
                <a:latin typeface="Calibri" charset="0"/>
                <a:ea typeface="Calibri" charset="0"/>
                <a:cs typeface="Calibri" charset="0"/>
              </a:rPr>
              <a:t>ALSO for co-financing</a:t>
            </a:r>
          </a:p>
          <a:p>
            <a:pPr>
              <a:lnSpc>
                <a:spcPct val="75000"/>
              </a:lnSpc>
            </a:pPr>
            <a:r>
              <a:rPr lang="en-GB" sz="2400" dirty="0">
                <a:latin typeface="Calibri" charset="0"/>
                <a:ea typeface="Calibri" charset="0"/>
                <a:cs typeface="Calibri" charset="0"/>
              </a:rPr>
              <a:t>Act on the readiness assessments</a:t>
            </a:r>
          </a:p>
          <a:p>
            <a:pPr>
              <a:lnSpc>
                <a:spcPct val="75000"/>
              </a:lnSpc>
            </a:pPr>
            <a:endParaRPr lang="en-GB" sz="2400" dirty="0">
              <a:latin typeface="Calibri" charset="0"/>
              <a:ea typeface="Calibri" charset="0"/>
              <a:cs typeface="Calibri" charset="0"/>
            </a:endParaRPr>
          </a:p>
          <a:p>
            <a:pPr>
              <a:lnSpc>
                <a:spcPct val="75000"/>
              </a:lnSpc>
            </a:pPr>
            <a:r>
              <a:rPr lang="en-GB" sz="2400" dirty="0">
                <a:latin typeface="Calibri" charset="0"/>
                <a:ea typeface="Calibri" charset="0"/>
                <a:cs typeface="Calibri" charset="0"/>
              </a:rPr>
              <a:t>Co-financing agreements</a:t>
            </a:r>
          </a:p>
          <a:p>
            <a:pPr>
              <a:lnSpc>
                <a:spcPct val="75000"/>
              </a:lnSpc>
            </a:pPr>
            <a:r>
              <a:rPr lang="en-GB" sz="2400" dirty="0">
                <a:latin typeface="Calibri" charset="0"/>
                <a:ea typeface="Calibri" charset="0"/>
                <a:cs typeface="Calibri" charset="0"/>
              </a:rPr>
              <a:t>Readiness assessments</a:t>
            </a:r>
          </a:p>
          <a:p>
            <a:pPr>
              <a:lnSpc>
                <a:spcPct val="75000"/>
              </a:lnSpc>
            </a:pPr>
            <a:endParaRPr lang="en-GB" sz="2400" dirty="0">
              <a:latin typeface="Calibri" charset="0"/>
              <a:ea typeface="Calibri" charset="0"/>
              <a:cs typeface="Calibri" charset="0"/>
            </a:endParaRPr>
          </a:p>
          <a:p>
            <a:pPr>
              <a:lnSpc>
                <a:spcPct val="75000"/>
              </a:lnSpc>
            </a:pPr>
            <a:r>
              <a:rPr lang="en-GB" sz="2400" dirty="0">
                <a:latin typeface="Calibri" charset="0"/>
                <a:ea typeface="Calibri" charset="0"/>
                <a:cs typeface="Calibri" charset="0"/>
              </a:rPr>
              <a:t>Exempt drugs/diagnostics from co-financing</a:t>
            </a:r>
          </a:p>
          <a:p>
            <a:pPr>
              <a:lnSpc>
                <a:spcPct val="75000"/>
              </a:lnSpc>
            </a:pPr>
            <a:r>
              <a:rPr lang="en-GB" sz="2400" dirty="0">
                <a:latin typeface="Calibri" charset="0"/>
                <a:ea typeface="Calibri" charset="0"/>
                <a:cs typeface="Calibri" charset="0"/>
              </a:rPr>
              <a:t>Prevent </a:t>
            </a:r>
            <a:r>
              <a:rPr lang="en-GB" sz="2400" dirty="0" err="1">
                <a:latin typeface="Calibri" charset="0"/>
                <a:ea typeface="Calibri" charset="0"/>
                <a:cs typeface="Calibri" charset="0"/>
              </a:rPr>
              <a:t>stockouts</a:t>
            </a:r>
            <a:r>
              <a:rPr lang="en-GB" sz="2400" dirty="0">
                <a:latin typeface="Calibri" charset="0"/>
                <a:ea typeface="Calibri" charset="0"/>
                <a:cs typeface="Calibri" charset="0"/>
              </a:rPr>
              <a:t> &amp; other problems</a:t>
            </a:r>
          </a:p>
          <a:p>
            <a:pPr>
              <a:lnSpc>
                <a:spcPct val="75000"/>
              </a:lnSpc>
            </a:pPr>
            <a:endParaRPr lang="en-GB" sz="2400" dirty="0">
              <a:latin typeface="Calibri" charset="0"/>
              <a:ea typeface="Calibri" charset="0"/>
              <a:cs typeface="Calibri" charset="0"/>
            </a:endParaRPr>
          </a:p>
          <a:p>
            <a:pPr>
              <a:lnSpc>
                <a:spcPct val="75000"/>
              </a:lnSpc>
            </a:pPr>
            <a:r>
              <a:rPr lang="en-GB" sz="2400" dirty="0">
                <a:latin typeface="Calibri" charset="0"/>
                <a:ea typeface="Calibri" charset="0"/>
                <a:cs typeface="Calibri" charset="0"/>
              </a:rPr>
              <a:t>Report on instances of problems</a:t>
            </a:r>
          </a:p>
          <a:p>
            <a:pPr>
              <a:lnSpc>
                <a:spcPct val="75000"/>
              </a:lnSpc>
            </a:pPr>
            <a:endParaRPr lang="en-GB" sz="2400" dirty="0">
              <a:latin typeface="Calibri" charset="0"/>
              <a:ea typeface="Calibri" charset="0"/>
              <a:cs typeface="Calibri" charset="0"/>
            </a:endParaRPr>
          </a:p>
          <a:p>
            <a:pPr>
              <a:lnSpc>
                <a:spcPct val="75000"/>
              </a:lnSpc>
            </a:pPr>
            <a:endParaRPr lang="en-GB" sz="2400" dirty="0">
              <a:latin typeface="Calibri" charset="0"/>
              <a:ea typeface="Calibri" charset="0"/>
              <a:cs typeface="Calibri" charset="0"/>
            </a:endParaRPr>
          </a:p>
        </p:txBody>
      </p:sp>
      <p:sp>
        <p:nvSpPr>
          <p:cNvPr id="7" name="Slide Number Placeholder 6"/>
          <p:cNvSpPr>
            <a:spLocks noGrp="1"/>
          </p:cNvSpPr>
          <p:nvPr>
            <p:ph type="sldNum" sz="quarter" idx="12"/>
          </p:nvPr>
        </p:nvSpPr>
        <p:spPr/>
        <p:txBody>
          <a:bodyPr/>
          <a:lstStyle/>
          <a:p>
            <a:fld id="{32C06E81-A944-274A-846E-05FC98FE5E84}" type="slidenum">
              <a:rPr lang="en-US" smtClean="0"/>
              <a:pPr/>
              <a:t>8</a:t>
            </a:fld>
            <a:endParaRPr lang="en-US"/>
          </a:p>
        </p:txBody>
      </p:sp>
      <p:sp>
        <p:nvSpPr>
          <p:cNvPr id="12" name="Rectangle 11"/>
          <p:cNvSpPr/>
          <p:nvPr/>
        </p:nvSpPr>
        <p:spPr>
          <a:xfrm>
            <a:off x="197624" y="1690689"/>
            <a:ext cx="3353870" cy="666557"/>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Risk assessments</a:t>
            </a:r>
          </a:p>
        </p:txBody>
      </p:sp>
      <p:sp>
        <p:nvSpPr>
          <p:cNvPr id="13" name="Rectangle 12"/>
          <p:cNvSpPr/>
          <p:nvPr/>
        </p:nvSpPr>
        <p:spPr>
          <a:xfrm>
            <a:off x="197624" y="3239031"/>
            <a:ext cx="3353870" cy="666557"/>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Provide transparency</a:t>
            </a:r>
          </a:p>
        </p:txBody>
      </p:sp>
      <p:sp>
        <p:nvSpPr>
          <p:cNvPr id="14" name="Rectangle 13"/>
          <p:cNvSpPr/>
          <p:nvPr/>
        </p:nvSpPr>
        <p:spPr>
          <a:xfrm>
            <a:off x="197624" y="4454094"/>
            <a:ext cx="3353870" cy="66655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Safety net</a:t>
            </a:r>
          </a:p>
        </p:txBody>
      </p:sp>
      <p:sp>
        <p:nvSpPr>
          <p:cNvPr id="15" name="Rectangle 14"/>
          <p:cNvSpPr/>
          <p:nvPr/>
        </p:nvSpPr>
        <p:spPr>
          <a:xfrm>
            <a:off x="197624" y="5689794"/>
            <a:ext cx="3353870" cy="666557"/>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alibri" charset="0"/>
                <a:ea typeface="Calibri" charset="0"/>
                <a:cs typeface="Calibri" charset="0"/>
              </a:rPr>
              <a:t>Monitor &amp; report</a:t>
            </a:r>
          </a:p>
        </p:txBody>
      </p:sp>
    </p:spTree>
    <p:extLst>
      <p:ext uri="{BB962C8B-B14F-4D97-AF65-F5344CB8AC3E}">
        <p14:creationId xmlns:p14="http://schemas.microsoft.com/office/powerpoint/2010/main" val="87043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188" y="1956339"/>
            <a:ext cx="5820715" cy="1291970"/>
            <a:chOff x="-385718" y="-48766"/>
            <a:chExt cx="7760954" cy="1722626"/>
          </a:xfrm>
        </p:grpSpPr>
        <p:sp>
          <p:nvSpPr>
            <p:cNvPr id="5" name="Rectangle 4"/>
            <p:cNvSpPr/>
            <p:nvPr/>
          </p:nvSpPr>
          <p:spPr>
            <a:xfrm>
              <a:off x="-385718" y="-14838"/>
              <a:ext cx="1219200" cy="57191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PRICE</a:t>
              </a:r>
            </a:p>
          </p:txBody>
        </p:sp>
        <p:sp>
          <p:nvSpPr>
            <p:cNvPr id="6" name="Rectangle 5"/>
            <p:cNvSpPr/>
            <p:nvPr/>
          </p:nvSpPr>
          <p:spPr>
            <a:xfrm>
              <a:off x="979210" y="-44272"/>
              <a:ext cx="2641600" cy="666557"/>
            </a:xfrm>
            <a:prstGeom prst="rect">
              <a:avLst/>
            </a:prstGeom>
            <a:solidFill>
              <a:schemeClr val="accent4">
                <a:lumMod val="40000"/>
                <a:lumOff val="6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Use GLOBAL MARKETS</a:t>
              </a:r>
            </a:p>
            <a:p>
              <a:pPr algn="ctr"/>
              <a:r>
                <a:rPr lang="en-GB" sz="1200" b="1" dirty="0">
                  <a:solidFill>
                    <a:schemeClr val="tx1"/>
                  </a:solidFill>
                  <a:latin typeface="Calibri" charset="0"/>
                  <a:ea typeface="Calibri" charset="0"/>
                  <a:cs typeface="Calibri" charset="0"/>
                </a:rPr>
                <a:t>vs. national bids</a:t>
              </a:r>
            </a:p>
          </p:txBody>
        </p:sp>
        <p:sp>
          <p:nvSpPr>
            <p:cNvPr id="7" name="Rectangle 6"/>
            <p:cNvSpPr/>
            <p:nvPr/>
          </p:nvSpPr>
          <p:spPr>
            <a:xfrm>
              <a:off x="979209" y="764090"/>
              <a:ext cx="2641602" cy="814828"/>
            </a:xfrm>
            <a:prstGeom prst="rect">
              <a:avLst/>
            </a:prstGeom>
            <a:solidFill>
              <a:schemeClr val="accent4">
                <a:lumMod val="40000"/>
                <a:lumOff val="6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Transparent bids, process</a:t>
              </a:r>
            </a:p>
            <a:p>
              <a:pPr algn="ctr"/>
              <a:r>
                <a:rPr lang="en-GB" sz="1200" b="1" dirty="0">
                  <a:solidFill>
                    <a:schemeClr val="tx1"/>
                  </a:solidFill>
                  <a:latin typeface="Calibri" charset="0"/>
                  <a:ea typeface="Calibri" charset="0"/>
                  <a:cs typeface="Calibri" charset="0"/>
                </a:rPr>
                <a:t>Waiver from VAT</a:t>
              </a:r>
            </a:p>
          </p:txBody>
        </p:sp>
        <p:sp>
          <p:nvSpPr>
            <p:cNvPr id="8" name="Rectangle 7"/>
            <p:cNvSpPr/>
            <p:nvPr/>
          </p:nvSpPr>
          <p:spPr>
            <a:xfrm>
              <a:off x="3777329" y="1276576"/>
              <a:ext cx="3597907" cy="397284"/>
            </a:xfrm>
            <a:prstGeom prst="rect">
              <a:avLst/>
            </a:prstGeom>
            <a:solidFill>
              <a:schemeClr val="accent4">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Calibri" charset="0"/>
                  <a:ea typeface="Calibri" charset="0"/>
                  <a:cs typeface="Calibri" charset="0"/>
                  <a:sym typeface="Wingdings"/>
                </a:rPr>
                <a:t></a:t>
              </a:r>
              <a:r>
                <a:rPr lang="en-GB" sz="1200" dirty="0">
                  <a:solidFill>
                    <a:schemeClr val="tx1"/>
                  </a:solidFill>
                  <a:latin typeface="Calibri" charset="0"/>
                  <a:ea typeface="Calibri" charset="0"/>
                  <a:cs typeface="Calibri" charset="0"/>
                </a:rPr>
                <a:t>INCENTIVISE policy changes</a:t>
              </a:r>
            </a:p>
          </p:txBody>
        </p:sp>
        <p:sp>
          <p:nvSpPr>
            <p:cNvPr id="9" name="Rectangle 8"/>
            <p:cNvSpPr/>
            <p:nvPr/>
          </p:nvSpPr>
          <p:spPr>
            <a:xfrm>
              <a:off x="3777329" y="663648"/>
              <a:ext cx="3597907" cy="545225"/>
            </a:xfrm>
            <a:prstGeom prst="rect">
              <a:avLst/>
            </a:prstGeom>
            <a:solidFill>
              <a:schemeClr val="accent4">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Calibri" charset="0"/>
                  <a:ea typeface="Calibri" charset="0"/>
                  <a:cs typeface="Calibri" charset="0"/>
                  <a:sym typeface="Wingdings"/>
                </a:rPr>
                <a:t>SUPPORT pooled procurement/negotiation</a:t>
              </a:r>
              <a:endParaRPr lang="en-GB" sz="1200" dirty="0">
                <a:solidFill>
                  <a:schemeClr val="tx1"/>
                </a:solidFill>
                <a:latin typeface="Calibri" charset="0"/>
                <a:ea typeface="Calibri" charset="0"/>
                <a:cs typeface="Calibri" charset="0"/>
              </a:endParaRPr>
            </a:p>
          </p:txBody>
        </p:sp>
        <p:sp>
          <p:nvSpPr>
            <p:cNvPr id="10" name="Rectangle 9"/>
            <p:cNvSpPr/>
            <p:nvPr/>
          </p:nvSpPr>
          <p:spPr>
            <a:xfrm>
              <a:off x="3777329" y="-48766"/>
              <a:ext cx="3597907" cy="639768"/>
            </a:xfrm>
            <a:prstGeom prst="rect">
              <a:avLst/>
            </a:prstGeom>
            <a:solidFill>
              <a:schemeClr val="accent4">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Calibri" charset="0"/>
                  <a:ea typeface="Calibri" charset="0"/>
                  <a:cs typeface="Calibri" charset="0"/>
                  <a:sym typeface="Wingdings"/>
                </a:rPr>
                <a:t></a:t>
              </a:r>
              <a:r>
                <a:rPr lang="en-GB" sz="1200" dirty="0">
                  <a:solidFill>
                    <a:schemeClr val="tx1"/>
                  </a:solidFill>
                  <a:latin typeface="Calibri" charset="0"/>
                  <a:ea typeface="Calibri" charset="0"/>
                  <a:cs typeface="Calibri" charset="0"/>
                </a:rPr>
                <a:t>SUPPORT Civil Society advocacy &amp; watchdog role &amp; benchmark pricing</a:t>
              </a:r>
            </a:p>
          </p:txBody>
        </p:sp>
      </p:grpSp>
      <p:grpSp>
        <p:nvGrpSpPr>
          <p:cNvPr id="11" name="Group 10"/>
          <p:cNvGrpSpPr/>
          <p:nvPr/>
        </p:nvGrpSpPr>
        <p:grpSpPr>
          <a:xfrm>
            <a:off x="189704" y="3274172"/>
            <a:ext cx="5824098" cy="778096"/>
            <a:chOff x="1579" y="2522128"/>
            <a:chExt cx="7708430" cy="1037463"/>
          </a:xfrm>
        </p:grpSpPr>
        <p:sp>
          <p:nvSpPr>
            <p:cNvPr id="12" name="Rectangle 11"/>
            <p:cNvSpPr/>
            <p:nvPr/>
          </p:nvSpPr>
          <p:spPr>
            <a:xfrm>
              <a:off x="1579" y="2524768"/>
              <a:ext cx="1219201" cy="55922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QUALITY</a:t>
              </a:r>
            </a:p>
          </p:txBody>
        </p:sp>
        <p:sp>
          <p:nvSpPr>
            <p:cNvPr id="13" name="Rectangle 12"/>
            <p:cNvSpPr/>
            <p:nvPr/>
          </p:nvSpPr>
          <p:spPr>
            <a:xfrm>
              <a:off x="1382598" y="2522128"/>
              <a:ext cx="2585108" cy="991411"/>
            </a:xfrm>
            <a:prstGeom prst="rect">
              <a:avLst/>
            </a:prstGeom>
            <a:solidFill>
              <a:schemeClr val="accent6">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Require WHO </a:t>
              </a:r>
            </a:p>
            <a:p>
              <a:pPr algn="ctr"/>
              <a:r>
                <a:rPr lang="en-GB" sz="1200" b="1" dirty="0">
                  <a:solidFill>
                    <a:schemeClr val="tx1"/>
                  </a:solidFill>
                  <a:latin typeface="Calibri" charset="0"/>
                  <a:ea typeface="Calibri" charset="0"/>
                  <a:cs typeface="Calibri" charset="0"/>
                </a:rPr>
                <a:t>Pre-Qualification (PQ)/</a:t>
              </a:r>
            </a:p>
            <a:p>
              <a:pPr algn="ctr"/>
              <a:r>
                <a:rPr lang="en-GB" sz="1200" b="1" dirty="0">
                  <a:solidFill>
                    <a:schemeClr val="tx1"/>
                  </a:solidFill>
                  <a:latin typeface="Calibri" charset="0"/>
                  <a:ea typeface="Calibri" charset="0"/>
                  <a:cs typeface="Calibri" charset="0"/>
                </a:rPr>
                <a:t>Stringent Drug Regulatory Authority (SDRA) </a:t>
              </a:r>
            </a:p>
          </p:txBody>
        </p:sp>
        <p:sp>
          <p:nvSpPr>
            <p:cNvPr id="14" name="Rectangle 13"/>
            <p:cNvSpPr/>
            <p:nvPr/>
          </p:nvSpPr>
          <p:spPr>
            <a:xfrm>
              <a:off x="4121478" y="2568473"/>
              <a:ext cx="3569344" cy="555160"/>
            </a:xfrm>
            <a:prstGeom prst="rect">
              <a:avLst/>
            </a:prstGeom>
            <a:solidFill>
              <a:schemeClr val="accent6">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Calibri" charset="0"/>
                  <a:ea typeface="Calibri" charset="0"/>
                  <a:cs typeface="Calibri" charset="0"/>
                  <a:sym typeface="Wingdings"/>
                </a:rPr>
                <a:t>INCENTIVISE </a:t>
              </a:r>
            </a:p>
            <a:p>
              <a:pPr algn="ctr"/>
              <a:r>
                <a:rPr lang="en-GB" sz="1200" dirty="0">
                  <a:solidFill>
                    <a:schemeClr val="tx1"/>
                  </a:solidFill>
                  <a:latin typeface="Calibri" charset="0"/>
                  <a:ea typeface="Calibri" charset="0"/>
                  <a:cs typeface="Calibri" charset="0"/>
                  <a:sym typeface="Wingdings"/>
                </a:rPr>
                <a:t>companies to submit WHO PQ</a:t>
              </a:r>
            </a:p>
          </p:txBody>
        </p:sp>
        <p:sp>
          <p:nvSpPr>
            <p:cNvPr id="15" name="Rectangle 14"/>
            <p:cNvSpPr/>
            <p:nvPr/>
          </p:nvSpPr>
          <p:spPr>
            <a:xfrm>
              <a:off x="4123733" y="3197883"/>
              <a:ext cx="3586276" cy="361708"/>
            </a:xfrm>
            <a:prstGeom prst="rect">
              <a:avLst/>
            </a:prstGeom>
            <a:solidFill>
              <a:schemeClr val="accent6">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Calibri" charset="0"/>
                  <a:ea typeface="Calibri" charset="0"/>
                  <a:cs typeface="Calibri" charset="0"/>
                  <a:sym typeface="Wingdings"/>
                </a:rPr>
                <a:t> SUPPORT  WHO PQ</a:t>
              </a:r>
            </a:p>
          </p:txBody>
        </p:sp>
      </p:grpSp>
      <p:grpSp>
        <p:nvGrpSpPr>
          <p:cNvPr id="16" name="Group 15"/>
          <p:cNvGrpSpPr/>
          <p:nvPr/>
        </p:nvGrpSpPr>
        <p:grpSpPr>
          <a:xfrm>
            <a:off x="82519" y="4114801"/>
            <a:ext cx="3133234" cy="1054403"/>
            <a:chOff x="-141270" y="4744029"/>
            <a:chExt cx="4177644" cy="1405871"/>
          </a:xfrm>
        </p:grpSpPr>
        <p:sp>
          <p:nvSpPr>
            <p:cNvPr id="17" name="Rectangle 16"/>
            <p:cNvSpPr/>
            <p:nvPr/>
          </p:nvSpPr>
          <p:spPr>
            <a:xfrm>
              <a:off x="1396454" y="4744029"/>
              <a:ext cx="2639920" cy="624563"/>
            </a:xfrm>
            <a:prstGeom prst="rect">
              <a:avLst/>
            </a:prstGeom>
            <a:solidFill>
              <a:schemeClr val="accent5">
                <a:lumMod val="40000"/>
                <a:lumOff val="6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Enrol in WHO Collaborative Registration Procedure</a:t>
              </a:r>
            </a:p>
          </p:txBody>
        </p:sp>
        <p:sp>
          <p:nvSpPr>
            <p:cNvPr id="18" name="Rectangle 17"/>
            <p:cNvSpPr/>
            <p:nvPr/>
          </p:nvSpPr>
          <p:spPr>
            <a:xfrm>
              <a:off x="1396260" y="5485587"/>
              <a:ext cx="2611163" cy="664313"/>
            </a:xfrm>
            <a:prstGeom prst="rect">
              <a:avLst/>
            </a:prstGeom>
            <a:solidFill>
              <a:schemeClr val="accent5">
                <a:lumMod val="40000"/>
                <a:lumOff val="6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Reduce regulatory barriers</a:t>
              </a:r>
            </a:p>
          </p:txBody>
        </p:sp>
        <p:sp>
          <p:nvSpPr>
            <p:cNvPr id="19" name="Rectangle 18"/>
            <p:cNvSpPr/>
            <p:nvPr/>
          </p:nvSpPr>
          <p:spPr>
            <a:xfrm>
              <a:off x="-141270" y="4744029"/>
              <a:ext cx="1394938" cy="45033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REGULATORY</a:t>
              </a:r>
            </a:p>
          </p:txBody>
        </p:sp>
      </p:grpSp>
      <p:grpSp>
        <p:nvGrpSpPr>
          <p:cNvPr id="21" name="Group 20"/>
          <p:cNvGrpSpPr/>
          <p:nvPr/>
        </p:nvGrpSpPr>
        <p:grpSpPr>
          <a:xfrm>
            <a:off x="293812" y="5256950"/>
            <a:ext cx="2905042" cy="591579"/>
            <a:chOff x="414846" y="5483757"/>
            <a:chExt cx="3917989" cy="788772"/>
          </a:xfrm>
        </p:grpSpPr>
        <p:sp>
          <p:nvSpPr>
            <p:cNvPr id="22" name="Rectangle 21"/>
            <p:cNvSpPr/>
            <p:nvPr/>
          </p:nvSpPr>
          <p:spPr>
            <a:xfrm>
              <a:off x="1688486" y="5483757"/>
              <a:ext cx="2644349" cy="788772"/>
            </a:xfrm>
            <a:prstGeom prst="rect">
              <a:avLst/>
            </a:prstGeom>
            <a:solidFill>
              <a:schemeClr val="accent2">
                <a:lumMod val="60000"/>
                <a:lumOff val="4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Strengthen Procurement and Supply Management (PSM) &amp; forecasting</a:t>
              </a:r>
            </a:p>
          </p:txBody>
        </p:sp>
        <p:sp>
          <p:nvSpPr>
            <p:cNvPr id="23" name="Rectangle 22"/>
            <p:cNvSpPr/>
            <p:nvPr/>
          </p:nvSpPr>
          <p:spPr>
            <a:xfrm>
              <a:off x="414846" y="5498497"/>
              <a:ext cx="1101404" cy="50164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Calibri" charset="0"/>
                  <a:ea typeface="Calibri" charset="0"/>
                  <a:cs typeface="Calibri" charset="0"/>
                </a:rPr>
                <a:t>SUPPLY</a:t>
              </a:r>
            </a:p>
          </p:txBody>
        </p:sp>
      </p:grpSp>
      <p:sp>
        <p:nvSpPr>
          <p:cNvPr id="37" name="TextBox 36"/>
          <p:cNvSpPr txBox="1"/>
          <p:nvPr/>
        </p:nvSpPr>
        <p:spPr>
          <a:xfrm>
            <a:off x="1230400" y="1515464"/>
            <a:ext cx="1968906" cy="307777"/>
          </a:xfrm>
          <a:prstGeom prst="rect">
            <a:avLst/>
          </a:prstGeom>
          <a:solidFill>
            <a:schemeClr val="accent1">
              <a:lumMod val="20000"/>
              <a:lumOff val="80000"/>
            </a:schemeClr>
          </a:solidFill>
          <a:ln w="28575">
            <a:solidFill>
              <a:srgbClr val="C00000"/>
            </a:solidFill>
          </a:ln>
        </p:spPr>
        <p:txBody>
          <a:bodyPr wrap="square" rtlCol="0">
            <a:spAutoFit/>
          </a:bodyPr>
          <a:lstStyle/>
          <a:p>
            <a:pPr algn="ctr"/>
            <a:r>
              <a:rPr lang="sv-SE" sz="1400" b="1" dirty="0">
                <a:solidFill>
                  <a:srgbClr val="C00000"/>
                </a:solidFill>
              </a:rPr>
              <a:t>GOVERNMENTS</a:t>
            </a:r>
            <a:endParaRPr lang="en-US" sz="1400" b="1" dirty="0">
              <a:solidFill>
                <a:srgbClr val="C00000"/>
              </a:solidFill>
            </a:endParaRPr>
          </a:p>
        </p:txBody>
      </p:sp>
      <p:sp>
        <p:nvSpPr>
          <p:cNvPr id="38" name="TextBox 37"/>
          <p:cNvSpPr txBox="1"/>
          <p:nvPr/>
        </p:nvSpPr>
        <p:spPr>
          <a:xfrm>
            <a:off x="3310090" y="1510463"/>
            <a:ext cx="2681614" cy="307777"/>
          </a:xfrm>
          <a:prstGeom prst="rect">
            <a:avLst/>
          </a:prstGeom>
          <a:solidFill>
            <a:schemeClr val="accent1">
              <a:lumMod val="20000"/>
              <a:lumOff val="80000"/>
            </a:schemeClr>
          </a:solidFill>
          <a:ln w="28575">
            <a:solidFill>
              <a:schemeClr val="tx1"/>
            </a:solidFill>
          </a:ln>
        </p:spPr>
        <p:txBody>
          <a:bodyPr wrap="square" rtlCol="0">
            <a:spAutoFit/>
          </a:bodyPr>
          <a:lstStyle/>
          <a:p>
            <a:pPr algn="ctr"/>
            <a:r>
              <a:rPr lang="sv-SE" sz="1400" b="1" dirty="0"/>
              <a:t>GLOBAL ACTORS/DONORS</a:t>
            </a:r>
            <a:endParaRPr lang="en-US" sz="1400" b="1" dirty="0"/>
          </a:p>
        </p:txBody>
      </p:sp>
      <p:grpSp>
        <p:nvGrpSpPr>
          <p:cNvPr id="39" name="Group 38"/>
          <p:cNvGrpSpPr/>
          <p:nvPr/>
        </p:nvGrpSpPr>
        <p:grpSpPr>
          <a:xfrm>
            <a:off x="3328328" y="4139985"/>
            <a:ext cx="2738502" cy="1011183"/>
            <a:chOff x="5318238" y="4064497"/>
            <a:chExt cx="3651336" cy="1348245"/>
          </a:xfrm>
        </p:grpSpPr>
        <p:sp>
          <p:nvSpPr>
            <p:cNvPr id="43" name="Rectangle 42"/>
            <p:cNvSpPr/>
            <p:nvPr/>
          </p:nvSpPr>
          <p:spPr>
            <a:xfrm>
              <a:off x="5318238" y="4064497"/>
              <a:ext cx="3622388" cy="558439"/>
            </a:xfrm>
            <a:prstGeom prst="rect">
              <a:avLst/>
            </a:prstGeom>
            <a:solidFill>
              <a:schemeClr val="accent5">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Calibri" charset="0"/>
                  <a:ea typeface="Calibri" charset="0"/>
                  <a:cs typeface="Calibri" charset="0"/>
                  <a:sym typeface="Wingdings"/>
                </a:rPr>
                <a:t></a:t>
              </a:r>
              <a:r>
                <a:rPr lang="en-GB" sz="1200" dirty="0">
                  <a:solidFill>
                    <a:schemeClr val="tx1"/>
                  </a:solidFill>
                  <a:latin typeface="Calibri" charset="0"/>
                  <a:ea typeface="Calibri" charset="0"/>
                  <a:cs typeface="Calibri" charset="0"/>
                </a:rPr>
                <a:t>INCENTIVISE policy changes</a:t>
              </a:r>
            </a:p>
          </p:txBody>
        </p:sp>
        <p:sp>
          <p:nvSpPr>
            <p:cNvPr id="44" name="Rectangle 43"/>
            <p:cNvSpPr/>
            <p:nvPr/>
          </p:nvSpPr>
          <p:spPr>
            <a:xfrm>
              <a:off x="5324763" y="4730282"/>
              <a:ext cx="3644811" cy="682460"/>
            </a:xfrm>
            <a:prstGeom prst="rect">
              <a:avLst/>
            </a:prstGeom>
            <a:solidFill>
              <a:schemeClr val="accent5">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Calibri" charset="0"/>
                  <a:ea typeface="Calibri" charset="0"/>
                  <a:cs typeface="Calibri" charset="0"/>
                  <a:sym typeface="Wingdings"/>
                </a:rPr>
                <a:t></a:t>
              </a:r>
              <a:r>
                <a:rPr lang="en-GB" sz="1200" dirty="0">
                  <a:solidFill>
                    <a:schemeClr val="tx1"/>
                  </a:solidFill>
                  <a:latin typeface="Calibri" charset="0"/>
                  <a:ea typeface="Calibri" charset="0"/>
                  <a:cs typeface="Calibri" charset="0"/>
                </a:rPr>
                <a:t>SUPPORT WHO Collaborative Registration Procedure (CRP)</a:t>
              </a:r>
            </a:p>
          </p:txBody>
        </p:sp>
      </p:grpSp>
      <p:sp>
        <p:nvSpPr>
          <p:cNvPr id="45" name="Rectangle 44"/>
          <p:cNvSpPr/>
          <p:nvPr/>
        </p:nvSpPr>
        <p:spPr>
          <a:xfrm>
            <a:off x="3302524" y="5231450"/>
            <a:ext cx="2716966" cy="350081"/>
          </a:xfrm>
          <a:prstGeom prst="rect">
            <a:avLst/>
          </a:prstGeom>
          <a:solidFill>
            <a:schemeClr val="accent2">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Calibri" charset="0"/>
                <a:ea typeface="Calibri" charset="0"/>
                <a:cs typeface="Calibri" charset="0"/>
              </a:rPr>
              <a:t>Support PSM strengthening</a:t>
            </a:r>
          </a:p>
        </p:txBody>
      </p:sp>
      <p:sp>
        <p:nvSpPr>
          <p:cNvPr id="46" name="Rectangle 45"/>
          <p:cNvSpPr/>
          <p:nvPr/>
        </p:nvSpPr>
        <p:spPr>
          <a:xfrm>
            <a:off x="6149470" y="1956340"/>
            <a:ext cx="2729165" cy="830997"/>
          </a:xfrm>
          <a:prstGeom prst="rect">
            <a:avLst/>
          </a:prstGeom>
          <a:solidFill>
            <a:schemeClr val="accent1">
              <a:lumMod val="20000"/>
              <a:lumOff val="80000"/>
            </a:schemeClr>
          </a:solidFill>
          <a:ln w="28575">
            <a:solidFill>
              <a:srgbClr val="0070C0"/>
            </a:solidFill>
          </a:ln>
        </p:spPr>
        <p:txBody>
          <a:bodyPr wrap="square" rtlCol="0">
            <a:spAutoFit/>
          </a:bodyPr>
          <a:lstStyle/>
          <a:p>
            <a:pPr algn="ctr"/>
            <a:r>
              <a:rPr lang="en-GB" sz="1200" b="1" dirty="0">
                <a:cs typeface="Arial" charset="0"/>
              </a:rPr>
              <a:t>LOOK before you leap</a:t>
            </a:r>
          </a:p>
          <a:p>
            <a:pPr marL="171450" indent="-171450">
              <a:buFont typeface="Arial" panose="020B0604020202020204" pitchFamily="34" charset="0"/>
              <a:buChar char="•"/>
            </a:pPr>
            <a:r>
              <a:rPr lang="en-GB" sz="1200" dirty="0">
                <a:cs typeface="Arial" charset="0"/>
              </a:rPr>
              <a:t>Transition readiness assessments for co-financing countries </a:t>
            </a:r>
          </a:p>
          <a:p>
            <a:pPr marL="171450" indent="-171450">
              <a:buFont typeface="Arial" panose="020B0604020202020204" pitchFamily="34" charset="0"/>
              <a:buChar char="•"/>
            </a:pPr>
            <a:r>
              <a:rPr lang="en-GB" sz="1200" dirty="0">
                <a:cs typeface="Arial" charset="0"/>
              </a:rPr>
              <a:t>Act on the readiness assessments</a:t>
            </a:r>
          </a:p>
        </p:txBody>
      </p:sp>
      <p:sp>
        <p:nvSpPr>
          <p:cNvPr id="47" name="TextBox 46"/>
          <p:cNvSpPr txBox="1"/>
          <p:nvPr/>
        </p:nvSpPr>
        <p:spPr>
          <a:xfrm>
            <a:off x="6133667" y="1493784"/>
            <a:ext cx="2738590" cy="307777"/>
          </a:xfrm>
          <a:prstGeom prst="rect">
            <a:avLst/>
          </a:prstGeom>
          <a:solidFill>
            <a:schemeClr val="accent1">
              <a:lumMod val="20000"/>
              <a:lumOff val="80000"/>
            </a:schemeClr>
          </a:solidFill>
          <a:ln w="28575">
            <a:solidFill>
              <a:srgbClr val="0070C0"/>
            </a:solidFill>
          </a:ln>
        </p:spPr>
        <p:txBody>
          <a:bodyPr wrap="square" rtlCol="0">
            <a:spAutoFit/>
          </a:bodyPr>
          <a:lstStyle/>
          <a:p>
            <a:pPr algn="ctr"/>
            <a:r>
              <a:rPr lang="sv-SE" sz="1400" b="1" dirty="0"/>
              <a:t>GLOBAL FUND</a:t>
            </a:r>
            <a:endParaRPr lang="en-US" sz="1400" b="1" dirty="0"/>
          </a:p>
        </p:txBody>
      </p:sp>
      <p:sp>
        <p:nvSpPr>
          <p:cNvPr id="48" name="Rectangle 47"/>
          <p:cNvSpPr/>
          <p:nvPr/>
        </p:nvSpPr>
        <p:spPr>
          <a:xfrm>
            <a:off x="6146508" y="3802006"/>
            <a:ext cx="2742273" cy="1015663"/>
          </a:xfrm>
          <a:prstGeom prst="rect">
            <a:avLst/>
          </a:prstGeom>
          <a:solidFill>
            <a:schemeClr val="accent1">
              <a:lumMod val="20000"/>
              <a:lumOff val="80000"/>
            </a:schemeClr>
          </a:solidFill>
          <a:ln w="28575">
            <a:solidFill>
              <a:srgbClr val="0070C0"/>
            </a:solidFill>
          </a:ln>
        </p:spPr>
        <p:txBody>
          <a:bodyPr wrap="square" rtlCol="0">
            <a:spAutoFit/>
          </a:bodyPr>
          <a:lstStyle/>
          <a:p>
            <a:pPr algn="ctr"/>
            <a:r>
              <a:rPr lang="en-GB" sz="1200" b="1" dirty="0"/>
              <a:t>Provide and promote TRANSPARENCY and collaboration</a:t>
            </a:r>
          </a:p>
          <a:p>
            <a:pPr marL="171450" indent="-171450">
              <a:buFont typeface="Arial" panose="020B0604020202020204" pitchFamily="34" charset="0"/>
              <a:buChar char="•"/>
            </a:pPr>
            <a:r>
              <a:rPr lang="en-GB" sz="1200" dirty="0"/>
              <a:t>Co-financing agreements &amp; readiness assessments</a:t>
            </a:r>
          </a:p>
          <a:p>
            <a:pPr marL="171450" indent="-171450">
              <a:buFont typeface="Arial" panose="020B0604020202020204" pitchFamily="34" charset="0"/>
              <a:buChar char="•"/>
            </a:pPr>
            <a:r>
              <a:rPr lang="en-GB" sz="1200" dirty="0"/>
              <a:t>Share info and activate partnerships </a:t>
            </a:r>
          </a:p>
        </p:txBody>
      </p:sp>
      <p:sp>
        <p:nvSpPr>
          <p:cNvPr id="50" name="Rectangle 49"/>
          <p:cNvSpPr/>
          <p:nvPr/>
        </p:nvSpPr>
        <p:spPr>
          <a:xfrm>
            <a:off x="6156806" y="4895245"/>
            <a:ext cx="2742227" cy="1015663"/>
          </a:xfrm>
          <a:prstGeom prst="rect">
            <a:avLst/>
          </a:prstGeom>
          <a:solidFill>
            <a:schemeClr val="accent1">
              <a:lumMod val="20000"/>
              <a:lumOff val="80000"/>
            </a:schemeClr>
          </a:solidFill>
          <a:ln w="28575">
            <a:solidFill>
              <a:srgbClr val="0070C0"/>
            </a:solidFill>
          </a:ln>
        </p:spPr>
        <p:txBody>
          <a:bodyPr wrap="square" rtlCol="0">
            <a:spAutoFit/>
          </a:bodyPr>
          <a:lstStyle/>
          <a:p>
            <a:pPr algn="ctr"/>
            <a:r>
              <a:rPr lang="en-GB" sz="1200" b="1" dirty="0"/>
              <a:t>Policy flexibility and mitigation</a:t>
            </a:r>
          </a:p>
          <a:p>
            <a:pPr marL="214313" indent="-214313">
              <a:buFont typeface="Arial" charset="0"/>
              <a:buChar char="•"/>
            </a:pPr>
            <a:r>
              <a:rPr lang="en-GB" sz="1200" dirty="0"/>
              <a:t>Exempt drugs/diagnostics from co-financing</a:t>
            </a:r>
          </a:p>
          <a:p>
            <a:pPr marL="214313" indent="-214313">
              <a:buFont typeface="Arial" charset="0"/>
              <a:buChar char="•"/>
            </a:pPr>
            <a:r>
              <a:rPr lang="en-GB" sz="1200" dirty="0"/>
              <a:t>‘Tail’ funding allows countries to access GFATM markets</a:t>
            </a:r>
          </a:p>
        </p:txBody>
      </p:sp>
      <p:sp>
        <p:nvSpPr>
          <p:cNvPr id="51" name="Rectangle 50"/>
          <p:cNvSpPr/>
          <p:nvPr/>
        </p:nvSpPr>
        <p:spPr>
          <a:xfrm>
            <a:off x="6146507" y="2893433"/>
            <a:ext cx="2758336" cy="830997"/>
          </a:xfrm>
          <a:prstGeom prst="rect">
            <a:avLst/>
          </a:prstGeom>
          <a:solidFill>
            <a:schemeClr val="accent1">
              <a:lumMod val="20000"/>
              <a:lumOff val="80000"/>
            </a:schemeClr>
          </a:solidFill>
          <a:ln w="28575">
            <a:solidFill>
              <a:srgbClr val="0070C0"/>
            </a:solidFill>
          </a:ln>
        </p:spPr>
        <p:txBody>
          <a:bodyPr wrap="square" rtlCol="0">
            <a:spAutoFit/>
          </a:bodyPr>
          <a:lstStyle/>
          <a:p>
            <a:pPr algn="ctr"/>
            <a:r>
              <a:rPr lang="en-GB" sz="1200" b="1" dirty="0"/>
              <a:t>Monitor &amp; report</a:t>
            </a:r>
          </a:p>
          <a:p>
            <a:r>
              <a:rPr lang="en-GB" sz="1200" dirty="0">
                <a:latin typeface="Calibri" charset="0"/>
                <a:ea typeface="Calibri" charset="0"/>
                <a:cs typeface="Calibri" charset="0"/>
              </a:rPr>
              <a:t>DS/DR-TB treatment scale-up, incidence etc. should be performance/ ”success” indicators for co-financing and transition</a:t>
            </a:r>
          </a:p>
        </p:txBody>
      </p:sp>
      <p:sp>
        <p:nvSpPr>
          <p:cNvPr id="52" name="Title 1"/>
          <p:cNvSpPr>
            <a:spLocks noGrp="1"/>
          </p:cNvSpPr>
          <p:nvPr>
            <p:ph type="title"/>
          </p:nvPr>
        </p:nvSpPr>
        <p:spPr>
          <a:xfrm>
            <a:off x="389819" y="217874"/>
            <a:ext cx="8229600" cy="471372"/>
          </a:xfrm>
        </p:spPr>
        <p:txBody>
          <a:bodyPr>
            <a:normAutofit fontScale="90000"/>
          </a:bodyPr>
          <a:lstStyle/>
          <a:p>
            <a:r>
              <a:rPr lang="sv-SE" sz="2800" b="1" dirty="0"/>
              <a:t>A shared responsibility to act</a:t>
            </a:r>
            <a:endParaRPr lang="en-US" sz="2800" b="1" dirty="0"/>
          </a:p>
        </p:txBody>
      </p:sp>
      <p:sp>
        <p:nvSpPr>
          <p:cNvPr id="53" name="TextBox 52"/>
          <p:cNvSpPr txBox="1"/>
          <p:nvPr/>
        </p:nvSpPr>
        <p:spPr>
          <a:xfrm>
            <a:off x="3302491" y="5626381"/>
            <a:ext cx="2728773" cy="307777"/>
          </a:xfrm>
          <a:prstGeom prst="rect">
            <a:avLst/>
          </a:prstGeom>
          <a:solidFill>
            <a:schemeClr val="accent1">
              <a:lumMod val="20000"/>
              <a:lumOff val="80000"/>
            </a:schemeClr>
          </a:solidFill>
          <a:ln w="28575">
            <a:noFill/>
          </a:ln>
        </p:spPr>
        <p:txBody>
          <a:bodyPr wrap="square" rtlCol="0">
            <a:spAutoFit/>
          </a:bodyPr>
          <a:lstStyle/>
          <a:p>
            <a:pPr algn="ctr"/>
            <a:r>
              <a:rPr lang="sv-SE" sz="1400" b="1" dirty="0"/>
              <a:t>Continue funding support</a:t>
            </a:r>
            <a:endParaRPr lang="en-US" sz="1400" b="1" dirty="0"/>
          </a:p>
        </p:txBody>
      </p:sp>
    </p:spTree>
    <p:extLst>
      <p:ext uri="{BB962C8B-B14F-4D97-AF65-F5344CB8AC3E}">
        <p14:creationId xmlns:p14="http://schemas.microsoft.com/office/powerpoint/2010/main" val="231556016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Другая 4">
      <a:dk1>
        <a:srgbClr val="004766"/>
      </a:dk1>
      <a:lt1>
        <a:srgbClr val="007A99"/>
      </a:lt1>
      <a:dk2>
        <a:srgbClr val="7AB8CC"/>
      </a:dk2>
      <a:lt2>
        <a:srgbClr val="FFE500"/>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BEC">
      <a:majorFont>
        <a:latin typeface="News Gothic"/>
        <a:ea typeface=""/>
        <a:cs typeface=""/>
      </a:majorFont>
      <a:minorFont>
        <a:latin typeface="News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7331</TotalTime>
  <Words>4020</Words>
  <Application>Microsoft Macintosh PowerPoint</Application>
  <PresentationFormat>On-screen Show (4:3)</PresentationFormat>
  <Paragraphs>547</Paragraphs>
  <Slides>43</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43</vt:i4>
      </vt:variant>
    </vt:vector>
  </HeadingPairs>
  <TitlesOfParts>
    <vt:vector size="52" baseType="lpstr">
      <vt:lpstr>Arial</vt:lpstr>
      <vt:lpstr>Arial Black</vt:lpstr>
      <vt:lpstr>Calibri</vt:lpstr>
      <vt:lpstr>Calibri Light</vt:lpstr>
      <vt:lpstr>Haettenschweiler</vt:lpstr>
      <vt:lpstr>Helvetica Light</vt:lpstr>
      <vt:lpstr>News Gothic</vt:lpstr>
      <vt:lpstr>Office Theme</vt:lpstr>
      <vt:lpstr>Тема Office</vt:lpstr>
      <vt:lpstr>PowerPoint Presentation</vt:lpstr>
      <vt:lpstr>  The GFATM procurement cliff  </vt:lpstr>
      <vt:lpstr>Co-financing of commodities</vt:lpstr>
      <vt:lpstr>PowerPoint Presentation</vt:lpstr>
      <vt:lpstr>17 years of building healthy markets</vt:lpstr>
      <vt:lpstr>What governments need to do</vt:lpstr>
      <vt:lpstr>PowerPoint Presentation</vt:lpstr>
      <vt:lpstr>What the Global Fund should do</vt:lpstr>
      <vt:lpstr>A shared responsibility to act</vt:lpstr>
      <vt:lpstr>Survey of 30 countries regulatory environment</vt:lpstr>
      <vt:lpstr>What CS can do</vt:lpstr>
      <vt:lpstr> THANK YOU </vt:lpstr>
      <vt:lpstr>Extra slides</vt:lpstr>
      <vt:lpstr>Forecasted funding proposal windows</vt:lpstr>
      <vt:lpstr>PowerPoint Presentation</vt:lpstr>
      <vt:lpstr>PowerPoint Presentation</vt:lpstr>
      <vt:lpstr>GF Operational Policy Manual on co-financing</vt:lpstr>
      <vt:lpstr>WHAT SHOULD CIVIL SOCIETY BE ADVOCATING FOR? A NEW STANDARD OF CARE FOR DR-TB</vt:lpstr>
      <vt:lpstr>ORDER OF EVENTS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TO PUSH FOR</vt:lpstr>
      <vt:lpstr>“DIRECTLY OBSERVED TENDERS”</vt:lpstr>
      <vt:lpstr>HELPFUL RESOURCES</vt:lpstr>
      <vt:lpstr>WHAT TO BE READY FOR NEXT?</vt:lpstr>
      <vt:lpstr>THANK YOU</vt:lpstr>
      <vt:lpstr>PowerPoint Presentation</vt:lpstr>
      <vt:lpstr>New TB Drugs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network.org.ua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Recent trends in prices of antiretrovirals and diagnostics</dc:title>
  <dc:creator>Sharonann Lynch</dc:creator>
  <cp:lastModifiedBy>Microsoft Office User</cp:lastModifiedBy>
  <cp:revision>531</cp:revision>
  <dcterms:created xsi:type="dcterms:W3CDTF">2016-07-20T12:42:47Z</dcterms:created>
  <dcterms:modified xsi:type="dcterms:W3CDTF">2019-11-13T14:37:12Z</dcterms:modified>
</cp:coreProperties>
</file>